
<file path=[Content_Types].xml><?xml version="1.0" encoding="utf-8"?>
<Types xmlns="http://schemas.openxmlformats.org/package/2006/content-types">
  <Default Extension="png" ContentType="image/png"/>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charts/chart2.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3.xml" ContentType="application/vnd.openxmlformats-officedocument.drawingml.chart+xml"/>
  <Override PartName="/ppt/notesSlides/notesSlide5.xml" ContentType="application/vnd.openxmlformats-officedocument.presentationml.notesSlide+xml"/>
  <Override PartName="/ppt/charts/chart4.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184" r:id="rId1"/>
    <p:sldMasterId id="2147484298" r:id="rId2"/>
  </p:sldMasterIdLst>
  <p:notesMasterIdLst>
    <p:notesMasterId r:id="rId87"/>
  </p:notesMasterIdLst>
  <p:handoutMasterIdLst>
    <p:handoutMasterId r:id="rId88"/>
  </p:handoutMasterIdLst>
  <p:sldIdLst>
    <p:sldId id="428" r:id="rId3"/>
    <p:sldId id="426" r:id="rId4"/>
    <p:sldId id="360" r:id="rId5"/>
    <p:sldId id="258" r:id="rId6"/>
    <p:sldId id="259" r:id="rId7"/>
    <p:sldId id="287" r:id="rId8"/>
    <p:sldId id="288" r:id="rId9"/>
    <p:sldId id="289" r:id="rId10"/>
    <p:sldId id="291" r:id="rId11"/>
    <p:sldId id="405" r:id="rId12"/>
    <p:sldId id="296" r:id="rId13"/>
    <p:sldId id="312" r:id="rId14"/>
    <p:sldId id="295" r:id="rId15"/>
    <p:sldId id="313" r:id="rId16"/>
    <p:sldId id="314" r:id="rId17"/>
    <p:sldId id="383" r:id="rId18"/>
    <p:sldId id="315" r:id="rId19"/>
    <p:sldId id="399" r:id="rId20"/>
    <p:sldId id="316" r:id="rId21"/>
    <p:sldId id="385" r:id="rId22"/>
    <p:sldId id="301" r:id="rId23"/>
    <p:sldId id="300" r:id="rId24"/>
    <p:sldId id="307" r:id="rId25"/>
    <p:sldId id="375" r:id="rId26"/>
    <p:sldId id="391" r:id="rId27"/>
    <p:sldId id="392" r:id="rId28"/>
    <p:sldId id="388" r:id="rId29"/>
    <p:sldId id="446" r:id="rId30"/>
    <p:sldId id="447" r:id="rId31"/>
    <p:sldId id="448" r:id="rId32"/>
    <p:sldId id="449" r:id="rId33"/>
    <p:sldId id="445" r:id="rId34"/>
    <p:sldId id="389" r:id="rId35"/>
    <p:sldId id="442" r:id="rId36"/>
    <p:sldId id="366" r:id="rId37"/>
    <p:sldId id="443" r:id="rId38"/>
    <p:sldId id="444" r:id="rId39"/>
    <p:sldId id="400" r:id="rId40"/>
    <p:sldId id="401" r:id="rId41"/>
    <p:sldId id="412" r:id="rId42"/>
    <p:sldId id="431" r:id="rId43"/>
    <p:sldId id="411" r:id="rId44"/>
    <p:sldId id="413" r:id="rId45"/>
    <p:sldId id="386" r:id="rId46"/>
    <p:sldId id="339" r:id="rId47"/>
    <p:sldId id="338" r:id="rId48"/>
    <p:sldId id="370" r:id="rId49"/>
    <p:sldId id="368" r:id="rId50"/>
    <p:sldId id="408" r:id="rId51"/>
    <p:sldId id="381" r:id="rId52"/>
    <p:sldId id="387" r:id="rId53"/>
    <p:sldId id="340" r:id="rId54"/>
    <p:sldId id="450" r:id="rId55"/>
    <p:sldId id="352" r:id="rId56"/>
    <p:sldId id="415" r:id="rId57"/>
    <p:sldId id="394" r:id="rId58"/>
    <p:sldId id="402" r:id="rId59"/>
    <p:sldId id="403" r:id="rId60"/>
    <p:sldId id="404" r:id="rId61"/>
    <p:sldId id="384" r:id="rId62"/>
    <p:sldId id="336" r:id="rId63"/>
    <p:sldId id="337" r:id="rId64"/>
    <p:sldId id="347" r:id="rId65"/>
    <p:sldId id="348" r:id="rId66"/>
    <p:sldId id="345" r:id="rId67"/>
    <p:sldId id="349" r:id="rId68"/>
    <p:sldId id="361" r:id="rId69"/>
    <p:sldId id="435" r:id="rId70"/>
    <p:sldId id="350" r:id="rId71"/>
    <p:sldId id="380" r:id="rId72"/>
    <p:sldId id="440" r:id="rId73"/>
    <p:sldId id="333" r:id="rId74"/>
    <p:sldId id="331" r:id="rId75"/>
    <p:sldId id="327" r:id="rId76"/>
    <p:sldId id="393" r:id="rId77"/>
    <p:sldId id="378" r:id="rId78"/>
    <p:sldId id="398" r:id="rId79"/>
    <p:sldId id="325" r:id="rId80"/>
    <p:sldId id="438" r:id="rId81"/>
    <p:sldId id="436" r:id="rId82"/>
    <p:sldId id="437" r:id="rId83"/>
    <p:sldId id="323" r:id="rId84"/>
    <p:sldId id="322" r:id="rId85"/>
    <p:sldId id="355" r:id="rId86"/>
  </p:sldIdLst>
  <p:sldSz cx="9144000" cy="6858000" type="screen4x3"/>
  <p:notesSz cx="6797675" cy="9926638"/>
  <p:defaultTextStyle>
    <a:defPPr>
      <a:defRPr lang="en-GB"/>
    </a:defPPr>
    <a:lvl1pPr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1pPr>
    <a:lvl2pPr marL="742950" indent="-28575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2pPr>
    <a:lvl3pPr marL="11430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3pPr>
    <a:lvl4pPr marL="16002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4pPr>
    <a:lvl5pPr marL="2057400" indent="-228600" algn="l" defTabSz="449263" rtl="0" fontAlgn="base">
      <a:spcBef>
        <a:spcPct val="0"/>
      </a:spcBef>
      <a:spcAft>
        <a:spcPct val="0"/>
      </a:spcAft>
      <a:defRPr kern="1200">
        <a:solidFill>
          <a:schemeClr val="bg1"/>
        </a:solidFill>
        <a:latin typeface="Arial" charset="0"/>
        <a:ea typeface="Arial Unicode MS" pitchFamily="34" charset="-128"/>
        <a:cs typeface="Arial Unicode MS" pitchFamily="34" charset="-128"/>
      </a:defRPr>
    </a:lvl5pPr>
    <a:lvl6pPr marL="2286000" algn="l" defTabSz="914400" rtl="0" eaLnBrk="1" latinLnBrk="0" hangingPunct="1">
      <a:defRPr kern="1200">
        <a:solidFill>
          <a:schemeClr val="bg1"/>
        </a:solidFill>
        <a:latin typeface="Arial" charset="0"/>
        <a:ea typeface="Arial Unicode MS" pitchFamily="34" charset="-128"/>
        <a:cs typeface="Arial Unicode MS" pitchFamily="34" charset="-128"/>
      </a:defRPr>
    </a:lvl6pPr>
    <a:lvl7pPr marL="2743200" algn="l" defTabSz="914400" rtl="0" eaLnBrk="1" latinLnBrk="0" hangingPunct="1">
      <a:defRPr kern="1200">
        <a:solidFill>
          <a:schemeClr val="bg1"/>
        </a:solidFill>
        <a:latin typeface="Arial" charset="0"/>
        <a:ea typeface="Arial Unicode MS" pitchFamily="34" charset="-128"/>
        <a:cs typeface="Arial Unicode MS" pitchFamily="34" charset="-128"/>
      </a:defRPr>
    </a:lvl7pPr>
    <a:lvl8pPr marL="3200400" algn="l" defTabSz="914400" rtl="0" eaLnBrk="1" latinLnBrk="0" hangingPunct="1">
      <a:defRPr kern="1200">
        <a:solidFill>
          <a:schemeClr val="bg1"/>
        </a:solidFill>
        <a:latin typeface="Arial" charset="0"/>
        <a:ea typeface="Arial Unicode MS" pitchFamily="34" charset="-128"/>
        <a:cs typeface="Arial Unicode MS" pitchFamily="34" charset="-128"/>
      </a:defRPr>
    </a:lvl8pPr>
    <a:lvl9pPr marL="3657600" algn="l" defTabSz="914400" rtl="0" eaLnBrk="1" latinLnBrk="0" hangingPunct="1">
      <a:defRPr kern="1200">
        <a:solidFill>
          <a:schemeClr val="bg1"/>
        </a:solidFill>
        <a:latin typeface="Arial" charset="0"/>
        <a:ea typeface="Arial Unicode MS" pitchFamily="34" charset="-128"/>
        <a:cs typeface="Arial Unicode MS" pitchFamily="34" charset="-128"/>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9D4D"/>
    <a:srgbClr val="00B050"/>
    <a:srgbClr val="0ABA5A"/>
    <a:srgbClr val="CCCCFF"/>
    <a:srgbClr val="ECF7A7"/>
    <a:srgbClr val="800080"/>
    <a:srgbClr val="3399FF"/>
    <a:srgbClr val="FFFF66"/>
    <a:srgbClr val="CC3300"/>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yl pośredni 2 — Ak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23" autoAdjust="0"/>
    <p:restoredTop sz="88221" autoAdjust="0"/>
  </p:normalViewPr>
  <p:slideViewPr>
    <p:cSldViewPr>
      <p:cViewPr varScale="1">
        <p:scale>
          <a:sx n="99" d="100"/>
          <a:sy n="99" d="100"/>
        </p:scale>
        <p:origin x="1920" y="84"/>
      </p:cViewPr>
      <p:guideLst>
        <p:guide orient="horz" pos="2160"/>
        <p:guide pos="2880"/>
      </p:guideLst>
    </p:cSldViewPr>
  </p:slideViewPr>
  <p:outlineViewPr>
    <p:cViewPr varScale="1">
      <p:scale>
        <a:sx n="170" d="200"/>
        <a:sy n="170" d="200"/>
      </p:scale>
      <p:origin x="18" y="0"/>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handoutMaster" Target="handoutMasters/handoutMaster1.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Arkusz_programu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Arkusz_programu_Microsoft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Arkusz_programu_Microsoft_Excel3.xlsx"/></Relationships>
</file>

<file path=ppt/charts/_rels/chart4.xml.rels><?xml version="1.0" encoding="UTF-8" standalone="yes"?>
<Relationships xmlns="http://schemas.openxmlformats.org/package/2006/relationships"><Relationship Id="rId1" Type="http://schemas.openxmlformats.org/officeDocument/2006/relationships/package" Target="../embeddings/Arkusz_programu_Microsoft_Excel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spPr>
        <a:solidFill>
          <a:schemeClr val="bg1"/>
        </a:solidFill>
      </c:spPr>
    </c:floor>
    <c:sideWall>
      <c:thickness val="0"/>
      <c:spPr>
        <a:solidFill>
          <a:schemeClr val="bg1"/>
        </a:solidFill>
      </c:spPr>
    </c:sideWall>
    <c:backWall>
      <c:thickness val="0"/>
      <c:spPr>
        <a:solidFill>
          <a:schemeClr val="bg1"/>
        </a:solidFill>
      </c:spPr>
    </c:backWall>
    <c:plotArea>
      <c:layout/>
      <c:bar3DChart>
        <c:barDir val="col"/>
        <c:grouping val="stacked"/>
        <c:varyColors val="0"/>
        <c:ser>
          <c:idx val="0"/>
          <c:order val="0"/>
          <c:tx>
            <c:strRef>
              <c:f>Arkusz1!$B$1</c:f>
              <c:strCache>
                <c:ptCount val="1"/>
                <c:pt idx="0">
                  <c:v>Stopa bezrobocia</c:v>
                </c:pt>
              </c:strCache>
            </c:strRef>
          </c:tx>
          <c:spPr>
            <a:solidFill>
              <a:srgbClr val="00B050"/>
            </a:solidFill>
          </c:spPr>
          <c:invertIfNegative val="0"/>
          <c:dLbls>
            <c:dLbl>
              <c:idx val="0"/>
              <c:layout>
                <c:manualLayout>
                  <c:x val="1.6744667812160225E-3"/>
                  <c:y val="1.4697441025071284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1.6744667812159889E-3"/>
                  <c:y val="5.8789764100285313E-3"/>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3489335624319904E-3"/>
                  <c:y val="5.8789764100284124E-3"/>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1.674466781216083E-3"/>
                  <c:y val="1.1757952820057031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0"/>
                  <c:y val="8.8184646150427162E-3"/>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3.3489335624319288E-3"/>
                  <c:y val="2.0576417435099768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800">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Arkusz1!$A$4:$A$9</c:f>
              <c:strCache>
                <c:ptCount val="6"/>
                <c:pt idx="0">
                  <c:v>2014 r.</c:v>
                </c:pt>
                <c:pt idx="1">
                  <c:v>2015 r.</c:v>
                </c:pt>
                <c:pt idx="2">
                  <c:v>2016 r.</c:v>
                </c:pt>
                <c:pt idx="3">
                  <c:v>2017 r.</c:v>
                </c:pt>
                <c:pt idx="4">
                  <c:v>2018 r.</c:v>
                </c:pt>
                <c:pt idx="5">
                  <c:v>2019 r.</c:v>
                </c:pt>
              </c:strCache>
            </c:strRef>
          </c:cat>
          <c:val>
            <c:numRef>
              <c:f>Arkusz1!$B$4:$B$9</c:f>
              <c:numCache>
                <c:formatCode>General</c:formatCode>
                <c:ptCount val="6"/>
                <c:pt idx="0">
                  <c:v>5.8</c:v>
                </c:pt>
                <c:pt idx="1">
                  <c:v>4.4000000000000004</c:v>
                </c:pt>
                <c:pt idx="2">
                  <c:v>3.2</c:v>
                </c:pt>
                <c:pt idx="3">
                  <c:v>2.4</c:v>
                </c:pt>
                <c:pt idx="4" formatCode="0.0">
                  <c:v>2</c:v>
                </c:pt>
                <c:pt idx="5">
                  <c:v>1.6</c:v>
                </c:pt>
              </c:numCache>
            </c:numRef>
          </c:val>
        </c:ser>
        <c:dLbls>
          <c:showLegendKey val="0"/>
          <c:showVal val="0"/>
          <c:showCatName val="0"/>
          <c:showSerName val="0"/>
          <c:showPercent val="0"/>
          <c:showBubbleSize val="0"/>
        </c:dLbls>
        <c:gapWidth val="150"/>
        <c:shape val="box"/>
        <c:axId val="364525048"/>
        <c:axId val="364525440"/>
        <c:axId val="0"/>
      </c:bar3DChart>
      <c:catAx>
        <c:axId val="364525048"/>
        <c:scaling>
          <c:orientation val="minMax"/>
        </c:scaling>
        <c:delete val="0"/>
        <c:axPos val="b"/>
        <c:numFmt formatCode="General"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364525440"/>
        <c:crosses val="autoZero"/>
        <c:auto val="1"/>
        <c:lblAlgn val="ctr"/>
        <c:lblOffset val="100"/>
        <c:noMultiLvlLbl val="0"/>
      </c:catAx>
      <c:valAx>
        <c:axId val="364525440"/>
        <c:scaling>
          <c:orientation val="minMax"/>
        </c:scaling>
        <c:delete val="0"/>
        <c:axPos val="l"/>
        <c:majorGridlines/>
        <c:numFmt formatCode="General"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364525048"/>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29"/>
    </mc:Choice>
    <mc:Fallback>
      <c:style val="29"/>
    </mc:Fallback>
  </mc:AlternateContent>
  <c:chart>
    <c:autoTitleDeleted val="1"/>
    <c:view3D>
      <c:rotX val="0"/>
      <c:rotY val="0"/>
      <c:rAngAx val="0"/>
      <c:perspective val="0"/>
    </c:view3D>
    <c:floor>
      <c:thickness val="0"/>
    </c:floor>
    <c:sideWall>
      <c:thickness val="0"/>
      <c:spPr>
        <a:solidFill>
          <a:schemeClr val="bg1"/>
        </a:solidFill>
        <a:ln w="25396">
          <a:noFill/>
        </a:ln>
      </c:spPr>
    </c:sideWall>
    <c:backWall>
      <c:thickness val="0"/>
      <c:spPr>
        <a:solidFill>
          <a:schemeClr val="bg1"/>
        </a:solidFill>
        <a:ln w="25396">
          <a:noFill/>
        </a:ln>
      </c:spPr>
    </c:backWall>
    <c:plotArea>
      <c:layout/>
      <c:bar3DChart>
        <c:barDir val="bar"/>
        <c:grouping val="clustered"/>
        <c:varyColors val="0"/>
        <c:ser>
          <c:idx val="0"/>
          <c:order val="0"/>
          <c:tx>
            <c:strRef>
              <c:f>Arkusz1!$B$1</c:f>
              <c:strCache>
                <c:ptCount val="1"/>
                <c:pt idx="0">
                  <c:v>Stopa bezrobocia</c:v>
                </c:pt>
              </c:strCache>
            </c:strRef>
          </c:tx>
          <c:spPr>
            <a:solidFill>
              <a:srgbClr val="00B050"/>
            </a:solidFill>
          </c:spPr>
          <c:invertIfNegative val="0"/>
          <c:dLbls>
            <c:dLbl>
              <c:idx val="0"/>
              <c:layout>
                <c:manualLayout>
                  <c:x val="-4.8096192384768964E-3"/>
                  <c:y val="-2.3833688148764292E-3"/>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4.8096192384769537E-3"/>
                  <c:y val="-2.3833688148765194E-3"/>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206412825651369E-3"/>
                  <c:y val="-4.7667376297529374E-3"/>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0"/>
                  <c:y val="-2.3833688148764292E-3"/>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1.6032064128256513E-3"/>
                  <c:y val="-2.3833688148764292E-3"/>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4.8096192384769537E-3"/>
                  <c:y val="-2.3833688148764691E-3"/>
                </c:manualLayout>
              </c:layout>
              <c:showLegendKey val="0"/>
              <c:showVal val="1"/>
              <c:showCatName val="0"/>
              <c:showSerName val="0"/>
              <c:showPercent val="0"/>
              <c:showBubbleSize val="0"/>
              <c:extLst>
                <c:ext xmlns:c15="http://schemas.microsoft.com/office/drawing/2012/chart" uri="{CE6537A1-D6FC-4f65-9D91-7224C49458BB}"/>
              </c:extLst>
            </c:dLbl>
            <c:dLbl>
              <c:idx val="6"/>
              <c:layout>
                <c:manualLayout>
                  <c:x val="-8.0160320641283998E-3"/>
                  <c:y val="-2.3833688148764292E-3"/>
                </c:manualLayout>
              </c:layout>
              <c:showLegendKey val="0"/>
              <c:showVal val="1"/>
              <c:showCatName val="0"/>
              <c:showSerName val="0"/>
              <c:showPercent val="0"/>
              <c:showBubbleSize val="0"/>
              <c:extLst>
                <c:ext xmlns:c15="http://schemas.microsoft.com/office/drawing/2012/chart" uri="{CE6537A1-D6FC-4f65-9D91-7224C49458BB}"/>
              </c:extLst>
            </c:dLbl>
            <c:dLbl>
              <c:idx val="7"/>
              <c:layout>
                <c:manualLayout>
                  <c:x val="-9.6192384769539247E-3"/>
                  <c:y val="-4.7667376297528524E-3"/>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3.2064128256513108E-3"/>
                  <c:y val="-2.3833688148764292E-3"/>
                </c:manualLayout>
              </c:layout>
              <c:showLegendKey val="0"/>
              <c:showVal val="1"/>
              <c:showCatName val="0"/>
              <c:showSerName val="0"/>
              <c:showPercent val="0"/>
              <c:showBubbleSize val="0"/>
              <c:extLst>
                <c:ext xmlns:c15="http://schemas.microsoft.com/office/drawing/2012/chart" uri="{CE6537A1-D6FC-4f65-9D91-7224C49458BB}"/>
              </c:extLst>
            </c:dLbl>
            <c:dLbl>
              <c:idx val="9"/>
              <c:layout>
                <c:manualLayout>
                  <c:x val="-0.28056112224448931"/>
                  <c:y val="0"/>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Arkusz1!$A$2:$A$10</c:f>
              <c:strCache>
                <c:ptCount val="9"/>
                <c:pt idx="0">
                  <c:v>Grodziski</c:v>
                </c:pt>
                <c:pt idx="1">
                  <c:v>Grójecki</c:v>
                </c:pt>
                <c:pt idx="2">
                  <c:v>Piaseczyński</c:v>
                </c:pt>
                <c:pt idx="3">
                  <c:v>Pruszkowski</c:v>
                </c:pt>
                <c:pt idx="4">
                  <c:v>Sochaczewski</c:v>
                </c:pt>
                <c:pt idx="5">
                  <c:v>Warszawski zachodni</c:v>
                </c:pt>
                <c:pt idx="6">
                  <c:v>Żyrardowski</c:v>
                </c:pt>
                <c:pt idx="7">
                  <c:v>WOJ. MAZOWIECKIE</c:v>
                </c:pt>
                <c:pt idx="8">
                  <c:v>POLSKA </c:v>
                </c:pt>
              </c:strCache>
            </c:strRef>
          </c:cat>
          <c:val>
            <c:numRef>
              <c:f>Arkusz1!$B$2:$B$10</c:f>
              <c:numCache>
                <c:formatCode>0.0</c:formatCode>
                <c:ptCount val="9"/>
                <c:pt idx="0">
                  <c:v>2.2999999999999998</c:v>
                </c:pt>
                <c:pt idx="1">
                  <c:v>2</c:v>
                </c:pt>
                <c:pt idx="2">
                  <c:v>3.1</c:v>
                </c:pt>
                <c:pt idx="3">
                  <c:v>2.7</c:v>
                </c:pt>
                <c:pt idx="4">
                  <c:v>4.5999999999999996</c:v>
                </c:pt>
                <c:pt idx="5">
                  <c:v>1.6</c:v>
                </c:pt>
                <c:pt idx="6">
                  <c:v>9.6</c:v>
                </c:pt>
                <c:pt idx="7">
                  <c:v>4.4000000000000004</c:v>
                </c:pt>
                <c:pt idx="8">
                  <c:v>5.2</c:v>
                </c:pt>
              </c:numCache>
            </c:numRef>
          </c:val>
        </c:ser>
        <c:dLbls>
          <c:showLegendKey val="0"/>
          <c:showVal val="0"/>
          <c:showCatName val="0"/>
          <c:showSerName val="0"/>
          <c:showPercent val="0"/>
          <c:showBubbleSize val="0"/>
        </c:dLbls>
        <c:gapWidth val="100"/>
        <c:gapDepth val="100"/>
        <c:shape val="box"/>
        <c:axId val="364527008"/>
        <c:axId val="364528576"/>
        <c:axId val="0"/>
      </c:bar3DChart>
      <c:catAx>
        <c:axId val="364527008"/>
        <c:scaling>
          <c:orientation val="minMax"/>
        </c:scaling>
        <c:delete val="0"/>
        <c:axPos val="l"/>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64528576"/>
        <c:crosses val="autoZero"/>
        <c:auto val="1"/>
        <c:lblAlgn val="ctr"/>
        <c:lblOffset val="100"/>
        <c:noMultiLvlLbl val="0"/>
      </c:catAx>
      <c:valAx>
        <c:axId val="364528576"/>
        <c:scaling>
          <c:orientation val="minMax"/>
        </c:scaling>
        <c:delete val="0"/>
        <c:axPos val="b"/>
        <c:majorGridlines/>
        <c:numFmt formatCode="0.0"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64527008"/>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29"/>
    </mc:Choice>
    <mc:Fallback>
      <c:style val="29"/>
    </mc:Fallback>
  </mc:AlternateContent>
  <c:chart>
    <c:autoTitleDeleted val="1"/>
    <c:view3D>
      <c:rotX val="0"/>
      <c:rotY val="0"/>
      <c:rAngAx val="0"/>
      <c:perspective val="0"/>
    </c:view3D>
    <c:floor>
      <c:thickness val="0"/>
    </c:floor>
    <c:sideWall>
      <c:thickness val="0"/>
      <c:spPr>
        <a:solidFill>
          <a:schemeClr val="bg1"/>
        </a:solidFill>
        <a:ln w="25396">
          <a:noFill/>
        </a:ln>
      </c:spPr>
    </c:sideWall>
    <c:backWall>
      <c:thickness val="0"/>
      <c:spPr>
        <a:solidFill>
          <a:schemeClr val="bg1"/>
        </a:solidFill>
        <a:ln w="25396">
          <a:noFill/>
        </a:ln>
      </c:spPr>
    </c:backWall>
    <c:plotArea>
      <c:layout/>
      <c:bar3DChart>
        <c:barDir val="bar"/>
        <c:grouping val="clustered"/>
        <c:varyColors val="0"/>
        <c:ser>
          <c:idx val="0"/>
          <c:order val="0"/>
          <c:tx>
            <c:strRef>
              <c:f>Arkusz1!$B$1</c:f>
              <c:strCache>
                <c:ptCount val="1"/>
                <c:pt idx="0">
                  <c:v>Seria 2</c:v>
                </c:pt>
              </c:strCache>
            </c:strRef>
          </c:tx>
          <c:spPr>
            <a:solidFill>
              <a:srgbClr val="00B050"/>
            </a:solidFill>
          </c:spPr>
          <c:invertIfNegative val="0"/>
          <c:dLbls>
            <c:dLbl>
              <c:idx val="0"/>
              <c:layout>
                <c:manualLayout>
                  <c:x val="-4.8096192384769537E-3"/>
                  <c:y val="2.3833688148764292E-3"/>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6.4128256513027362E-3"/>
                  <c:y val="-4.7667376297528524E-3"/>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206412825651369E-3"/>
                  <c:y val="-2.3833688148764292E-3"/>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8.0160320641282975E-3"/>
                  <c:y val="2.3833688148764292E-3"/>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6.4128256513026191E-3"/>
                  <c:y val="-4.7667376297528524E-3"/>
                </c:manualLayout>
              </c:layout>
              <c:showLegendKey val="0"/>
              <c:showVal val="1"/>
              <c:showCatName val="0"/>
              <c:showSerName val="0"/>
              <c:showPercent val="0"/>
              <c:showBubbleSize val="0"/>
              <c:extLst>
                <c:ext xmlns:c15="http://schemas.microsoft.com/office/drawing/2012/chart" uri="{CE6537A1-D6FC-4f65-9D91-7224C49458BB}">
                  <c15:layout>
                    <c:manualLayout>
                      <c:w val="3.8877755511022044E-2"/>
                      <c:h val="5.9524729984956629E-2"/>
                    </c:manualLayout>
                  </c15:layout>
                </c:ext>
              </c:extLst>
            </c:dLbl>
            <c:dLbl>
              <c:idx val="5"/>
              <c:layout>
                <c:manualLayout>
                  <c:x val="-9.6192384769539663E-3"/>
                  <c:y val="-2.3833688148764292E-3"/>
                </c:manualLayout>
              </c:layout>
              <c:showLegendKey val="0"/>
              <c:showVal val="1"/>
              <c:showCatName val="0"/>
              <c:showSerName val="0"/>
              <c:showPercent val="0"/>
              <c:showBubbleSize val="0"/>
              <c:extLst>
                <c:ext xmlns:c15="http://schemas.microsoft.com/office/drawing/2012/chart" uri="{CE6537A1-D6FC-4f65-9D91-7224C49458BB}"/>
              </c:extLst>
            </c:dLbl>
            <c:dLbl>
              <c:idx val="6"/>
              <c:layout>
                <c:manualLayout>
                  <c:x val="-6.4128256513026191E-3"/>
                  <c:y val="2.3833688148764292E-3"/>
                </c:manualLayout>
              </c:layout>
              <c:showLegendKey val="0"/>
              <c:showVal val="1"/>
              <c:showCatName val="0"/>
              <c:showSerName val="0"/>
              <c:showPercent val="0"/>
              <c:showBubbleSize val="0"/>
              <c:extLst>
                <c:ext xmlns:c15="http://schemas.microsoft.com/office/drawing/2012/chart" uri="{CE6537A1-D6FC-4f65-9D91-7224C49458BB}"/>
              </c:extLst>
            </c:dLbl>
            <c:dLbl>
              <c:idx val="7"/>
              <c:layout>
                <c:manualLayout>
                  <c:x val="-4.8096192384771913E-3"/>
                  <c:y val="-4.7667376297528983E-3"/>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3.2064128256513108E-3"/>
                  <c:y val="-2.1847295087883761E-17"/>
                </c:manualLayout>
              </c:layout>
              <c:showLegendKey val="0"/>
              <c:showVal val="1"/>
              <c:showCatName val="0"/>
              <c:showSerName val="0"/>
              <c:showPercent val="0"/>
              <c:showBubbleSize val="0"/>
              <c:extLst>
                <c:ext xmlns:c15="http://schemas.microsoft.com/office/drawing/2012/chart" uri="{CE6537A1-D6FC-4f65-9D91-7224C49458BB}"/>
              </c:extLst>
            </c:dLbl>
            <c:dLbl>
              <c:idx val="9"/>
              <c:layout>
                <c:manualLayout>
                  <c:x val="-4.8096192384770734E-3"/>
                  <c:y val="2.3833688148764292E-3"/>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Arkusz1!$A$2:$A$11</c:f>
              <c:strCache>
                <c:ptCount val="10"/>
                <c:pt idx="0">
                  <c:v>do 30 roku życia</c:v>
                </c:pt>
                <c:pt idx="1">
                  <c:v>Niepełnosprawni</c:v>
                </c:pt>
                <c:pt idx="2">
                  <c:v>osoby w okresie 12 miesięcy od dnia ukończenia nauki</c:v>
                </c:pt>
                <c:pt idx="3">
                  <c:v>które nie podjęły zatrudnienia po urodzeniu dziecka</c:v>
                </c:pt>
                <c:pt idx="4">
                  <c:v>samotnie wychowujące co najmniej jedno dziecko do 6 roku życia</c:v>
                </c:pt>
                <c:pt idx="5">
                  <c:v>do 25 roku życia</c:v>
                </c:pt>
                <c:pt idx="6">
                  <c:v>bez doświadczenia zawodowego</c:v>
                </c:pt>
                <c:pt idx="7">
                  <c:v>powyżej 50 roku życia</c:v>
                </c:pt>
                <c:pt idx="8">
                  <c:v>bez kwalifikiacji zawodowych</c:v>
                </c:pt>
                <c:pt idx="9">
                  <c:v>długotrwale bezrobotne</c:v>
                </c:pt>
              </c:strCache>
            </c:strRef>
          </c:cat>
          <c:val>
            <c:numRef>
              <c:f>Arkusz1!$B$2:$B$11</c:f>
              <c:numCache>
                <c:formatCode>General</c:formatCode>
                <c:ptCount val="10"/>
                <c:pt idx="0">
                  <c:v>143</c:v>
                </c:pt>
                <c:pt idx="1">
                  <c:v>50</c:v>
                </c:pt>
                <c:pt idx="2">
                  <c:v>18</c:v>
                </c:pt>
                <c:pt idx="3">
                  <c:v>70</c:v>
                </c:pt>
                <c:pt idx="4">
                  <c:v>92</c:v>
                </c:pt>
                <c:pt idx="5">
                  <c:v>54</c:v>
                </c:pt>
                <c:pt idx="6">
                  <c:v>144</c:v>
                </c:pt>
                <c:pt idx="7">
                  <c:v>396</c:v>
                </c:pt>
                <c:pt idx="8">
                  <c:v>197</c:v>
                </c:pt>
                <c:pt idx="9">
                  <c:v>462</c:v>
                </c:pt>
              </c:numCache>
            </c:numRef>
          </c:val>
        </c:ser>
        <c:dLbls>
          <c:showLegendKey val="0"/>
          <c:showVal val="0"/>
          <c:showCatName val="0"/>
          <c:showSerName val="0"/>
          <c:showPercent val="0"/>
          <c:showBubbleSize val="0"/>
        </c:dLbls>
        <c:gapWidth val="100"/>
        <c:gapDepth val="100"/>
        <c:shape val="box"/>
        <c:axId val="361660768"/>
        <c:axId val="361661944"/>
        <c:axId val="0"/>
      </c:bar3DChart>
      <c:catAx>
        <c:axId val="361660768"/>
        <c:scaling>
          <c:orientation val="minMax"/>
        </c:scaling>
        <c:delete val="0"/>
        <c:axPos val="l"/>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61661944"/>
        <c:crosses val="autoZero"/>
        <c:auto val="1"/>
        <c:lblAlgn val="ctr"/>
        <c:lblOffset val="100"/>
        <c:noMultiLvlLbl val="0"/>
      </c:catAx>
      <c:valAx>
        <c:axId val="361661944"/>
        <c:scaling>
          <c:orientation val="minMax"/>
        </c:scaling>
        <c:delete val="0"/>
        <c:axPos val="b"/>
        <c:majorGridlines/>
        <c:numFmt formatCode="General" sourceLinked="1"/>
        <c:majorTickMark val="out"/>
        <c:minorTickMark val="none"/>
        <c:tickLblPos val="nextTo"/>
        <c:txPr>
          <a:bodyPr/>
          <a:lstStyle/>
          <a:p>
            <a:pPr>
              <a:defRPr>
                <a:latin typeface="Calibri" panose="020F0502020204030204" pitchFamily="34" charset="0"/>
                <a:cs typeface="Calibri" panose="020F0502020204030204" pitchFamily="34" charset="0"/>
              </a:defRPr>
            </a:pPr>
            <a:endParaRPr lang="pl-PL"/>
          </a:p>
        </c:txPr>
        <c:crossAx val="361660768"/>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spPr>
        <a:solidFill>
          <a:schemeClr val="bg1"/>
        </a:solidFill>
      </c:spPr>
    </c:floor>
    <c:sideWall>
      <c:thickness val="0"/>
      <c:spPr>
        <a:solidFill>
          <a:schemeClr val="bg1"/>
        </a:solidFill>
      </c:spPr>
    </c:sideWall>
    <c:backWall>
      <c:thickness val="0"/>
      <c:spPr>
        <a:solidFill>
          <a:schemeClr val="bg1"/>
        </a:solidFill>
      </c:spPr>
    </c:backWall>
    <c:plotArea>
      <c:layout/>
      <c:bar3DChart>
        <c:barDir val="col"/>
        <c:grouping val="stacked"/>
        <c:varyColors val="0"/>
        <c:ser>
          <c:idx val="0"/>
          <c:order val="0"/>
          <c:tx>
            <c:strRef>
              <c:f>Arkusz1!$B$1</c:f>
              <c:strCache>
                <c:ptCount val="1"/>
                <c:pt idx="0">
                  <c:v>Osoby bezrobotne wg wieku</c:v>
                </c:pt>
              </c:strCache>
            </c:strRef>
          </c:tx>
          <c:spPr>
            <a:solidFill>
              <a:srgbClr val="00B050"/>
            </a:solidFill>
          </c:spPr>
          <c:invertIfNegative val="0"/>
          <c:dLbls>
            <c:dLbl>
              <c:idx val="0"/>
              <c:layout>
                <c:manualLayout>
                  <c:x val="1.6744667812160212E-3"/>
                  <c:y val="1.4697441025071274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1.6744667812159861E-3"/>
                  <c:y val="5.8789764100285174E-3"/>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3489335624319874E-3"/>
                  <c:y val="5.8789764100284072E-3"/>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1.6744667812160817E-3"/>
                  <c:y val="1.1757952820057031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0"/>
                  <c:y val="8.8184646150427058E-3"/>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3.3489335624319271E-3"/>
                  <c:y val="2.0576417435099695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wrap="square" lIns="38100" tIns="19050" rIns="38100" bIns="19050" anchor="ctr">
                <a:spAutoFit/>
              </a:bodyPr>
              <a:lstStyle/>
              <a:p>
                <a:pPr>
                  <a:defRPr sz="1800">
                    <a:latin typeface="Calibri" panose="020F0502020204030204" pitchFamily="34" charset="0"/>
                    <a:cs typeface="Calibri" panose="020F0502020204030204" pitchFamily="34" charset="0"/>
                  </a:defRPr>
                </a:pPr>
                <a:endParaRPr lang="pl-P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Arkusz1!$A$3:$A$8</c:f>
              <c:strCache>
                <c:ptCount val="6"/>
                <c:pt idx="0">
                  <c:v>18-24</c:v>
                </c:pt>
                <c:pt idx="1">
                  <c:v>25-34</c:v>
                </c:pt>
                <c:pt idx="2">
                  <c:v>35-44</c:v>
                </c:pt>
                <c:pt idx="3">
                  <c:v>45-54</c:v>
                </c:pt>
                <c:pt idx="4">
                  <c:v>55-59</c:v>
                </c:pt>
                <c:pt idx="5">
                  <c:v>60 i więcej</c:v>
                </c:pt>
              </c:strCache>
            </c:strRef>
          </c:cat>
          <c:val>
            <c:numRef>
              <c:f>Arkusz1!$B$3:$B$8</c:f>
              <c:numCache>
                <c:formatCode>General</c:formatCode>
                <c:ptCount val="6"/>
                <c:pt idx="0">
                  <c:v>54</c:v>
                </c:pt>
                <c:pt idx="1">
                  <c:v>205</c:v>
                </c:pt>
                <c:pt idx="2">
                  <c:v>270</c:v>
                </c:pt>
                <c:pt idx="3">
                  <c:v>212</c:v>
                </c:pt>
                <c:pt idx="4">
                  <c:v>164</c:v>
                </c:pt>
                <c:pt idx="5">
                  <c:v>127</c:v>
                </c:pt>
              </c:numCache>
            </c:numRef>
          </c:val>
        </c:ser>
        <c:dLbls>
          <c:showLegendKey val="0"/>
          <c:showVal val="0"/>
          <c:showCatName val="0"/>
          <c:showSerName val="0"/>
          <c:showPercent val="0"/>
          <c:showBubbleSize val="0"/>
        </c:dLbls>
        <c:gapWidth val="150"/>
        <c:shape val="box"/>
        <c:axId val="361656848"/>
        <c:axId val="361659200"/>
        <c:axId val="0"/>
      </c:bar3DChart>
      <c:catAx>
        <c:axId val="361656848"/>
        <c:scaling>
          <c:orientation val="minMax"/>
        </c:scaling>
        <c:delete val="0"/>
        <c:axPos val="b"/>
        <c:numFmt formatCode="General"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361659200"/>
        <c:crosses val="autoZero"/>
        <c:auto val="1"/>
        <c:lblAlgn val="ctr"/>
        <c:lblOffset val="100"/>
        <c:noMultiLvlLbl val="0"/>
      </c:catAx>
      <c:valAx>
        <c:axId val="361659200"/>
        <c:scaling>
          <c:orientation val="minMax"/>
        </c:scaling>
        <c:delete val="0"/>
        <c:axPos val="l"/>
        <c:majorGridlines/>
        <c:numFmt formatCode="General" sourceLinked="1"/>
        <c:majorTickMark val="out"/>
        <c:minorTickMark val="none"/>
        <c:tickLblPos val="nextTo"/>
        <c:txPr>
          <a:bodyPr/>
          <a:lstStyle/>
          <a:p>
            <a:pPr>
              <a:defRPr sz="1800">
                <a:latin typeface="Calibri" panose="020F0502020204030204" pitchFamily="34" charset="0"/>
                <a:cs typeface="Calibri" panose="020F0502020204030204" pitchFamily="34" charset="0"/>
              </a:defRPr>
            </a:pPr>
            <a:endParaRPr lang="pl-PL"/>
          </a:p>
        </c:txPr>
        <c:crossAx val="361656848"/>
        <c:crosses val="autoZero"/>
        <c:crossBetween val="between"/>
      </c:valAx>
    </c:plotArea>
    <c:plotVisOnly val="1"/>
    <c:dispBlanksAs val="gap"/>
    <c:showDLblsOverMax val="0"/>
  </c:chart>
  <c:txPr>
    <a:bodyPr/>
    <a:lstStyle/>
    <a:p>
      <a:pPr>
        <a:defRPr sz="1800"/>
      </a:pPr>
      <a:endParaRPr lang="pl-PL"/>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2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2098" name="Rectangle 2"/>
          <p:cNvSpPr>
            <a:spLocks noGrp="1" noChangeArrowheads="1"/>
          </p:cNvSpPr>
          <p:nvPr>
            <p:ph type="hdr" sz="quarter"/>
          </p:nvPr>
        </p:nvSpPr>
        <p:spPr bwMode="auto">
          <a:xfrm>
            <a:off x="2" y="0"/>
            <a:ext cx="2944813" cy="496888"/>
          </a:xfrm>
          <a:prstGeom prst="rect">
            <a:avLst/>
          </a:prstGeom>
          <a:noFill/>
          <a:ln w="9525">
            <a:noFill/>
            <a:miter lim="800000"/>
            <a:headEnd/>
            <a:tailEnd/>
          </a:ln>
          <a:effectLst/>
        </p:spPr>
        <p:txBody>
          <a:bodyPr vert="horz" wrap="square" lIns="91349" tIns="45674" rIns="91349" bIns="45674" numCol="1" anchor="t" anchorCtr="0" compatLnSpc="1">
            <a:prstTxWarp prst="textNoShape">
              <a:avLst/>
            </a:prstTxWarp>
          </a:bodyPr>
          <a:lstStyle>
            <a:lvl1pPr eaLnBrk="0" hangingPunct="0">
              <a:buClr>
                <a:srgbClr val="000000"/>
              </a:buClr>
              <a:buSzPct val="100000"/>
              <a:buFont typeface="Times New Roman" pitchFamily="18" charset="0"/>
              <a:buNone/>
              <a:defRPr sz="1200"/>
            </a:lvl1pPr>
          </a:lstStyle>
          <a:p>
            <a:pPr>
              <a:defRPr/>
            </a:pPr>
            <a:endParaRPr lang="pl-PL"/>
          </a:p>
        </p:txBody>
      </p:sp>
      <p:sp>
        <p:nvSpPr>
          <p:cNvPr id="132099" name="Rectangle 3"/>
          <p:cNvSpPr>
            <a:spLocks noGrp="1" noChangeArrowheads="1"/>
          </p:cNvSpPr>
          <p:nvPr>
            <p:ph type="dt" sz="quarter" idx="1"/>
          </p:nvPr>
        </p:nvSpPr>
        <p:spPr bwMode="auto">
          <a:xfrm>
            <a:off x="3851277" y="0"/>
            <a:ext cx="2944813" cy="496888"/>
          </a:xfrm>
          <a:prstGeom prst="rect">
            <a:avLst/>
          </a:prstGeom>
          <a:noFill/>
          <a:ln w="9525">
            <a:noFill/>
            <a:miter lim="800000"/>
            <a:headEnd/>
            <a:tailEnd/>
          </a:ln>
          <a:effectLst/>
        </p:spPr>
        <p:txBody>
          <a:bodyPr vert="horz" wrap="square" lIns="91349" tIns="45674" rIns="91349" bIns="45674" numCol="1" anchor="t" anchorCtr="0" compatLnSpc="1">
            <a:prstTxWarp prst="textNoShape">
              <a:avLst/>
            </a:prstTxWarp>
          </a:bodyPr>
          <a:lstStyle>
            <a:lvl1pPr algn="r" eaLnBrk="0" hangingPunct="0">
              <a:buClr>
                <a:srgbClr val="000000"/>
              </a:buClr>
              <a:buSzPct val="100000"/>
              <a:buFont typeface="Times New Roman" pitchFamily="18" charset="0"/>
              <a:buNone/>
              <a:defRPr sz="1200"/>
            </a:lvl1pPr>
          </a:lstStyle>
          <a:p>
            <a:pPr>
              <a:defRPr/>
            </a:pPr>
            <a:fld id="{7E411259-1B56-48B6-9326-BBB491A4CEE3}" type="datetimeFigureOut">
              <a:rPr lang="pl-PL"/>
              <a:pPr>
                <a:defRPr/>
              </a:pPr>
              <a:t>15.06.2022</a:t>
            </a:fld>
            <a:endParaRPr lang="pl-PL"/>
          </a:p>
        </p:txBody>
      </p:sp>
      <p:sp>
        <p:nvSpPr>
          <p:cNvPr id="132100" name="Rectangle 4"/>
          <p:cNvSpPr>
            <a:spLocks noGrp="1" noChangeArrowheads="1"/>
          </p:cNvSpPr>
          <p:nvPr>
            <p:ph type="ftr" sz="quarter" idx="2"/>
          </p:nvPr>
        </p:nvSpPr>
        <p:spPr bwMode="auto">
          <a:xfrm>
            <a:off x="2" y="9428163"/>
            <a:ext cx="2944813" cy="496887"/>
          </a:xfrm>
          <a:prstGeom prst="rect">
            <a:avLst/>
          </a:prstGeom>
          <a:noFill/>
          <a:ln w="9525">
            <a:noFill/>
            <a:miter lim="800000"/>
            <a:headEnd/>
            <a:tailEnd/>
          </a:ln>
          <a:effectLst/>
        </p:spPr>
        <p:txBody>
          <a:bodyPr vert="horz" wrap="square" lIns="91349" tIns="45674" rIns="91349" bIns="45674" numCol="1" anchor="b" anchorCtr="0" compatLnSpc="1">
            <a:prstTxWarp prst="textNoShape">
              <a:avLst/>
            </a:prstTxWarp>
          </a:bodyPr>
          <a:lstStyle>
            <a:lvl1pPr eaLnBrk="0" hangingPunct="0">
              <a:buClr>
                <a:srgbClr val="000000"/>
              </a:buClr>
              <a:buSzPct val="100000"/>
              <a:buFont typeface="Times New Roman" pitchFamily="18" charset="0"/>
              <a:buNone/>
              <a:defRPr sz="1200"/>
            </a:lvl1pPr>
          </a:lstStyle>
          <a:p>
            <a:pPr>
              <a:defRPr/>
            </a:pPr>
            <a:endParaRPr lang="pl-PL"/>
          </a:p>
        </p:txBody>
      </p:sp>
      <p:sp>
        <p:nvSpPr>
          <p:cNvPr id="132101" name="Rectangle 5"/>
          <p:cNvSpPr>
            <a:spLocks noGrp="1" noChangeArrowheads="1"/>
          </p:cNvSpPr>
          <p:nvPr>
            <p:ph type="sldNum" sz="quarter" idx="3"/>
          </p:nvPr>
        </p:nvSpPr>
        <p:spPr bwMode="auto">
          <a:xfrm>
            <a:off x="3851277" y="9428163"/>
            <a:ext cx="2944813" cy="496887"/>
          </a:xfrm>
          <a:prstGeom prst="rect">
            <a:avLst/>
          </a:prstGeom>
          <a:noFill/>
          <a:ln w="9525">
            <a:noFill/>
            <a:miter lim="800000"/>
            <a:headEnd/>
            <a:tailEnd/>
          </a:ln>
          <a:effectLst/>
        </p:spPr>
        <p:txBody>
          <a:bodyPr vert="horz" wrap="square" lIns="91349" tIns="45674" rIns="91349" bIns="45674" numCol="1" anchor="b" anchorCtr="0" compatLnSpc="1">
            <a:prstTxWarp prst="textNoShape">
              <a:avLst/>
            </a:prstTxWarp>
          </a:bodyPr>
          <a:lstStyle>
            <a:lvl1pPr algn="r" eaLnBrk="0" hangingPunct="0">
              <a:buClr>
                <a:srgbClr val="000000"/>
              </a:buClr>
              <a:buSzPct val="100000"/>
              <a:buFont typeface="Times New Roman" pitchFamily="18" charset="0"/>
              <a:buNone/>
              <a:defRPr sz="1200"/>
            </a:lvl1pPr>
          </a:lstStyle>
          <a:p>
            <a:pPr>
              <a:defRPr/>
            </a:pPr>
            <a:fld id="{293DBE49-27B5-4313-958A-8259F3BFC82C}" type="slidenum">
              <a:rPr lang="pl-PL"/>
              <a:pPr>
                <a:defRPr/>
              </a:pPr>
              <a:t>‹#›</a:t>
            </a:fld>
            <a:endParaRPr lang="pl-PL"/>
          </a:p>
        </p:txBody>
      </p:sp>
    </p:spTree>
    <p:extLst>
      <p:ext uri="{BB962C8B-B14F-4D97-AF65-F5344CB8AC3E}">
        <p14:creationId xmlns:p14="http://schemas.microsoft.com/office/powerpoint/2010/main" val="32757190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AutoShape 1"/>
          <p:cNvSpPr>
            <a:spLocks noChangeArrowheads="1"/>
          </p:cNvSpPr>
          <p:nvPr/>
        </p:nvSpPr>
        <p:spPr bwMode="auto">
          <a:xfrm>
            <a:off x="0" y="0"/>
            <a:ext cx="6797675" cy="9926638"/>
          </a:xfrm>
          <a:prstGeom prst="roundRect">
            <a:avLst>
              <a:gd name="adj" fmla="val 23"/>
            </a:avLst>
          </a:prstGeom>
          <a:solidFill>
            <a:srgbClr val="FFFFFF"/>
          </a:solidFill>
          <a:ln w="9525">
            <a:noFill/>
            <a:round/>
            <a:headEnd/>
            <a:tailEnd/>
          </a:ln>
        </p:spPr>
        <p:txBody>
          <a:bodyPr wrap="none" lIns="91349" tIns="45674" rIns="91349" bIns="45674" anchor="ctr"/>
          <a:lstStyle/>
          <a:p>
            <a:pPr>
              <a:buClr>
                <a:srgbClr val="000000"/>
              </a:buClr>
              <a:buSzPct val="100000"/>
              <a:buFont typeface="Times New Roman" pitchFamily="18" charset="0"/>
              <a:buNone/>
              <a:defRPr/>
            </a:pPr>
            <a:endParaRPr lang="pl-PL"/>
          </a:p>
        </p:txBody>
      </p:sp>
      <p:sp>
        <p:nvSpPr>
          <p:cNvPr id="73731" name="Text Box 2"/>
          <p:cNvSpPr txBox="1">
            <a:spLocks noChangeArrowheads="1"/>
          </p:cNvSpPr>
          <p:nvPr/>
        </p:nvSpPr>
        <p:spPr bwMode="auto">
          <a:xfrm>
            <a:off x="0" y="0"/>
            <a:ext cx="2946400" cy="496888"/>
          </a:xfrm>
          <a:prstGeom prst="rect">
            <a:avLst/>
          </a:prstGeom>
          <a:noFill/>
          <a:ln w="9525">
            <a:noFill/>
            <a:round/>
            <a:headEnd/>
            <a:tailEnd/>
          </a:ln>
        </p:spPr>
        <p:txBody>
          <a:bodyPr wrap="none" lIns="91349" tIns="45674" rIns="91349" bIns="45674" anchor="ctr"/>
          <a:lstStyle/>
          <a:p>
            <a:pPr>
              <a:buClr>
                <a:srgbClr val="000000"/>
              </a:buClr>
              <a:buSzPct val="100000"/>
              <a:buFont typeface="Times New Roman" pitchFamily="18" charset="0"/>
              <a:buNone/>
              <a:defRPr/>
            </a:pPr>
            <a:endParaRPr lang="pl-PL"/>
          </a:p>
        </p:txBody>
      </p:sp>
      <p:sp>
        <p:nvSpPr>
          <p:cNvPr id="2051" name="Rectangle 3"/>
          <p:cNvSpPr>
            <a:spLocks noGrp="1" noChangeArrowheads="1"/>
          </p:cNvSpPr>
          <p:nvPr>
            <p:ph type="dt"/>
          </p:nvPr>
        </p:nvSpPr>
        <p:spPr bwMode="auto">
          <a:xfrm>
            <a:off x="3851277" y="0"/>
            <a:ext cx="2944813" cy="495300"/>
          </a:xfrm>
          <a:prstGeom prst="rect">
            <a:avLst/>
          </a:prstGeom>
          <a:noFill/>
          <a:ln w="9525">
            <a:noFill/>
            <a:round/>
            <a:headEnd/>
            <a:tailEnd/>
          </a:ln>
        </p:spPr>
        <p:txBody>
          <a:bodyPr vert="horz" wrap="square" lIns="89910" tIns="46753" rIns="89910" bIns="46753" numCol="1" anchor="t" anchorCtr="0" compatLnSpc="1">
            <a:prstTxWarp prst="textNoShape">
              <a:avLst/>
            </a:prstTxWarp>
          </a:bodyPr>
          <a:lstStyle>
            <a:lvl1pPr algn="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ea typeface="+mn-ea"/>
                <a:cs typeface="Arial Unicode MS" charset="0"/>
              </a:defRPr>
            </a:lvl1pPr>
          </a:lstStyle>
          <a:p>
            <a:pPr>
              <a:defRPr/>
            </a:pPr>
            <a:endParaRPr lang="pl-PL"/>
          </a:p>
        </p:txBody>
      </p:sp>
      <p:sp>
        <p:nvSpPr>
          <p:cNvPr id="74757" name="Rectangle 4"/>
          <p:cNvSpPr>
            <a:spLocks noGrp="1" noRot="1" noChangeAspect="1" noChangeArrowheads="1"/>
          </p:cNvSpPr>
          <p:nvPr>
            <p:ph type="sldImg"/>
          </p:nvPr>
        </p:nvSpPr>
        <p:spPr bwMode="auto">
          <a:xfrm>
            <a:off x="917575" y="744538"/>
            <a:ext cx="4960938" cy="3721100"/>
          </a:xfrm>
          <a:prstGeom prst="rect">
            <a:avLst/>
          </a:prstGeom>
          <a:noFill/>
          <a:ln w="12600">
            <a:solidFill>
              <a:srgbClr val="000000"/>
            </a:solidFill>
            <a:miter lim="800000"/>
            <a:headEnd/>
            <a:tailEnd/>
          </a:ln>
        </p:spPr>
      </p:sp>
      <p:sp>
        <p:nvSpPr>
          <p:cNvPr id="2053" name="Rectangle 5"/>
          <p:cNvSpPr>
            <a:spLocks noGrp="1" noChangeArrowheads="1"/>
          </p:cNvSpPr>
          <p:nvPr>
            <p:ph type="body"/>
          </p:nvPr>
        </p:nvSpPr>
        <p:spPr bwMode="auto">
          <a:xfrm>
            <a:off x="679450" y="4716463"/>
            <a:ext cx="5438775" cy="4464050"/>
          </a:xfrm>
          <a:prstGeom prst="rect">
            <a:avLst/>
          </a:prstGeom>
          <a:noFill/>
          <a:ln w="9525">
            <a:noFill/>
            <a:round/>
            <a:headEnd/>
            <a:tailEnd/>
          </a:ln>
        </p:spPr>
        <p:txBody>
          <a:bodyPr vert="horz" wrap="square" lIns="89910" tIns="46753" rIns="89910" bIns="46753" numCol="1" anchor="t" anchorCtr="0" compatLnSpc="1">
            <a:prstTxWarp prst="textNoShape">
              <a:avLst/>
            </a:prstTxWarp>
          </a:bodyPr>
          <a:lstStyle/>
          <a:p>
            <a:pPr lvl="0"/>
            <a:endParaRPr lang="pl-PL" noProof="0" smtClean="0"/>
          </a:p>
        </p:txBody>
      </p:sp>
      <p:sp>
        <p:nvSpPr>
          <p:cNvPr id="73735" name="Text Box 6"/>
          <p:cNvSpPr txBox="1">
            <a:spLocks noChangeArrowheads="1"/>
          </p:cNvSpPr>
          <p:nvPr/>
        </p:nvSpPr>
        <p:spPr bwMode="auto">
          <a:xfrm>
            <a:off x="0" y="9428163"/>
            <a:ext cx="2946400" cy="496887"/>
          </a:xfrm>
          <a:prstGeom prst="rect">
            <a:avLst/>
          </a:prstGeom>
          <a:noFill/>
          <a:ln w="9525">
            <a:noFill/>
            <a:round/>
            <a:headEnd/>
            <a:tailEnd/>
          </a:ln>
        </p:spPr>
        <p:txBody>
          <a:bodyPr wrap="none" lIns="91349" tIns="45674" rIns="91349" bIns="45674" anchor="ctr"/>
          <a:lstStyle/>
          <a:p>
            <a:pPr>
              <a:buClr>
                <a:srgbClr val="000000"/>
              </a:buClr>
              <a:buSzPct val="100000"/>
              <a:buFont typeface="Times New Roman" pitchFamily="18" charset="0"/>
              <a:buNone/>
              <a:defRPr/>
            </a:pPr>
            <a:endParaRPr lang="pl-PL"/>
          </a:p>
        </p:txBody>
      </p:sp>
      <p:sp>
        <p:nvSpPr>
          <p:cNvPr id="2055" name="Rectangle 7"/>
          <p:cNvSpPr>
            <a:spLocks noGrp="1" noChangeArrowheads="1"/>
          </p:cNvSpPr>
          <p:nvPr>
            <p:ph type="sldNum"/>
          </p:nvPr>
        </p:nvSpPr>
        <p:spPr bwMode="auto">
          <a:xfrm>
            <a:off x="3851277" y="9428163"/>
            <a:ext cx="2944813" cy="495300"/>
          </a:xfrm>
          <a:prstGeom prst="rect">
            <a:avLst/>
          </a:prstGeom>
          <a:noFill/>
          <a:ln w="9525">
            <a:noFill/>
            <a:round/>
            <a:headEnd/>
            <a:tailEnd/>
          </a:ln>
        </p:spPr>
        <p:txBody>
          <a:bodyPr vert="horz" wrap="square" lIns="89910" tIns="46753" rIns="89910" bIns="46753" numCol="1" anchor="b" anchorCtr="0" compatLnSpc="1">
            <a:prstTxWarp prst="textNoShape">
              <a:avLst/>
            </a:prstTxWarp>
          </a:bodyPr>
          <a:lstStyle>
            <a:lvl1pPr algn="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ea typeface="+mn-ea"/>
                <a:cs typeface="Arial Unicode MS" charset="0"/>
              </a:defRPr>
            </a:lvl1pPr>
          </a:lstStyle>
          <a:p>
            <a:pPr>
              <a:defRPr/>
            </a:pPr>
            <a:fld id="{E43DAE39-3200-4A70-A30E-C6B3199C97FB}" type="slidenum">
              <a:rPr lang="pl-PL"/>
              <a:pPr>
                <a:defRPr/>
              </a:pPr>
              <a:t>‹#›</a:t>
            </a:fld>
            <a:endParaRPr lang="pl-PL"/>
          </a:p>
        </p:txBody>
      </p:sp>
    </p:spTree>
    <p:extLst>
      <p:ext uri="{BB962C8B-B14F-4D97-AF65-F5344CB8AC3E}">
        <p14:creationId xmlns:p14="http://schemas.microsoft.com/office/powerpoint/2010/main" val="3333417246"/>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3</a:t>
            </a:fld>
            <a:endParaRPr lang="pl-PL" dirty="0"/>
          </a:p>
        </p:txBody>
      </p:sp>
    </p:spTree>
    <p:extLst>
      <p:ext uri="{BB962C8B-B14F-4D97-AF65-F5344CB8AC3E}">
        <p14:creationId xmlns:p14="http://schemas.microsoft.com/office/powerpoint/2010/main" val="1694717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12B55F04-A769-493B-A34C-B552BCB4597D}"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4</a:t>
            </a:fld>
            <a:endParaRPr lang="pl-PL" dirty="0" smtClean="0">
              <a:ea typeface="Arial Unicode MS" pitchFamily="34" charset="-128"/>
              <a:cs typeface="Arial Unicode MS" pitchFamily="34" charset="-128"/>
            </a:endParaRPr>
          </a:p>
        </p:txBody>
      </p:sp>
      <p:sp>
        <p:nvSpPr>
          <p:cNvPr id="7680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76804" name="Rectangle 2"/>
          <p:cNvSpPr>
            <a:spLocks noGrp="1" noChangeArrowheads="1"/>
          </p:cNvSpPr>
          <p:nvPr>
            <p:ph type="body" idx="1"/>
          </p:nvPr>
        </p:nvSpPr>
        <p:spPr>
          <a:xfrm>
            <a:off x="679451" y="4716464"/>
            <a:ext cx="5440363" cy="4559300"/>
          </a:xfrm>
          <a:noFill/>
          <a:ln/>
        </p:spPr>
        <p:txBody>
          <a:bodyPr wrap="none" anchor="ctr"/>
          <a:lstStyle/>
          <a:p>
            <a:endParaRPr lang="pl-PL" dirty="0" smtClean="0"/>
          </a:p>
        </p:txBody>
      </p:sp>
    </p:spTree>
    <p:extLst>
      <p:ext uri="{BB962C8B-B14F-4D97-AF65-F5344CB8AC3E}">
        <p14:creationId xmlns:p14="http://schemas.microsoft.com/office/powerpoint/2010/main" val="4116095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90239D35-15CF-4319-BEFF-1D54E9B878E2}"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5</a:t>
            </a:fld>
            <a:endParaRPr lang="pl-PL" dirty="0" smtClean="0">
              <a:ea typeface="Arial Unicode MS" pitchFamily="34" charset="-128"/>
              <a:cs typeface="Arial Unicode MS" pitchFamily="34" charset="-128"/>
            </a:endParaRPr>
          </a:p>
        </p:txBody>
      </p:sp>
      <p:sp>
        <p:nvSpPr>
          <p:cNvPr id="77827"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77828" name="Rectangle 2"/>
          <p:cNvSpPr>
            <a:spLocks noGrp="1" noChangeArrowheads="1"/>
          </p:cNvSpPr>
          <p:nvPr>
            <p:ph type="body" idx="1"/>
          </p:nvPr>
        </p:nvSpPr>
        <p:spPr>
          <a:xfrm>
            <a:off x="679451" y="4716464"/>
            <a:ext cx="5440363" cy="4559300"/>
          </a:xfrm>
          <a:noFill/>
          <a:ln/>
        </p:spPr>
        <p:txBody>
          <a:bodyPr wrap="none" anchor="ctr"/>
          <a:lstStyle/>
          <a:p>
            <a:endParaRPr lang="pl-PL" dirty="0" smtClean="0"/>
          </a:p>
        </p:txBody>
      </p:sp>
    </p:spTree>
    <p:extLst>
      <p:ext uri="{BB962C8B-B14F-4D97-AF65-F5344CB8AC3E}">
        <p14:creationId xmlns:p14="http://schemas.microsoft.com/office/powerpoint/2010/main" val="6939480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ymbol zastępczy obrazu slajdu 1"/>
          <p:cNvSpPr>
            <a:spLocks noGrp="1" noRot="1" noChangeAspect="1" noTextEdit="1"/>
          </p:cNvSpPr>
          <p:nvPr>
            <p:ph type="sldImg"/>
          </p:nvPr>
        </p:nvSpPr>
        <p:spPr>
          <a:ln/>
        </p:spPr>
      </p:sp>
      <p:sp>
        <p:nvSpPr>
          <p:cNvPr id="78851" name="Symbol zastępczy notatek 2"/>
          <p:cNvSpPr>
            <a:spLocks noGrp="1"/>
          </p:cNvSpPr>
          <p:nvPr>
            <p:ph type="body" idx="1"/>
          </p:nvPr>
        </p:nvSpPr>
        <p:spPr>
          <a:noFill/>
          <a:ln/>
        </p:spPr>
        <p:txBody>
          <a:bodyPr/>
          <a:lstStyle/>
          <a:p>
            <a:endParaRPr lang="pl-PL" dirty="0" smtClean="0"/>
          </a:p>
        </p:txBody>
      </p:sp>
      <p:sp>
        <p:nvSpPr>
          <p:cNvPr id="4" name="Symbol zastępczy numeru slajdu 3"/>
          <p:cNvSpPr>
            <a:spLocks noGrp="1"/>
          </p:cNvSpPr>
          <p:nvPr>
            <p:ph type="sldNum" sz="quarter"/>
          </p:nvPr>
        </p:nvSpPr>
        <p:spPr/>
        <p:txBody>
          <a:bodyPr/>
          <a:lstStyle/>
          <a:p>
            <a:pPr>
              <a:defRPr/>
            </a:pPr>
            <a:fld id="{0DAE9A28-0AB8-4339-8A9E-9EF2E91EE4D7}" type="slidenum">
              <a:rPr lang="pl-PL" smtClean="0"/>
              <a:pPr>
                <a:defRPr/>
              </a:pPr>
              <a:t>6</a:t>
            </a:fld>
            <a:endParaRPr lang="pl-PL" dirty="0"/>
          </a:p>
        </p:txBody>
      </p:sp>
    </p:spTree>
    <p:extLst>
      <p:ext uri="{BB962C8B-B14F-4D97-AF65-F5344CB8AC3E}">
        <p14:creationId xmlns:p14="http://schemas.microsoft.com/office/powerpoint/2010/main" val="2530026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10</a:t>
            </a:fld>
            <a:endParaRPr lang="pl-PL"/>
          </a:p>
        </p:txBody>
      </p:sp>
    </p:spTree>
    <p:extLst>
      <p:ext uri="{BB962C8B-B14F-4D97-AF65-F5344CB8AC3E}">
        <p14:creationId xmlns:p14="http://schemas.microsoft.com/office/powerpoint/2010/main" val="455149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C4867A90-72EE-4E40-AB3F-9E841508ADE9}"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14</a:t>
            </a:fld>
            <a:endParaRPr lang="pl-PL" dirty="0" smtClean="0">
              <a:ea typeface="Arial Unicode MS" pitchFamily="34" charset="-128"/>
              <a:cs typeface="Arial Unicode MS" pitchFamily="34" charset="-128"/>
            </a:endParaRPr>
          </a:p>
        </p:txBody>
      </p:sp>
      <p:sp>
        <p:nvSpPr>
          <p:cNvPr id="79875"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79876" name="Rectangle 2"/>
          <p:cNvSpPr>
            <a:spLocks noGrp="1" noChangeArrowheads="1"/>
          </p:cNvSpPr>
          <p:nvPr>
            <p:ph type="body" idx="1"/>
          </p:nvPr>
        </p:nvSpPr>
        <p:spPr>
          <a:xfrm>
            <a:off x="679451" y="4716464"/>
            <a:ext cx="5440363" cy="4559300"/>
          </a:xfrm>
          <a:noFill/>
          <a:ln/>
        </p:spPr>
        <p:txBody>
          <a:bodyPr wrap="none" anchor="ctr"/>
          <a:lstStyle/>
          <a:p>
            <a:endParaRPr lang="pl-PL" dirty="0" smtClean="0"/>
          </a:p>
        </p:txBody>
      </p:sp>
    </p:spTree>
    <p:extLst>
      <p:ext uri="{BB962C8B-B14F-4D97-AF65-F5344CB8AC3E}">
        <p14:creationId xmlns:p14="http://schemas.microsoft.com/office/powerpoint/2010/main" val="2460275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0199F72B-0EDE-44D6-AFFB-49436B9D4CB3}"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15</a:t>
            </a:fld>
            <a:endParaRPr lang="pl-PL" dirty="0" smtClean="0">
              <a:ea typeface="Arial Unicode MS" pitchFamily="34" charset="-128"/>
              <a:cs typeface="Arial Unicode MS" pitchFamily="34" charset="-128"/>
            </a:endParaRPr>
          </a:p>
        </p:txBody>
      </p:sp>
      <p:sp>
        <p:nvSpPr>
          <p:cNvPr id="80899"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0900" name="Rectangle 2"/>
          <p:cNvSpPr>
            <a:spLocks noGrp="1" noChangeArrowheads="1"/>
          </p:cNvSpPr>
          <p:nvPr>
            <p:ph type="body" idx="1"/>
          </p:nvPr>
        </p:nvSpPr>
        <p:spPr>
          <a:xfrm>
            <a:off x="679451" y="4716464"/>
            <a:ext cx="5440363" cy="4559300"/>
          </a:xfrm>
          <a:noFill/>
          <a:ln/>
        </p:spPr>
        <p:txBody>
          <a:bodyPr wrap="none" anchor="ctr"/>
          <a:lstStyle/>
          <a:p>
            <a:endParaRPr lang="pl-PL" dirty="0" smtClean="0"/>
          </a:p>
        </p:txBody>
      </p:sp>
    </p:spTree>
    <p:extLst>
      <p:ext uri="{BB962C8B-B14F-4D97-AF65-F5344CB8AC3E}">
        <p14:creationId xmlns:p14="http://schemas.microsoft.com/office/powerpoint/2010/main" val="15147808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D5BEF07E-CBCF-43B3-AD00-50ED556C887E}"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17</a:t>
            </a:fld>
            <a:endParaRPr lang="pl-PL" dirty="0" smtClean="0">
              <a:ea typeface="Arial Unicode MS" pitchFamily="34" charset="-128"/>
              <a:cs typeface="Arial Unicode MS" pitchFamily="34" charset="-128"/>
            </a:endParaRPr>
          </a:p>
        </p:txBody>
      </p:sp>
      <p:sp>
        <p:nvSpPr>
          <p:cNvPr id="8192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1924" name="Rectangle 2"/>
          <p:cNvSpPr>
            <a:spLocks noGrp="1" noChangeArrowheads="1"/>
          </p:cNvSpPr>
          <p:nvPr>
            <p:ph type="body" idx="1"/>
          </p:nvPr>
        </p:nvSpPr>
        <p:spPr>
          <a:xfrm>
            <a:off x="679451" y="4716464"/>
            <a:ext cx="5440363" cy="4559300"/>
          </a:xfrm>
          <a:noFill/>
          <a:ln/>
        </p:spPr>
        <p:txBody>
          <a:bodyPr wrap="none" anchor="ctr"/>
          <a:lstStyle/>
          <a:p>
            <a:endParaRPr lang="pl-PL" dirty="0" smtClean="0"/>
          </a:p>
        </p:txBody>
      </p:sp>
    </p:spTree>
    <p:extLst>
      <p:ext uri="{BB962C8B-B14F-4D97-AF65-F5344CB8AC3E}">
        <p14:creationId xmlns:p14="http://schemas.microsoft.com/office/powerpoint/2010/main" val="34484860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D5BEF07E-CBCF-43B3-AD00-50ED556C887E}"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18</a:t>
            </a:fld>
            <a:endParaRPr lang="pl-PL" dirty="0" smtClean="0">
              <a:ea typeface="Arial Unicode MS" pitchFamily="34" charset="-128"/>
              <a:cs typeface="Arial Unicode MS" pitchFamily="34" charset="-128"/>
            </a:endParaRPr>
          </a:p>
        </p:txBody>
      </p:sp>
      <p:sp>
        <p:nvSpPr>
          <p:cNvPr id="8192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1924" name="Rectangle 2"/>
          <p:cNvSpPr>
            <a:spLocks noGrp="1" noChangeArrowheads="1"/>
          </p:cNvSpPr>
          <p:nvPr>
            <p:ph type="body" idx="1"/>
          </p:nvPr>
        </p:nvSpPr>
        <p:spPr>
          <a:xfrm>
            <a:off x="679451" y="4716464"/>
            <a:ext cx="5440363" cy="4559300"/>
          </a:xfrm>
          <a:noFill/>
          <a:ln/>
        </p:spPr>
        <p:txBody>
          <a:bodyPr wrap="none" anchor="ctr"/>
          <a:lstStyle/>
          <a:p>
            <a:endParaRPr lang="pl-PL" dirty="0" smtClean="0"/>
          </a:p>
        </p:txBody>
      </p:sp>
    </p:spTree>
    <p:extLst>
      <p:ext uri="{BB962C8B-B14F-4D97-AF65-F5344CB8AC3E}">
        <p14:creationId xmlns:p14="http://schemas.microsoft.com/office/powerpoint/2010/main" val="41225396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401CD777-2DB6-4B2A-8A0D-E0974EFDB2BF}"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19</a:t>
            </a:fld>
            <a:endParaRPr lang="pl-PL" dirty="0" smtClean="0">
              <a:ea typeface="Arial Unicode MS" pitchFamily="34" charset="-128"/>
              <a:cs typeface="Arial Unicode MS" pitchFamily="34" charset="-128"/>
            </a:endParaRPr>
          </a:p>
        </p:txBody>
      </p:sp>
      <p:sp>
        <p:nvSpPr>
          <p:cNvPr id="82947"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2948" name="Rectangle 2"/>
          <p:cNvSpPr>
            <a:spLocks noGrp="1" noChangeArrowheads="1"/>
          </p:cNvSpPr>
          <p:nvPr>
            <p:ph type="body" idx="1"/>
          </p:nvPr>
        </p:nvSpPr>
        <p:spPr>
          <a:xfrm>
            <a:off x="679451" y="4716464"/>
            <a:ext cx="5440363" cy="4559300"/>
          </a:xfrm>
          <a:noFill/>
          <a:ln/>
        </p:spPr>
        <p:txBody>
          <a:bodyPr wrap="none" anchor="ctr"/>
          <a:lstStyle/>
          <a:p>
            <a:endParaRPr lang="pl-PL" dirty="0" smtClean="0"/>
          </a:p>
        </p:txBody>
      </p:sp>
    </p:spTree>
    <p:extLst>
      <p:ext uri="{BB962C8B-B14F-4D97-AF65-F5344CB8AC3E}">
        <p14:creationId xmlns:p14="http://schemas.microsoft.com/office/powerpoint/2010/main" val="12135882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7F23E93A-D3D3-42CA-A75F-91ECB3E12CEB}"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61</a:t>
            </a:fld>
            <a:endParaRPr lang="pl-PL" smtClean="0">
              <a:ea typeface="Arial Unicode MS" pitchFamily="34" charset="-128"/>
              <a:cs typeface="Arial Unicode MS" pitchFamily="34" charset="-128"/>
            </a:endParaRPr>
          </a:p>
        </p:txBody>
      </p:sp>
      <p:sp>
        <p:nvSpPr>
          <p:cNvPr id="83971"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3972" name="Rectangle 2"/>
          <p:cNvSpPr>
            <a:spLocks noGrp="1" noChangeArrowheads="1"/>
          </p:cNvSpPr>
          <p:nvPr>
            <p:ph type="body" idx="1"/>
          </p:nvPr>
        </p:nvSpPr>
        <p:spPr>
          <a:xfrm>
            <a:off x="679451" y="4716464"/>
            <a:ext cx="5440363" cy="4559300"/>
          </a:xfrm>
          <a:noFill/>
          <a:ln/>
        </p:spPr>
        <p:txBody>
          <a:bodyPr wrap="none" anchor="ctr"/>
          <a:lstStyle/>
          <a:p>
            <a:endParaRPr lang="pl-PL" smtClean="0"/>
          </a:p>
        </p:txBody>
      </p:sp>
    </p:spTree>
    <p:extLst>
      <p:ext uri="{BB962C8B-B14F-4D97-AF65-F5344CB8AC3E}">
        <p14:creationId xmlns:p14="http://schemas.microsoft.com/office/powerpoint/2010/main" val="13343186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4"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3256EB97-BF21-4C69-9D80-2BC50D9C059B}"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62</a:t>
            </a:fld>
            <a:endParaRPr lang="pl-PL" smtClean="0">
              <a:ea typeface="Arial Unicode MS" pitchFamily="34" charset="-128"/>
              <a:cs typeface="Arial Unicode MS" pitchFamily="34" charset="-128"/>
            </a:endParaRPr>
          </a:p>
        </p:txBody>
      </p:sp>
      <p:sp>
        <p:nvSpPr>
          <p:cNvPr id="84995"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4996" name="Rectangle 2"/>
          <p:cNvSpPr>
            <a:spLocks noGrp="1" noChangeArrowheads="1"/>
          </p:cNvSpPr>
          <p:nvPr>
            <p:ph type="body" idx="1"/>
          </p:nvPr>
        </p:nvSpPr>
        <p:spPr>
          <a:xfrm>
            <a:off x="679451" y="4716464"/>
            <a:ext cx="5440363" cy="4559300"/>
          </a:xfrm>
          <a:noFill/>
          <a:ln/>
        </p:spPr>
        <p:txBody>
          <a:bodyPr wrap="none" anchor="ctr"/>
          <a:lstStyle/>
          <a:p>
            <a:endParaRPr lang="pl-PL" smtClean="0"/>
          </a:p>
        </p:txBody>
      </p:sp>
    </p:spTree>
    <p:extLst>
      <p:ext uri="{BB962C8B-B14F-4D97-AF65-F5344CB8AC3E}">
        <p14:creationId xmlns:p14="http://schemas.microsoft.com/office/powerpoint/2010/main" val="3689938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083B55AD-A8DD-4F04-91C5-7D090B34C016}"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63</a:t>
            </a:fld>
            <a:endParaRPr lang="pl-PL" smtClean="0">
              <a:ea typeface="Arial Unicode MS" pitchFamily="34" charset="-128"/>
              <a:cs typeface="Arial Unicode MS" pitchFamily="34" charset="-128"/>
            </a:endParaRPr>
          </a:p>
        </p:txBody>
      </p:sp>
      <p:sp>
        <p:nvSpPr>
          <p:cNvPr id="86019"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6020" name="Rectangle 2"/>
          <p:cNvSpPr>
            <a:spLocks noGrp="1" noChangeArrowheads="1"/>
          </p:cNvSpPr>
          <p:nvPr>
            <p:ph type="body" idx="1"/>
          </p:nvPr>
        </p:nvSpPr>
        <p:spPr>
          <a:xfrm>
            <a:off x="679451" y="4716464"/>
            <a:ext cx="5440363" cy="4559300"/>
          </a:xfrm>
          <a:noFill/>
          <a:ln/>
        </p:spPr>
        <p:txBody>
          <a:bodyPr wrap="none" anchor="ctr"/>
          <a:lstStyle/>
          <a:p>
            <a:endParaRPr lang="pl-PL" smtClean="0"/>
          </a:p>
        </p:txBody>
      </p:sp>
    </p:spTree>
    <p:extLst>
      <p:ext uri="{BB962C8B-B14F-4D97-AF65-F5344CB8AC3E}">
        <p14:creationId xmlns:p14="http://schemas.microsoft.com/office/powerpoint/2010/main" val="10152991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idx="10"/>
          </p:nvPr>
        </p:nvSpPr>
        <p:spPr/>
        <p:txBody>
          <a:bodyPr/>
          <a:lstStyle/>
          <a:p>
            <a:pPr>
              <a:defRPr/>
            </a:pPr>
            <a:fld id="{E43DAE39-3200-4A70-A30E-C6B3199C97FB}" type="slidenum">
              <a:rPr lang="pl-PL" smtClean="0"/>
              <a:pPr>
                <a:defRPr/>
              </a:pPr>
              <a:t>65</a:t>
            </a:fld>
            <a:endParaRPr lang="pl-PL"/>
          </a:p>
        </p:txBody>
      </p:sp>
    </p:spTree>
    <p:extLst>
      <p:ext uri="{BB962C8B-B14F-4D97-AF65-F5344CB8AC3E}">
        <p14:creationId xmlns:p14="http://schemas.microsoft.com/office/powerpoint/2010/main" val="11696284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36F3BFF4-F3AA-4E2F-9C5A-ACD5A0B096A3}"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66</a:t>
            </a:fld>
            <a:endParaRPr lang="pl-PL" smtClean="0">
              <a:ea typeface="Arial Unicode MS" pitchFamily="34" charset="-128"/>
              <a:cs typeface="Arial Unicode MS" pitchFamily="34" charset="-128"/>
            </a:endParaRPr>
          </a:p>
        </p:txBody>
      </p:sp>
      <p:sp>
        <p:nvSpPr>
          <p:cNvPr id="8704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7044" name="Rectangle 2"/>
          <p:cNvSpPr>
            <a:spLocks noGrp="1" noChangeArrowheads="1"/>
          </p:cNvSpPr>
          <p:nvPr>
            <p:ph type="body" idx="1"/>
          </p:nvPr>
        </p:nvSpPr>
        <p:spPr>
          <a:xfrm>
            <a:off x="679451" y="4716464"/>
            <a:ext cx="5440363" cy="4559300"/>
          </a:xfrm>
          <a:noFill/>
          <a:ln/>
        </p:spPr>
        <p:txBody>
          <a:bodyPr wrap="none" anchor="ctr"/>
          <a:lstStyle/>
          <a:p>
            <a:endParaRPr lang="pl-PL" smtClean="0"/>
          </a:p>
        </p:txBody>
      </p:sp>
    </p:spTree>
    <p:extLst>
      <p:ext uri="{BB962C8B-B14F-4D97-AF65-F5344CB8AC3E}">
        <p14:creationId xmlns:p14="http://schemas.microsoft.com/office/powerpoint/2010/main" val="20749248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36F3BFF4-F3AA-4E2F-9C5A-ACD5A0B096A3}"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68</a:t>
            </a:fld>
            <a:endParaRPr lang="pl-PL" smtClean="0">
              <a:ea typeface="Arial Unicode MS" pitchFamily="34" charset="-128"/>
              <a:cs typeface="Arial Unicode MS" pitchFamily="34" charset="-128"/>
            </a:endParaRPr>
          </a:p>
        </p:txBody>
      </p:sp>
      <p:sp>
        <p:nvSpPr>
          <p:cNvPr id="8704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7044" name="Rectangle 2"/>
          <p:cNvSpPr>
            <a:spLocks noGrp="1" noChangeArrowheads="1"/>
          </p:cNvSpPr>
          <p:nvPr>
            <p:ph type="body" idx="1"/>
          </p:nvPr>
        </p:nvSpPr>
        <p:spPr>
          <a:xfrm>
            <a:off x="679451" y="4716464"/>
            <a:ext cx="5440363" cy="4559300"/>
          </a:xfrm>
          <a:noFill/>
          <a:ln/>
        </p:spPr>
        <p:txBody>
          <a:bodyPr wrap="none" anchor="ctr"/>
          <a:lstStyle/>
          <a:p>
            <a:endParaRPr lang="pl-PL" smtClean="0"/>
          </a:p>
        </p:txBody>
      </p:sp>
    </p:spTree>
    <p:extLst>
      <p:ext uri="{BB962C8B-B14F-4D97-AF65-F5344CB8AC3E}">
        <p14:creationId xmlns:p14="http://schemas.microsoft.com/office/powerpoint/2010/main" val="9638943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0A16474F-EF7F-4E67-966B-99D8CBC01F6D}"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69</a:t>
            </a:fld>
            <a:endParaRPr lang="pl-PL" smtClean="0">
              <a:ea typeface="Arial Unicode MS" pitchFamily="34" charset="-128"/>
              <a:cs typeface="Arial Unicode MS" pitchFamily="34" charset="-128"/>
            </a:endParaRPr>
          </a:p>
        </p:txBody>
      </p:sp>
      <p:sp>
        <p:nvSpPr>
          <p:cNvPr id="89091"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9092" name="Rectangle 2"/>
          <p:cNvSpPr>
            <a:spLocks noGrp="1" noChangeArrowheads="1"/>
          </p:cNvSpPr>
          <p:nvPr>
            <p:ph type="body" idx="1"/>
          </p:nvPr>
        </p:nvSpPr>
        <p:spPr>
          <a:xfrm>
            <a:off x="679451" y="4716464"/>
            <a:ext cx="5440363" cy="4559300"/>
          </a:xfrm>
          <a:noFill/>
          <a:ln/>
        </p:spPr>
        <p:txBody>
          <a:bodyPr wrap="none" anchor="ctr"/>
          <a:lstStyle/>
          <a:p>
            <a:endParaRPr lang="pl-PL" smtClean="0"/>
          </a:p>
        </p:txBody>
      </p:sp>
    </p:spTree>
    <p:extLst>
      <p:ext uri="{BB962C8B-B14F-4D97-AF65-F5344CB8AC3E}">
        <p14:creationId xmlns:p14="http://schemas.microsoft.com/office/powerpoint/2010/main" val="564225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0A16474F-EF7F-4E67-966B-99D8CBC01F6D}"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70</a:t>
            </a:fld>
            <a:endParaRPr lang="pl-PL" smtClean="0">
              <a:ea typeface="Arial Unicode MS" pitchFamily="34" charset="-128"/>
              <a:cs typeface="Arial Unicode MS" pitchFamily="34" charset="-128"/>
            </a:endParaRPr>
          </a:p>
        </p:txBody>
      </p:sp>
      <p:sp>
        <p:nvSpPr>
          <p:cNvPr id="89091"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9092" name="Rectangle 2"/>
          <p:cNvSpPr>
            <a:spLocks noGrp="1" noChangeArrowheads="1"/>
          </p:cNvSpPr>
          <p:nvPr>
            <p:ph type="body" idx="1"/>
          </p:nvPr>
        </p:nvSpPr>
        <p:spPr>
          <a:xfrm>
            <a:off x="679451" y="4716464"/>
            <a:ext cx="5440363" cy="4559300"/>
          </a:xfrm>
          <a:noFill/>
          <a:ln/>
        </p:spPr>
        <p:txBody>
          <a:bodyPr wrap="none" anchor="ctr"/>
          <a:lstStyle/>
          <a:p>
            <a:endParaRPr lang="pl-PL" smtClean="0"/>
          </a:p>
        </p:txBody>
      </p:sp>
    </p:spTree>
    <p:extLst>
      <p:ext uri="{BB962C8B-B14F-4D97-AF65-F5344CB8AC3E}">
        <p14:creationId xmlns:p14="http://schemas.microsoft.com/office/powerpoint/2010/main" val="3820343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7"/>
          <p:cNvSpPr>
            <a:spLocks noGrp="1" noChangeArrowheads="1"/>
          </p:cNvSpPr>
          <p:nvPr>
            <p:ph type="sldNum" sz="quarter"/>
          </p:nvPr>
        </p:nvSpPr>
        <p:spPr>
          <a:noFill/>
        </p:spPr>
        <p:txBody>
          <a:bodyPr/>
          <a:lstStyle/>
          <a:p>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fld id="{36F3BFF4-F3AA-4E2F-9C5A-ACD5A0B096A3}" type="slidenum">
              <a:rPr lang="pl-PL" smtClean="0">
                <a:ea typeface="Arial Unicode MS" pitchFamily="34" charset="-128"/>
                <a:cs typeface="Arial Unicode MS" pitchFamily="34" charset="-128"/>
              </a:rPr>
              <a:pPr>
                <a:tabLst>
                  <a:tab pos="0" algn="l"/>
                  <a:tab pos="912813" algn="l"/>
                  <a:tab pos="1827213" algn="l"/>
                  <a:tab pos="2740025" algn="l"/>
                  <a:tab pos="3654425" algn="l"/>
                  <a:tab pos="4567238" algn="l"/>
                  <a:tab pos="5481638" algn="l"/>
                  <a:tab pos="6394450" algn="l"/>
                  <a:tab pos="7307263" algn="l"/>
                  <a:tab pos="8221663" algn="l"/>
                  <a:tab pos="9134475" algn="l"/>
                  <a:tab pos="10048875" algn="l"/>
                </a:tabLst>
              </a:pPr>
              <a:t>71</a:t>
            </a:fld>
            <a:endParaRPr lang="pl-PL" smtClean="0">
              <a:ea typeface="Arial Unicode MS" pitchFamily="34" charset="-128"/>
              <a:cs typeface="Arial Unicode MS" pitchFamily="34" charset="-128"/>
            </a:endParaRPr>
          </a:p>
        </p:txBody>
      </p:sp>
      <p:sp>
        <p:nvSpPr>
          <p:cNvPr id="87043" name="Rectangle 1"/>
          <p:cNvSpPr>
            <a:spLocks noGrp="1" noRot="1" noChangeAspect="1" noChangeArrowheads="1" noTextEdit="1"/>
          </p:cNvSpPr>
          <p:nvPr>
            <p:ph type="sldImg"/>
          </p:nvPr>
        </p:nvSpPr>
        <p:spPr>
          <a:xfrm>
            <a:off x="917575" y="744538"/>
            <a:ext cx="4964113" cy="3722687"/>
          </a:xfrm>
          <a:solidFill>
            <a:srgbClr val="FFFFFF"/>
          </a:solidFill>
          <a:ln/>
        </p:spPr>
      </p:sp>
      <p:sp>
        <p:nvSpPr>
          <p:cNvPr id="87044" name="Rectangle 2"/>
          <p:cNvSpPr>
            <a:spLocks noGrp="1" noChangeArrowheads="1"/>
          </p:cNvSpPr>
          <p:nvPr>
            <p:ph type="body" idx="1"/>
          </p:nvPr>
        </p:nvSpPr>
        <p:spPr>
          <a:xfrm>
            <a:off x="679451" y="4716464"/>
            <a:ext cx="5440363" cy="4559300"/>
          </a:xfrm>
          <a:noFill/>
          <a:ln/>
        </p:spPr>
        <p:txBody>
          <a:bodyPr wrap="none" anchor="ctr"/>
          <a:lstStyle/>
          <a:p>
            <a:endParaRPr lang="pl-PL" smtClean="0"/>
          </a:p>
        </p:txBody>
      </p:sp>
    </p:spTree>
    <p:extLst>
      <p:ext uri="{BB962C8B-B14F-4D97-AF65-F5344CB8AC3E}">
        <p14:creationId xmlns:p14="http://schemas.microsoft.com/office/powerpoint/2010/main" val="39494490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ymbol zastępczy obrazu slajdu 1"/>
          <p:cNvSpPr>
            <a:spLocks noGrp="1" noRot="1" noChangeAspect="1" noTextEdit="1"/>
          </p:cNvSpPr>
          <p:nvPr>
            <p:ph type="sldImg"/>
          </p:nvPr>
        </p:nvSpPr>
        <p:spPr>
          <a:ln/>
        </p:spPr>
      </p:sp>
      <p:sp>
        <p:nvSpPr>
          <p:cNvPr id="91139" name="Symbol zastępczy notatek 2"/>
          <p:cNvSpPr>
            <a:spLocks noGrp="1"/>
          </p:cNvSpPr>
          <p:nvPr>
            <p:ph type="body" idx="1"/>
          </p:nvPr>
        </p:nvSpPr>
        <p:spPr>
          <a:noFill/>
          <a:ln/>
        </p:spPr>
        <p:txBody>
          <a:bodyPr/>
          <a:lstStyle/>
          <a:p>
            <a:endParaRPr lang="pl-PL" dirty="0" smtClean="0"/>
          </a:p>
        </p:txBody>
      </p:sp>
      <p:sp>
        <p:nvSpPr>
          <p:cNvPr id="4" name="Symbol zastępczy numeru slajdu 3"/>
          <p:cNvSpPr>
            <a:spLocks noGrp="1"/>
          </p:cNvSpPr>
          <p:nvPr>
            <p:ph type="sldNum" sz="quarter"/>
          </p:nvPr>
        </p:nvSpPr>
        <p:spPr/>
        <p:txBody>
          <a:bodyPr/>
          <a:lstStyle/>
          <a:p>
            <a:pPr>
              <a:defRPr/>
            </a:pPr>
            <a:fld id="{D61AD74A-BF13-4DFB-A5FE-FD5BC99CB8E1}" type="slidenum">
              <a:rPr lang="pl-PL" smtClean="0"/>
              <a:pPr>
                <a:defRPr/>
              </a:pPr>
              <a:t>83</a:t>
            </a:fld>
            <a:endParaRPr lang="pl-PL"/>
          </a:p>
        </p:txBody>
      </p:sp>
    </p:spTree>
    <p:extLst>
      <p:ext uri="{BB962C8B-B14F-4D97-AF65-F5344CB8AC3E}">
        <p14:creationId xmlns:p14="http://schemas.microsoft.com/office/powerpoint/2010/main" val="793209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pl-PL" smtClean="0"/>
              <a:t>Kliknij, aby edytować styl</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pl-PL" smtClean="0"/>
              <a:t>Kliknij, aby edytować styl wzorca podtytułu</a:t>
            </a:r>
            <a:endParaRPr lang="en-US" dirty="0"/>
          </a:p>
        </p:txBody>
      </p:sp>
      <p:sp>
        <p:nvSpPr>
          <p:cNvPr id="4" name="Date Placeholder 3"/>
          <p:cNvSpPr>
            <a:spLocks noGrp="1"/>
          </p:cNvSpPr>
          <p:nvPr>
            <p:ph type="dt" sz="half" idx="10"/>
          </p:nvPr>
        </p:nvSpPr>
        <p:spPr/>
        <p:txBody>
          <a:bodyPr/>
          <a:lstStyle/>
          <a:p>
            <a:pPr>
              <a:defRPr/>
            </a:pPr>
            <a:fld id="{AEB05DFB-580B-4C6C-BAB6-518D8BD4E69C}" type="datetimeFigureOut">
              <a:rPr lang="en-US" smtClean="0"/>
              <a:pPr>
                <a:defRPr/>
              </a:pPr>
              <a:t>6/15/2022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4F32BE9E-BBF1-47B1-AE17-271F3CF64838}" type="slidenum">
              <a:rPr lang="pl-PL" smtClean="0"/>
              <a:pPr>
                <a:defRPr/>
              </a:pPr>
              <a:t>‹#›</a:t>
            </a:fld>
            <a:endParaRPr lang="pl-PL"/>
          </a:p>
        </p:txBody>
      </p:sp>
    </p:spTree>
    <p:extLst>
      <p:ext uri="{BB962C8B-B14F-4D97-AF65-F5344CB8AC3E}">
        <p14:creationId xmlns:p14="http://schemas.microsoft.com/office/powerpoint/2010/main" val="14730034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Content Placeholder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pPr>
              <a:defRPr/>
            </a:pPr>
            <a:fld id="{28C3D3C4-1343-4BA5-B401-5BEDE094660A}" type="datetimeFigureOut">
              <a:rPr lang="en-US" smtClean="0"/>
              <a:pPr>
                <a:defRPr/>
              </a:pPr>
              <a:t>6/15/2022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02D6A8A-916A-4647-A9DD-F085E2AFC857}" type="slidenum">
              <a:rPr lang="pl-PL" smtClean="0"/>
              <a:pPr>
                <a:defRPr/>
              </a:pPr>
              <a:t>‹#›</a:t>
            </a:fld>
            <a:endParaRPr lang="pl-PL"/>
          </a:p>
        </p:txBody>
      </p:sp>
    </p:spTree>
    <p:extLst>
      <p:ext uri="{BB962C8B-B14F-4D97-AF65-F5344CB8AC3E}">
        <p14:creationId xmlns:p14="http://schemas.microsoft.com/office/powerpoint/2010/main" val="3984408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pl-PL" smtClean="0"/>
              <a:t>Kliknij, aby edytować styl</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fld id="{5A3D925B-0FFA-46F2-B662-8B6011FF26A3}" type="datetimeFigureOut">
              <a:rPr lang="en-US" smtClean="0"/>
              <a:pPr>
                <a:defRPr/>
              </a:pPr>
              <a:t>6/15/2022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3395814-692A-4108-A66D-0035D9081037}" type="slidenum">
              <a:rPr lang="pl-PL" smtClean="0"/>
              <a:pPr>
                <a:defRPr/>
              </a:pPr>
              <a:t>‹#›</a:t>
            </a:fld>
            <a:endParaRPr lang="pl-PL"/>
          </a:p>
        </p:txBody>
      </p:sp>
    </p:spTree>
    <p:extLst>
      <p:ext uri="{BB962C8B-B14F-4D97-AF65-F5344CB8AC3E}">
        <p14:creationId xmlns:p14="http://schemas.microsoft.com/office/powerpoint/2010/main" val="733064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Date Placeholder 4"/>
          <p:cNvSpPr>
            <a:spLocks noGrp="1"/>
          </p:cNvSpPr>
          <p:nvPr>
            <p:ph type="dt" sz="half" idx="10"/>
          </p:nvPr>
        </p:nvSpPr>
        <p:spPr/>
        <p:txBody>
          <a:bodyPr/>
          <a:lstStyle/>
          <a:p>
            <a:pPr>
              <a:defRPr/>
            </a:pPr>
            <a:fld id="{B8F21EE6-1610-40A1-B48D-A25CEA950FB4}" type="datetimeFigureOut">
              <a:rPr lang="en-US" smtClean="0"/>
              <a:pPr>
                <a:defRPr/>
              </a:pPr>
              <a:t>6/15/2022</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6C5943E-8D32-42F8-AC29-8D9E66BC1B71}" type="slidenum">
              <a:rPr lang="pl-PL" smtClean="0"/>
              <a:pPr>
                <a:defRPr/>
              </a:pPr>
              <a:t>‹#›</a:t>
            </a:fld>
            <a:endParaRPr lang="pl-PL"/>
          </a:p>
        </p:txBody>
      </p:sp>
    </p:spTree>
    <p:extLst>
      <p:ext uri="{BB962C8B-B14F-4D97-AF65-F5344CB8AC3E}">
        <p14:creationId xmlns:p14="http://schemas.microsoft.com/office/powerpoint/2010/main" val="1317028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orównani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smtClean="0"/>
              <a:t>Kliknij, aby edytować style wzorca tekstu</a:t>
            </a:r>
          </a:p>
        </p:txBody>
      </p:sp>
      <p:sp>
        <p:nvSpPr>
          <p:cNvPr id="4" name="Content Placeholder 3"/>
          <p:cNvSpPr>
            <a:spLocks noGrp="1"/>
          </p:cNvSpPr>
          <p:nvPr>
            <p:ph sz="half" idx="2"/>
          </p:nvPr>
        </p:nvSpPr>
        <p:spPr>
          <a:xfrm>
            <a:off x="633845" y="2507551"/>
            <a:ext cx="3867150" cy="3680525"/>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l-PL" smtClean="0"/>
              <a:t>Kliknij, aby edytować style wzorca tekstu</a:t>
            </a:r>
          </a:p>
        </p:txBody>
      </p:sp>
      <p:sp>
        <p:nvSpPr>
          <p:cNvPr id="6" name="Content Placeholder 5"/>
          <p:cNvSpPr>
            <a:spLocks noGrp="1"/>
          </p:cNvSpPr>
          <p:nvPr>
            <p:ph sz="quarter" idx="4"/>
          </p:nvPr>
        </p:nvSpPr>
        <p:spPr>
          <a:xfrm>
            <a:off x="4629150" y="2507551"/>
            <a:ext cx="3886201" cy="3680525"/>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7" name="Date Placeholder 6"/>
          <p:cNvSpPr>
            <a:spLocks noGrp="1"/>
          </p:cNvSpPr>
          <p:nvPr>
            <p:ph type="dt" sz="half" idx="10"/>
          </p:nvPr>
        </p:nvSpPr>
        <p:spPr/>
        <p:txBody>
          <a:bodyPr/>
          <a:lstStyle/>
          <a:p>
            <a:pPr>
              <a:defRPr/>
            </a:pPr>
            <a:fld id="{A899BB69-0161-4BC8-B891-44F1F4A67EE2}" type="datetimeFigureOut">
              <a:rPr lang="en-US" smtClean="0"/>
              <a:pPr>
                <a:defRPr/>
              </a:pPr>
              <a:t>6/15/2022</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BD80D2B-B83C-4723-ACC3-4E05E76900AD}" type="slidenum">
              <a:rPr lang="pl-PL" smtClean="0"/>
              <a:pPr>
                <a:defRPr/>
              </a:pPr>
              <a:t>‹#›</a:t>
            </a:fld>
            <a:endParaRPr lang="pl-PL"/>
          </a:p>
        </p:txBody>
      </p:sp>
      <p:sp>
        <p:nvSpPr>
          <p:cNvPr id="10" name="Title 9"/>
          <p:cNvSpPr>
            <a:spLocks noGrp="1"/>
          </p:cNvSpPr>
          <p:nvPr>
            <p:ph type="title"/>
          </p:nvPr>
        </p:nvSpPr>
        <p:spPr/>
        <p:txBody>
          <a:bodyPr/>
          <a:lstStyle/>
          <a:p>
            <a:r>
              <a:rPr lang="pl-PL" smtClean="0"/>
              <a:t>Kliknij, aby edytować styl</a:t>
            </a:r>
            <a:endParaRPr lang="en-US" dirty="0"/>
          </a:p>
        </p:txBody>
      </p:sp>
    </p:spTree>
    <p:extLst>
      <p:ext uri="{BB962C8B-B14F-4D97-AF65-F5344CB8AC3E}">
        <p14:creationId xmlns:p14="http://schemas.microsoft.com/office/powerpoint/2010/main" val="1376070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ylko tytuł">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pPr>
              <a:defRPr/>
            </a:pPr>
            <a:fld id="{E01B3AC7-DF76-488C-BE78-6EFB6B90B537}" type="datetimeFigureOut">
              <a:rPr lang="en-US" smtClean="0"/>
              <a:pPr>
                <a:defRPr/>
              </a:pPr>
              <a:t>6/15/2022</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75CCE716-15EF-4582-A6E0-11C4B497658E}" type="slidenum">
              <a:rPr lang="pl-PL" smtClean="0"/>
              <a:pPr>
                <a:defRPr/>
              </a:pPr>
              <a:t>‹#›</a:t>
            </a:fld>
            <a:endParaRPr lang="pl-PL"/>
          </a:p>
        </p:txBody>
      </p:sp>
      <p:sp>
        <p:nvSpPr>
          <p:cNvPr id="6" name="Title 5"/>
          <p:cNvSpPr>
            <a:spLocks noGrp="1"/>
          </p:cNvSpPr>
          <p:nvPr>
            <p:ph type="title"/>
          </p:nvPr>
        </p:nvSpPr>
        <p:spPr/>
        <p:txBody>
          <a:bodyPr/>
          <a:lstStyle/>
          <a:p>
            <a:r>
              <a:rPr lang="pl-PL" smtClean="0"/>
              <a:t>Kliknij, aby edytować styl</a:t>
            </a:r>
            <a:endParaRPr lang="en-US"/>
          </a:p>
        </p:txBody>
      </p:sp>
    </p:spTree>
    <p:extLst>
      <p:ext uri="{BB962C8B-B14F-4D97-AF65-F5344CB8AC3E}">
        <p14:creationId xmlns:p14="http://schemas.microsoft.com/office/powerpoint/2010/main" val="774167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57B9059-F687-4C63-900C-13723FFE8096}" type="datetimeFigureOut">
              <a:rPr lang="en-US" smtClean="0"/>
              <a:pPr>
                <a:defRPr/>
              </a:pPr>
              <a:t>6/15/2022</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44CA00D-BC7F-48ED-B152-D7B66B4F3C58}" type="slidenum">
              <a:rPr lang="pl-PL" smtClean="0"/>
              <a:pPr>
                <a:defRPr/>
              </a:pPr>
              <a:t>‹#›</a:t>
            </a:fld>
            <a:endParaRPr lang="pl-PL"/>
          </a:p>
        </p:txBody>
      </p:sp>
    </p:spTree>
    <p:extLst>
      <p:ext uri="{BB962C8B-B14F-4D97-AF65-F5344CB8AC3E}">
        <p14:creationId xmlns:p14="http://schemas.microsoft.com/office/powerpoint/2010/main" val="2409488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pl-PL" smtClean="0"/>
              <a:t>Kliknij, aby edytować styl</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pPr>
              <a:defRPr/>
            </a:pPr>
            <a:fld id="{CBB2FA18-A16B-41F7-8E0D-2292529DAB1F}" type="datetimeFigureOut">
              <a:rPr lang="en-US" smtClean="0"/>
              <a:pPr>
                <a:defRPr/>
              </a:pPr>
              <a:t>6/15/2022</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D57961B-5195-4546-87A6-F8DDAAC7F6A2}" type="slidenum">
              <a:rPr lang="pl-PL" smtClean="0"/>
              <a:pPr>
                <a:defRPr/>
              </a:pPr>
              <a:t>‹#›</a:t>
            </a:fld>
            <a:endParaRPr lang="pl-PL"/>
          </a:p>
        </p:txBody>
      </p:sp>
    </p:spTree>
    <p:extLst>
      <p:ext uri="{BB962C8B-B14F-4D97-AF65-F5344CB8AC3E}">
        <p14:creationId xmlns:p14="http://schemas.microsoft.com/office/powerpoint/2010/main" val="2192169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pl-PL" smtClean="0"/>
              <a:t>Kliknij, aby edytować styl</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l-PL" smtClean="0"/>
              <a:t>Kliknij ikonę, aby dodać obraz</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pPr>
              <a:defRPr/>
            </a:pPr>
            <a:fld id="{8B62503E-1570-4FC2-A2B4-1A51C6D8A130}" type="datetimeFigureOut">
              <a:rPr lang="en-US" smtClean="0"/>
              <a:pPr>
                <a:defRPr/>
              </a:pPr>
              <a:t>6/15/2022</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94C9DCA-0968-451B-8EED-7E1AE389AF8F}" type="slidenum">
              <a:rPr lang="pl-PL" smtClean="0"/>
              <a:pPr>
                <a:defRPr/>
              </a:pPr>
              <a:t>‹#›</a:t>
            </a:fld>
            <a:endParaRPr lang="pl-PL"/>
          </a:p>
        </p:txBody>
      </p:sp>
    </p:spTree>
    <p:extLst>
      <p:ext uri="{BB962C8B-B14F-4D97-AF65-F5344CB8AC3E}">
        <p14:creationId xmlns:p14="http://schemas.microsoft.com/office/powerpoint/2010/main" val="2151616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a:p>
        </p:txBody>
      </p:sp>
      <p:sp>
        <p:nvSpPr>
          <p:cNvPr id="3" name="Vertical Text Placeholder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pPr>
              <a:defRPr/>
            </a:pPr>
            <a:fld id="{71C2A3EC-AEAB-4E3A-ABBE-98D601FE6148}" type="datetimeFigureOut">
              <a:rPr lang="en-US" smtClean="0"/>
              <a:pPr>
                <a:defRPr/>
              </a:pPr>
              <a:t>6/15/2022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24E227C-83DA-405E-93FB-C3DECA8FDD55}" type="slidenum">
              <a:rPr lang="pl-PL" smtClean="0"/>
              <a:pPr>
                <a:defRPr/>
              </a:pPr>
              <a:t>‹#›</a:t>
            </a:fld>
            <a:endParaRPr lang="pl-PL"/>
          </a:p>
        </p:txBody>
      </p:sp>
    </p:spTree>
    <p:extLst>
      <p:ext uri="{BB962C8B-B14F-4D97-AF65-F5344CB8AC3E}">
        <p14:creationId xmlns:p14="http://schemas.microsoft.com/office/powerpoint/2010/main" val="2418842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pl-PL" smtClean="0"/>
              <a:t>Kliknij, aby edytować styl</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Date Placeholder 3"/>
          <p:cNvSpPr>
            <a:spLocks noGrp="1"/>
          </p:cNvSpPr>
          <p:nvPr>
            <p:ph type="dt" sz="half" idx="10"/>
          </p:nvPr>
        </p:nvSpPr>
        <p:spPr/>
        <p:txBody>
          <a:bodyPr/>
          <a:lstStyle/>
          <a:p>
            <a:pPr>
              <a:defRPr/>
            </a:pPr>
            <a:fld id="{C0D8FCB8-69E9-4191-BD85-C1D18B7EB02F}" type="datetimeFigureOut">
              <a:rPr lang="en-US" smtClean="0"/>
              <a:pPr>
                <a:defRPr/>
              </a:pPr>
              <a:t>6/15/2022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29E6876-B315-405B-875F-88131F8F8876}" type="slidenum">
              <a:rPr lang="pl-PL" smtClean="0"/>
              <a:pPr>
                <a:defRPr/>
              </a:pPr>
              <a:t>‹#›</a:t>
            </a:fld>
            <a:endParaRPr lang="pl-PL"/>
          </a:p>
        </p:txBody>
      </p:sp>
    </p:spTree>
    <p:extLst>
      <p:ext uri="{BB962C8B-B14F-4D97-AF65-F5344CB8AC3E}">
        <p14:creationId xmlns:p14="http://schemas.microsoft.com/office/powerpoint/2010/main" val="478215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grpSp>
        <p:nvGrpSpPr>
          <p:cNvPr id="25" name="Group 24"/>
          <p:cNvGrpSpPr/>
          <p:nvPr/>
        </p:nvGrpSpPr>
        <p:grpSpPr>
          <a:xfrm>
            <a:off x="203200" y="0"/>
            <a:ext cx="3778250" cy="6858001"/>
            <a:chOff x="203200" y="0"/>
            <a:chExt cx="3778250" cy="6858001"/>
          </a:xfrm>
        </p:grpSpPr>
        <p:sp>
          <p:nvSpPr>
            <p:cNvPr id="14" name="Freeform 6"/>
            <p:cNvSpPr/>
            <p:nvPr/>
          </p:nvSpPr>
          <p:spPr bwMode="auto">
            <a:xfrm>
              <a:off x="641350" y="0"/>
              <a:ext cx="1365250" cy="3971925"/>
            </a:xfrm>
            <a:custGeom>
              <a:avLst/>
              <a:gdLst/>
              <a:ahLst/>
              <a:cxnLst/>
              <a:rect l="0" t="0" r="r" b="b"/>
              <a:pathLst>
                <a:path w="860" h="2502">
                  <a:moveTo>
                    <a:pt x="0" y="2445"/>
                  </a:moveTo>
                  <a:lnTo>
                    <a:pt x="228" y="2502"/>
                  </a:lnTo>
                  <a:lnTo>
                    <a:pt x="860" y="0"/>
                  </a:lnTo>
                  <a:lnTo>
                    <a:pt x="620" y="0"/>
                  </a:lnTo>
                  <a:lnTo>
                    <a:pt x="0" y="2445"/>
                  </a:lnTo>
                  <a:close/>
                </a:path>
              </a:pathLst>
            </a:custGeom>
            <a:solidFill>
              <a:schemeClr val="accent1"/>
            </a:solidFill>
            <a:ln>
              <a:noFill/>
            </a:ln>
          </p:spPr>
        </p:sp>
        <p:sp>
          <p:nvSpPr>
            <p:cNvPr id="15" name="Freeform 7"/>
            <p:cNvSpPr/>
            <p:nvPr/>
          </p:nvSpPr>
          <p:spPr bwMode="auto">
            <a:xfrm>
              <a:off x="203200" y="0"/>
              <a:ext cx="1336675" cy="3862388"/>
            </a:xfrm>
            <a:custGeom>
              <a:avLst/>
              <a:gdLst/>
              <a:ahLst/>
              <a:cxnLst/>
              <a:rect l="0" t="0" r="r" b="b"/>
              <a:pathLst>
                <a:path w="842" h="2433">
                  <a:moveTo>
                    <a:pt x="842" y="0"/>
                  </a:moveTo>
                  <a:lnTo>
                    <a:pt x="602" y="0"/>
                  </a:lnTo>
                  <a:lnTo>
                    <a:pt x="0" y="2376"/>
                  </a:lnTo>
                  <a:lnTo>
                    <a:pt x="228" y="2433"/>
                  </a:lnTo>
                  <a:lnTo>
                    <a:pt x="842" y="0"/>
                  </a:lnTo>
                  <a:close/>
                </a:path>
              </a:pathLst>
            </a:custGeom>
            <a:solidFill>
              <a:schemeClr val="tx1">
                <a:lumMod val="65000"/>
                <a:lumOff val="35000"/>
              </a:schemeClr>
            </a:solidFill>
            <a:ln>
              <a:noFill/>
            </a:ln>
          </p:spPr>
        </p:sp>
        <p:sp>
          <p:nvSpPr>
            <p:cNvPr id="16" name="Freeform 8"/>
            <p:cNvSpPr/>
            <p:nvPr/>
          </p:nvSpPr>
          <p:spPr bwMode="auto">
            <a:xfrm>
              <a:off x="207963" y="3776663"/>
              <a:ext cx="1936750" cy="3081338"/>
            </a:xfrm>
            <a:custGeom>
              <a:avLst/>
              <a:gdLst/>
              <a:ahLst/>
              <a:cxnLst/>
              <a:rect l="0" t="0" r="r" b="b"/>
              <a:pathLst>
                <a:path w="1220" h="1941">
                  <a:moveTo>
                    <a:pt x="0" y="0"/>
                  </a:moveTo>
                  <a:lnTo>
                    <a:pt x="1166" y="1941"/>
                  </a:lnTo>
                  <a:lnTo>
                    <a:pt x="1220" y="1941"/>
                  </a:lnTo>
                  <a:lnTo>
                    <a:pt x="0" y="0"/>
                  </a:lnTo>
                  <a:close/>
                </a:path>
              </a:pathLst>
            </a:custGeom>
            <a:solidFill>
              <a:schemeClr val="tx1">
                <a:lumMod val="85000"/>
                <a:lumOff val="15000"/>
              </a:schemeClr>
            </a:solidFill>
            <a:ln>
              <a:noFill/>
            </a:ln>
          </p:spPr>
        </p:sp>
        <p:sp>
          <p:nvSpPr>
            <p:cNvPr id="20" name="Freeform 9"/>
            <p:cNvSpPr/>
            <p:nvPr/>
          </p:nvSpPr>
          <p:spPr bwMode="auto">
            <a:xfrm>
              <a:off x="646113" y="3886200"/>
              <a:ext cx="2373313" cy="2971800"/>
            </a:xfrm>
            <a:custGeom>
              <a:avLst/>
              <a:gdLst/>
              <a:ahLst/>
              <a:cxnLst/>
              <a:rect l="0" t="0" r="r" b="b"/>
              <a:pathLst>
                <a:path w="1495" h="1872">
                  <a:moveTo>
                    <a:pt x="1495" y="1872"/>
                  </a:moveTo>
                  <a:lnTo>
                    <a:pt x="0" y="0"/>
                  </a:lnTo>
                  <a:lnTo>
                    <a:pt x="1442" y="1872"/>
                  </a:lnTo>
                  <a:lnTo>
                    <a:pt x="1495" y="1872"/>
                  </a:lnTo>
                  <a:close/>
                </a:path>
              </a:pathLst>
            </a:custGeom>
            <a:solidFill>
              <a:schemeClr val="accent1">
                <a:lumMod val="50000"/>
              </a:schemeClr>
            </a:solidFill>
            <a:ln>
              <a:noFill/>
            </a:ln>
          </p:spPr>
        </p:sp>
        <p:sp>
          <p:nvSpPr>
            <p:cNvPr id="21" name="Freeform 10"/>
            <p:cNvSpPr/>
            <p:nvPr/>
          </p:nvSpPr>
          <p:spPr bwMode="auto">
            <a:xfrm>
              <a:off x="641350" y="3881438"/>
              <a:ext cx="3340100" cy="2976563"/>
            </a:xfrm>
            <a:custGeom>
              <a:avLst/>
              <a:gdLst/>
              <a:ahLst/>
              <a:cxnLst/>
              <a:rect l="0" t="0" r="r" b="b"/>
              <a:pathLst>
                <a:path w="2104" h="1875">
                  <a:moveTo>
                    <a:pt x="0" y="0"/>
                  </a:moveTo>
                  <a:lnTo>
                    <a:pt x="3" y="3"/>
                  </a:lnTo>
                  <a:lnTo>
                    <a:pt x="1498" y="1875"/>
                  </a:lnTo>
                  <a:lnTo>
                    <a:pt x="2104" y="1875"/>
                  </a:lnTo>
                  <a:lnTo>
                    <a:pt x="228" y="57"/>
                  </a:lnTo>
                  <a:lnTo>
                    <a:pt x="0" y="0"/>
                  </a:lnTo>
                  <a:close/>
                </a:path>
              </a:pathLst>
            </a:custGeom>
            <a:solidFill>
              <a:schemeClr val="accent1">
                <a:lumMod val="75000"/>
              </a:schemeClr>
            </a:solidFill>
            <a:ln>
              <a:noFill/>
            </a:ln>
          </p:spPr>
        </p:sp>
        <p:sp>
          <p:nvSpPr>
            <p:cNvPr id="22" name="Freeform 11"/>
            <p:cNvSpPr/>
            <p:nvPr/>
          </p:nvSpPr>
          <p:spPr bwMode="auto">
            <a:xfrm>
              <a:off x="203200" y="3771900"/>
              <a:ext cx="2660650" cy="3086100"/>
            </a:xfrm>
            <a:custGeom>
              <a:avLst/>
              <a:gdLst/>
              <a:ahLst/>
              <a:cxnLst/>
              <a:rect l="0" t="0" r="r" b="b"/>
              <a:pathLst>
                <a:path w="1676" h="1944">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1739673" y="914401"/>
            <a:ext cx="6947127" cy="3488266"/>
          </a:xfrm>
        </p:spPr>
        <p:txBody>
          <a:bodyPr anchor="b">
            <a:normAutofit/>
          </a:bodyPr>
          <a:lstStyle>
            <a:lvl1pPr algn="r">
              <a:defRPr sz="5400">
                <a:effectLst/>
              </a:defRPr>
            </a:lvl1pPr>
          </a:lstStyle>
          <a:p>
            <a:r>
              <a:rPr lang="pl-PL" smtClean="0"/>
              <a:t>Kliknij, aby edytować styl</a:t>
            </a:r>
            <a:endParaRPr lang="en-US" dirty="0"/>
          </a:p>
        </p:txBody>
      </p:sp>
      <p:sp>
        <p:nvSpPr>
          <p:cNvPr id="3" name="Subtitle 2"/>
          <p:cNvSpPr>
            <a:spLocks noGrp="1"/>
          </p:cNvSpPr>
          <p:nvPr>
            <p:ph type="subTitle" idx="1"/>
          </p:nvPr>
        </p:nvSpPr>
        <p:spPr>
          <a:xfrm>
            <a:off x="2924238" y="4402666"/>
            <a:ext cx="5762563" cy="1364531"/>
          </a:xfrm>
        </p:spPr>
        <p:txBody>
          <a:bodyPr anchor="t">
            <a:normAutofit/>
          </a:bodyPr>
          <a:lstStyle>
            <a:lvl1pPr marL="0" indent="0" algn="r">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US" dirty="0"/>
          </a:p>
        </p:txBody>
      </p:sp>
      <p:sp>
        <p:nvSpPr>
          <p:cNvPr id="4" name="Date Placeholder 3"/>
          <p:cNvSpPr>
            <a:spLocks noGrp="1"/>
          </p:cNvSpPr>
          <p:nvPr>
            <p:ph type="dt" sz="half" idx="10"/>
          </p:nvPr>
        </p:nvSpPr>
        <p:spPr>
          <a:xfrm>
            <a:off x="7325773" y="6117336"/>
            <a:ext cx="857473" cy="365125"/>
          </a:xfrm>
        </p:spPr>
        <p:txBody>
          <a:bodyPr/>
          <a:lstStyle/>
          <a:p>
            <a:pPr>
              <a:defRPr/>
            </a:pPr>
            <a:fld id="{AEB05DFB-580B-4C6C-BAB6-518D8BD4E69C}" type="datetimeFigureOut">
              <a:rPr lang="en-US" smtClean="0"/>
              <a:pPr>
                <a:defRPr/>
              </a:pPr>
              <a:t>6/15/2022</a:t>
            </a:fld>
            <a:endParaRPr lang="en-US"/>
          </a:p>
        </p:txBody>
      </p:sp>
      <p:sp>
        <p:nvSpPr>
          <p:cNvPr id="5" name="Footer Placeholder 4"/>
          <p:cNvSpPr>
            <a:spLocks noGrp="1"/>
          </p:cNvSpPr>
          <p:nvPr>
            <p:ph type="ftr" sz="quarter" idx="11"/>
          </p:nvPr>
        </p:nvSpPr>
        <p:spPr>
          <a:xfrm>
            <a:off x="3623733" y="6117336"/>
            <a:ext cx="3609438" cy="365125"/>
          </a:xfrm>
        </p:spPr>
        <p:txBody>
          <a:bodyPr/>
          <a:lstStyle/>
          <a:p>
            <a:pPr>
              <a:defRPr/>
            </a:pPr>
            <a:endParaRPr lang="en-US"/>
          </a:p>
        </p:txBody>
      </p:sp>
      <p:sp>
        <p:nvSpPr>
          <p:cNvPr id="6" name="Slide Number Placeholder 5"/>
          <p:cNvSpPr>
            <a:spLocks noGrp="1"/>
          </p:cNvSpPr>
          <p:nvPr>
            <p:ph type="sldNum" sz="quarter" idx="12"/>
          </p:nvPr>
        </p:nvSpPr>
        <p:spPr>
          <a:xfrm>
            <a:off x="8275320" y="6117336"/>
            <a:ext cx="411480" cy="365125"/>
          </a:xfrm>
        </p:spPr>
        <p:txBody>
          <a:bodyPr/>
          <a:lstStyle/>
          <a:p>
            <a:pPr>
              <a:defRPr/>
            </a:pPr>
            <a:fld id="{4F32BE9E-BBF1-47B1-AE17-271F3CF64838}" type="slidenum">
              <a:rPr lang="pl-PL" smtClean="0"/>
              <a:pPr>
                <a:defRPr/>
              </a:pPr>
              <a:t>‹#›</a:t>
            </a:fld>
            <a:endParaRPr lang="pl-PL"/>
          </a:p>
        </p:txBody>
      </p:sp>
      <p:sp>
        <p:nvSpPr>
          <p:cNvPr id="23" name="Freeform 12"/>
          <p:cNvSpPr/>
          <p:nvPr/>
        </p:nvSpPr>
        <p:spPr bwMode="auto">
          <a:xfrm>
            <a:off x="203200" y="3771900"/>
            <a:ext cx="361950" cy="90488"/>
          </a:xfrm>
          <a:custGeom>
            <a:avLst/>
            <a:gdLst/>
            <a:ahLst/>
            <a:cxnLst/>
            <a:rect l="0" t="0" r="r" b="b"/>
            <a:pathLst>
              <a:path w="228" h="57">
                <a:moveTo>
                  <a:pt x="228" y="57"/>
                </a:moveTo>
                <a:lnTo>
                  <a:pt x="0" y="0"/>
                </a:lnTo>
                <a:lnTo>
                  <a:pt x="222" y="54"/>
                </a:lnTo>
                <a:lnTo>
                  <a:pt x="228" y="57"/>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3"/>
          <p:cNvSpPr/>
          <p:nvPr/>
        </p:nvSpPr>
        <p:spPr bwMode="auto">
          <a:xfrm>
            <a:off x="560388" y="3867150"/>
            <a:ext cx="61913" cy="80963"/>
          </a:xfrm>
          <a:custGeom>
            <a:avLst/>
            <a:gdLst/>
            <a:ahLst/>
            <a:cxnLst/>
            <a:rect l="0" t="0" r="r" b="b"/>
            <a:pathLst>
              <a:path w="39" h="51">
                <a:moveTo>
                  <a:pt x="0" y="0"/>
                </a:moveTo>
                <a:lnTo>
                  <a:pt x="39" y="51"/>
                </a:lnTo>
                <a:lnTo>
                  <a:pt x="3" y="0"/>
                </a:lnTo>
                <a:lnTo>
                  <a:pt x="0" y="0"/>
                </a:lnTo>
                <a:close/>
              </a:path>
            </a:pathLst>
          </a:custGeom>
          <a:solidFill>
            <a:srgbClr val="29ABE2"/>
          </a:solidFill>
          <a:ln>
            <a:noFill/>
          </a:ln>
          <a:extLst>
            <a:ext uri="{91240B29-F687-4f45-9708-019B960494DF}">
              <a14:hiddenLine xmlns="" xmlns:a14="http://schemas.microsoft.com/office/drawing/2010/main" w="9525">
                <a:solidFill>
                  <a:srgbClr val="000000"/>
                </a:solidFill>
                <a:round/>
                <a:headEnd/>
                <a:tailEnd/>
              </a14:hiddenLine>
            </a:ext>
          </a:extLst>
        </p:spPr>
      </p:sp>
    </p:spTree>
    <p:extLst>
      <p:ext uri="{BB962C8B-B14F-4D97-AF65-F5344CB8AC3E}">
        <p14:creationId xmlns:p14="http://schemas.microsoft.com/office/powerpoint/2010/main" val="38875951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a:xfrm>
            <a:off x="982133" y="457201"/>
            <a:ext cx="7704667" cy="1981200"/>
          </a:xfrm>
        </p:spPr>
        <p:txBody>
          <a:bodyPr/>
          <a:lstStyle/>
          <a:p>
            <a:r>
              <a:rPr lang="pl-PL" smtClean="0"/>
              <a:t>Kliknij, aby edytować styl</a:t>
            </a:r>
            <a:endParaRPr lang="en-US" dirty="0"/>
          </a:p>
        </p:txBody>
      </p:sp>
      <p:sp>
        <p:nvSpPr>
          <p:cNvPr id="3" name="Content Placeholder 2"/>
          <p:cNvSpPr>
            <a:spLocks noGrp="1"/>
          </p:cNvSpPr>
          <p:nvPr>
            <p:ph idx="1"/>
          </p:nvPr>
        </p:nvSpPr>
        <p:spPr>
          <a:xfrm>
            <a:off x="982133" y="2667000"/>
            <a:ext cx="7704667" cy="3332816"/>
          </a:xfrm>
        </p:spPr>
        <p:txBody>
          <a:bodyPr anchor="ct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a:xfrm>
            <a:off x="7344329" y="6108173"/>
            <a:ext cx="857473" cy="365125"/>
          </a:xfrm>
        </p:spPr>
        <p:txBody>
          <a:bodyPr/>
          <a:lstStyle/>
          <a:p>
            <a:pPr>
              <a:defRPr/>
            </a:pPr>
            <a:fld id="{28C3D3C4-1343-4BA5-B401-5BEDE094660A}" type="datetimeFigureOut">
              <a:rPr lang="en-US" smtClean="0"/>
              <a:pPr>
                <a:defRPr/>
              </a:pPr>
              <a:t>6/15/2022</a:t>
            </a:fld>
            <a:endParaRPr lang="en-US"/>
          </a:p>
        </p:txBody>
      </p:sp>
      <p:sp>
        <p:nvSpPr>
          <p:cNvPr id="5" name="Footer Placeholder 4"/>
          <p:cNvSpPr>
            <a:spLocks noGrp="1"/>
          </p:cNvSpPr>
          <p:nvPr>
            <p:ph type="ftr" sz="quarter" idx="11"/>
          </p:nvPr>
        </p:nvSpPr>
        <p:spPr>
          <a:xfrm>
            <a:off x="1972647" y="6108173"/>
            <a:ext cx="5314517" cy="365125"/>
          </a:xfrm>
        </p:spPr>
        <p:txBody>
          <a:bodyPr/>
          <a:lstStyle/>
          <a:p>
            <a:pPr>
              <a:defRPr/>
            </a:pPr>
            <a:endParaRPr lang="en-US"/>
          </a:p>
        </p:txBody>
      </p:sp>
      <p:sp>
        <p:nvSpPr>
          <p:cNvPr id="6" name="Slide Number Placeholder 5"/>
          <p:cNvSpPr>
            <a:spLocks noGrp="1"/>
          </p:cNvSpPr>
          <p:nvPr>
            <p:ph type="sldNum" sz="quarter" idx="12"/>
          </p:nvPr>
        </p:nvSpPr>
        <p:spPr>
          <a:xfrm>
            <a:off x="8258967" y="6108173"/>
            <a:ext cx="427833" cy="365125"/>
          </a:xfrm>
        </p:spPr>
        <p:txBody>
          <a:bodyPr/>
          <a:lstStyle/>
          <a:p>
            <a:pPr>
              <a:defRPr/>
            </a:pPr>
            <a:fld id="{802D6A8A-916A-4647-A9DD-F085E2AFC857}" type="slidenum">
              <a:rPr lang="pl-PL" smtClean="0"/>
              <a:pPr>
                <a:defRPr/>
              </a:pPr>
              <a:t>‹#›</a:t>
            </a:fld>
            <a:endParaRPr lang="pl-PL"/>
          </a:p>
        </p:txBody>
      </p:sp>
    </p:spTree>
    <p:extLst>
      <p:ext uri="{BB962C8B-B14F-4D97-AF65-F5344CB8AC3E}">
        <p14:creationId xmlns:p14="http://schemas.microsoft.com/office/powerpoint/2010/main" val="8317758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1986995" y="2666998"/>
            <a:ext cx="6699805" cy="2360071"/>
          </a:xfrm>
        </p:spPr>
        <p:txBody>
          <a:bodyPr anchor="b"/>
          <a:lstStyle>
            <a:lvl1pPr algn="r">
              <a:defRPr sz="4000" b="0" cap="none"/>
            </a:lvl1pPr>
          </a:lstStyle>
          <a:p>
            <a:r>
              <a:rPr lang="pl-PL" smtClean="0"/>
              <a:t>Kliknij, aby edytować styl</a:t>
            </a:r>
            <a:endParaRPr lang="en-US" dirty="0"/>
          </a:p>
        </p:txBody>
      </p:sp>
      <p:sp>
        <p:nvSpPr>
          <p:cNvPr id="3" name="Text Placeholder 2"/>
          <p:cNvSpPr>
            <a:spLocks noGrp="1"/>
          </p:cNvSpPr>
          <p:nvPr>
            <p:ph type="body" idx="1"/>
          </p:nvPr>
        </p:nvSpPr>
        <p:spPr>
          <a:xfrm>
            <a:off x="1986998" y="5027070"/>
            <a:ext cx="669980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fld id="{5A3D925B-0FFA-46F2-B662-8B6011FF26A3}" type="datetimeFigureOut">
              <a:rPr lang="en-US" smtClean="0"/>
              <a:pPr>
                <a:defRPr/>
              </a:pPr>
              <a:t>6/15/2022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a:xfrm>
            <a:off x="8273317" y="6116070"/>
            <a:ext cx="413483" cy="365125"/>
          </a:xfrm>
        </p:spPr>
        <p:txBody>
          <a:bodyPr/>
          <a:lstStyle/>
          <a:p>
            <a:pPr>
              <a:defRPr/>
            </a:pPr>
            <a:fld id="{03395814-692A-4108-A66D-0035D9081037}" type="slidenum">
              <a:rPr lang="pl-PL" smtClean="0"/>
              <a:pPr>
                <a:defRPr/>
              </a:pPr>
              <a:t>‹#›</a:t>
            </a:fld>
            <a:endParaRPr lang="pl-PL"/>
          </a:p>
        </p:txBody>
      </p:sp>
    </p:spTree>
    <p:extLst>
      <p:ext uri="{BB962C8B-B14F-4D97-AF65-F5344CB8AC3E}">
        <p14:creationId xmlns:p14="http://schemas.microsoft.com/office/powerpoint/2010/main" val="36688411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a:xfrm>
            <a:off x="982133" y="685801"/>
            <a:ext cx="7704667" cy="1752599"/>
          </a:xfrm>
        </p:spPr>
        <p:txBody>
          <a:bodyPr/>
          <a:lstStyle/>
          <a:p>
            <a:r>
              <a:rPr lang="pl-PL" smtClean="0"/>
              <a:t>Kliknij, aby edytować styl</a:t>
            </a:r>
            <a:endParaRPr lang="en-US" dirty="0"/>
          </a:p>
        </p:txBody>
      </p:sp>
      <p:sp>
        <p:nvSpPr>
          <p:cNvPr id="3" name="Content Placeholder 2"/>
          <p:cNvSpPr>
            <a:spLocks noGrp="1"/>
          </p:cNvSpPr>
          <p:nvPr>
            <p:ph sz="half" idx="1"/>
          </p:nvPr>
        </p:nvSpPr>
        <p:spPr>
          <a:xfrm>
            <a:off x="982133" y="2667000"/>
            <a:ext cx="3739896" cy="336867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Content Placeholder 3"/>
          <p:cNvSpPr>
            <a:spLocks noGrp="1"/>
          </p:cNvSpPr>
          <p:nvPr>
            <p:ph sz="half" idx="2"/>
          </p:nvPr>
        </p:nvSpPr>
        <p:spPr>
          <a:xfrm>
            <a:off x="4946904" y="2667000"/>
            <a:ext cx="3739896" cy="3346824"/>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Date Placeholder 4"/>
          <p:cNvSpPr>
            <a:spLocks noGrp="1"/>
          </p:cNvSpPr>
          <p:nvPr>
            <p:ph type="dt" sz="half" idx="10"/>
          </p:nvPr>
        </p:nvSpPr>
        <p:spPr/>
        <p:txBody>
          <a:bodyPr/>
          <a:lstStyle/>
          <a:p>
            <a:pPr>
              <a:defRPr/>
            </a:pPr>
            <a:fld id="{B8F21EE6-1610-40A1-B48D-A25CEA950FB4}" type="datetimeFigureOut">
              <a:rPr lang="en-US" smtClean="0"/>
              <a:pPr>
                <a:defRPr/>
              </a:pPr>
              <a:t>6/15/2022</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6C5943E-8D32-42F8-AC29-8D9E66BC1B71}" type="slidenum">
              <a:rPr lang="pl-PL" smtClean="0"/>
              <a:pPr>
                <a:defRPr/>
              </a:pPr>
              <a:t>‹#›</a:t>
            </a:fld>
            <a:endParaRPr lang="pl-PL"/>
          </a:p>
        </p:txBody>
      </p:sp>
    </p:spTree>
    <p:extLst>
      <p:ext uri="{BB962C8B-B14F-4D97-AF65-F5344CB8AC3E}">
        <p14:creationId xmlns:p14="http://schemas.microsoft.com/office/powerpoint/2010/main" val="1589768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l-PL" smtClean="0"/>
              <a:t>Kliknij, aby edytować styl</a:t>
            </a:r>
            <a:endParaRPr lang="en-US" dirty="0"/>
          </a:p>
        </p:txBody>
      </p:sp>
      <p:sp>
        <p:nvSpPr>
          <p:cNvPr id="3" name="Text Placeholder 2"/>
          <p:cNvSpPr>
            <a:spLocks noGrp="1"/>
          </p:cNvSpPr>
          <p:nvPr>
            <p:ph type="body" idx="1"/>
          </p:nvPr>
        </p:nvSpPr>
        <p:spPr>
          <a:xfrm>
            <a:off x="1329481" y="2658533"/>
            <a:ext cx="3456291"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Content Placeholder 3"/>
          <p:cNvSpPr>
            <a:spLocks noGrp="1"/>
          </p:cNvSpPr>
          <p:nvPr>
            <p:ph sz="half" idx="2"/>
          </p:nvPr>
        </p:nvSpPr>
        <p:spPr>
          <a:xfrm>
            <a:off x="1113523"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Text Placeholder 4"/>
          <p:cNvSpPr>
            <a:spLocks noGrp="1"/>
          </p:cNvSpPr>
          <p:nvPr>
            <p:ph type="body" sz="quarter" idx="3"/>
          </p:nvPr>
        </p:nvSpPr>
        <p:spPr>
          <a:xfrm>
            <a:off x="5161710" y="2667000"/>
            <a:ext cx="3467806"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Content Placeholder 5"/>
          <p:cNvSpPr>
            <a:spLocks noGrp="1"/>
          </p:cNvSpPr>
          <p:nvPr>
            <p:ph sz="quarter" idx="4"/>
          </p:nvPr>
        </p:nvSpPr>
        <p:spPr>
          <a:xfrm>
            <a:off x="4957266" y="3335336"/>
            <a:ext cx="3672248" cy="2665259"/>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7" name="Date Placeholder 6"/>
          <p:cNvSpPr>
            <a:spLocks noGrp="1"/>
          </p:cNvSpPr>
          <p:nvPr>
            <p:ph type="dt" sz="half" idx="10"/>
          </p:nvPr>
        </p:nvSpPr>
        <p:spPr/>
        <p:txBody>
          <a:bodyPr/>
          <a:lstStyle/>
          <a:p>
            <a:pPr>
              <a:defRPr/>
            </a:pPr>
            <a:fld id="{A899BB69-0161-4BC8-B891-44F1F4A67EE2}" type="datetimeFigureOut">
              <a:rPr lang="en-US" smtClean="0"/>
              <a:pPr>
                <a:defRPr/>
              </a:pPr>
              <a:t>6/15/2022</a:t>
            </a:fld>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4BD80D2B-B83C-4723-ACC3-4E05E76900AD}" type="slidenum">
              <a:rPr lang="pl-PL" smtClean="0"/>
              <a:pPr>
                <a:defRPr/>
              </a:pPr>
              <a:t>‹#›</a:t>
            </a:fld>
            <a:endParaRPr lang="pl-PL"/>
          </a:p>
        </p:txBody>
      </p:sp>
    </p:spTree>
    <p:extLst>
      <p:ext uri="{BB962C8B-B14F-4D97-AF65-F5344CB8AC3E}">
        <p14:creationId xmlns:p14="http://schemas.microsoft.com/office/powerpoint/2010/main" val="23169515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Date Placeholder 2"/>
          <p:cNvSpPr>
            <a:spLocks noGrp="1"/>
          </p:cNvSpPr>
          <p:nvPr>
            <p:ph type="dt" sz="half" idx="10"/>
          </p:nvPr>
        </p:nvSpPr>
        <p:spPr/>
        <p:txBody>
          <a:bodyPr/>
          <a:lstStyle/>
          <a:p>
            <a:pPr>
              <a:defRPr/>
            </a:pPr>
            <a:fld id="{E01B3AC7-DF76-488C-BE78-6EFB6B90B537}" type="datetimeFigureOut">
              <a:rPr lang="en-US" smtClean="0"/>
              <a:pPr>
                <a:defRPr/>
              </a:pPr>
              <a:t>6/15/2022</a:t>
            </a:fld>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75CCE716-15EF-4582-A6E0-11C4B497658E}" type="slidenum">
              <a:rPr lang="pl-PL" smtClean="0"/>
              <a:pPr>
                <a:defRPr/>
              </a:pPr>
              <a:t>‹#›</a:t>
            </a:fld>
            <a:endParaRPr lang="pl-PL"/>
          </a:p>
        </p:txBody>
      </p:sp>
    </p:spTree>
    <p:extLst>
      <p:ext uri="{BB962C8B-B14F-4D97-AF65-F5344CB8AC3E}">
        <p14:creationId xmlns:p14="http://schemas.microsoft.com/office/powerpoint/2010/main" val="22820138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657B9059-F687-4C63-900C-13723FFE8096}" type="datetimeFigureOut">
              <a:rPr lang="en-US" smtClean="0"/>
              <a:pPr>
                <a:defRPr/>
              </a:pPr>
              <a:t>6/15/2022</a:t>
            </a:fld>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344CA00D-BC7F-48ED-B152-D7B66B4F3C58}" type="slidenum">
              <a:rPr lang="pl-PL" smtClean="0"/>
              <a:pPr>
                <a:defRPr/>
              </a:pPr>
              <a:t>‹#›</a:t>
            </a:fld>
            <a:endParaRPr lang="pl-PL"/>
          </a:p>
        </p:txBody>
      </p:sp>
    </p:spTree>
    <p:extLst>
      <p:ext uri="{BB962C8B-B14F-4D97-AF65-F5344CB8AC3E}">
        <p14:creationId xmlns:p14="http://schemas.microsoft.com/office/powerpoint/2010/main" val="25103149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4" y="1600200"/>
            <a:ext cx="2662534" cy="1371600"/>
          </a:xfrm>
        </p:spPr>
        <p:txBody>
          <a:bodyPr anchor="b">
            <a:normAutofit/>
          </a:bodyPr>
          <a:lstStyle>
            <a:lvl1pPr algn="ctr">
              <a:defRPr sz="2400" b="0"/>
            </a:lvl1pPr>
          </a:lstStyle>
          <a:p>
            <a:r>
              <a:rPr lang="pl-PL" smtClean="0"/>
              <a:t>Kliknij, aby edytować styl</a:t>
            </a:r>
            <a:endParaRPr lang="en-US" dirty="0"/>
          </a:p>
        </p:txBody>
      </p:sp>
      <p:sp>
        <p:nvSpPr>
          <p:cNvPr id="3" name="Content Placeholder 2"/>
          <p:cNvSpPr>
            <a:spLocks noGrp="1"/>
          </p:cNvSpPr>
          <p:nvPr>
            <p:ph idx="1"/>
          </p:nvPr>
        </p:nvSpPr>
        <p:spPr>
          <a:xfrm>
            <a:off x="3947553" y="685800"/>
            <a:ext cx="4681962"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Text Placeholder 3"/>
          <p:cNvSpPr>
            <a:spLocks noGrp="1"/>
          </p:cNvSpPr>
          <p:nvPr>
            <p:ph type="body" sz="half" idx="2"/>
          </p:nvPr>
        </p:nvSpPr>
        <p:spPr>
          <a:xfrm>
            <a:off x="1113524" y="2971800"/>
            <a:ext cx="2662534"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pPr>
              <a:defRPr/>
            </a:pPr>
            <a:fld id="{CBB2FA18-A16B-41F7-8E0D-2292529DAB1F}" type="datetimeFigureOut">
              <a:rPr lang="en-US" smtClean="0"/>
              <a:pPr>
                <a:defRPr/>
              </a:pPr>
              <a:t>6/15/2022</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DD57961B-5195-4546-87A6-F8DDAAC7F6A2}" type="slidenum">
              <a:rPr lang="pl-PL" smtClean="0"/>
              <a:pPr>
                <a:defRPr/>
              </a:pPr>
              <a:t>‹#›</a:t>
            </a:fld>
            <a:endParaRPr lang="pl-PL"/>
          </a:p>
        </p:txBody>
      </p:sp>
    </p:spTree>
    <p:extLst>
      <p:ext uri="{BB962C8B-B14F-4D97-AF65-F5344CB8AC3E}">
        <p14:creationId xmlns:p14="http://schemas.microsoft.com/office/powerpoint/2010/main" val="9409929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2332" y="1752599"/>
            <a:ext cx="4070679" cy="1371600"/>
          </a:xfrm>
        </p:spPr>
        <p:txBody>
          <a:bodyPr anchor="b">
            <a:normAutofit/>
          </a:bodyPr>
          <a:lstStyle>
            <a:lvl1pPr algn="ctr">
              <a:defRPr sz="2800" b="0"/>
            </a:lvl1pPr>
          </a:lstStyle>
          <a:p>
            <a:r>
              <a:rPr lang="pl-PL" smtClean="0"/>
              <a:t>Kliknij, aby edytować styl</a:t>
            </a:r>
            <a:endParaRPr lang="en-US" dirty="0"/>
          </a:p>
        </p:txBody>
      </p:sp>
      <p:sp>
        <p:nvSpPr>
          <p:cNvPr id="14" name="Picture Placeholder 2"/>
          <p:cNvSpPr>
            <a:spLocks noGrp="1" noChangeAspect="1"/>
          </p:cNvSpPr>
          <p:nvPr>
            <p:ph type="pic" idx="1"/>
          </p:nvPr>
        </p:nvSpPr>
        <p:spPr>
          <a:xfrm>
            <a:off x="5697495" y="914400"/>
            <a:ext cx="2461371"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smtClean="0"/>
              <a:t>Kliknij ikonę, aby dodać obraz</a:t>
            </a:r>
            <a:endParaRPr lang="en-US" dirty="0"/>
          </a:p>
        </p:txBody>
      </p:sp>
      <p:sp>
        <p:nvSpPr>
          <p:cNvPr id="4" name="Text Placeholder 3"/>
          <p:cNvSpPr>
            <a:spLocks noGrp="1"/>
          </p:cNvSpPr>
          <p:nvPr>
            <p:ph type="body" sz="half" idx="2"/>
          </p:nvPr>
        </p:nvSpPr>
        <p:spPr>
          <a:xfrm>
            <a:off x="1112332" y="3124199"/>
            <a:ext cx="4070679"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pPr>
              <a:defRPr/>
            </a:pPr>
            <a:fld id="{8B62503E-1570-4FC2-A2B4-1A51C6D8A130}" type="datetimeFigureOut">
              <a:rPr lang="en-US" smtClean="0"/>
              <a:pPr>
                <a:defRPr/>
              </a:pPr>
              <a:t>6/15/2022</a:t>
            </a:fld>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94C9DCA-0968-451B-8EED-7E1AE389AF8F}" type="slidenum">
              <a:rPr lang="pl-PL" smtClean="0"/>
              <a:pPr>
                <a:defRPr/>
              </a:pPr>
              <a:t>‹#›</a:t>
            </a:fld>
            <a:endParaRPr lang="pl-PL"/>
          </a:p>
        </p:txBody>
      </p:sp>
    </p:spTree>
    <p:extLst>
      <p:ext uri="{BB962C8B-B14F-4D97-AF65-F5344CB8AC3E}">
        <p14:creationId xmlns:p14="http://schemas.microsoft.com/office/powerpoint/2010/main" val="19089545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Obraz panoramiczny z podpisem">
    <p:spTree>
      <p:nvGrpSpPr>
        <p:cNvPr id="1" name=""/>
        <p:cNvGrpSpPr/>
        <p:nvPr/>
      </p:nvGrpSpPr>
      <p:grpSpPr>
        <a:xfrm>
          <a:off x="0" y="0"/>
          <a:ext cx="0" cy="0"/>
          <a:chOff x="0" y="0"/>
          <a:chExt cx="0" cy="0"/>
        </a:xfrm>
      </p:grpSpPr>
      <p:sp>
        <p:nvSpPr>
          <p:cNvPr id="2" name="Title 1"/>
          <p:cNvSpPr>
            <a:spLocks noGrp="1"/>
          </p:cNvSpPr>
          <p:nvPr>
            <p:ph type="title"/>
          </p:nvPr>
        </p:nvSpPr>
        <p:spPr>
          <a:xfrm>
            <a:off x="1113523" y="4732865"/>
            <a:ext cx="7515991" cy="566738"/>
          </a:xfrm>
        </p:spPr>
        <p:txBody>
          <a:bodyPr anchor="b">
            <a:normAutofit/>
          </a:bodyPr>
          <a:lstStyle>
            <a:lvl1pPr algn="ctr">
              <a:defRPr sz="2400" b="0"/>
            </a:lvl1pPr>
          </a:lstStyle>
          <a:p>
            <a:r>
              <a:rPr lang="pl-PL" smtClean="0"/>
              <a:t>Kliknij, aby edytować styl</a:t>
            </a:r>
            <a:endParaRPr lang="en-US" dirty="0"/>
          </a:p>
        </p:txBody>
      </p:sp>
      <p:sp>
        <p:nvSpPr>
          <p:cNvPr id="3" name="Picture Placeholder 2"/>
          <p:cNvSpPr>
            <a:spLocks noGrp="1" noChangeAspect="1"/>
          </p:cNvSpPr>
          <p:nvPr>
            <p:ph type="pic" idx="1"/>
          </p:nvPr>
        </p:nvSpPr>
        <p:spPr>
          <a:xfrm>
            <a:off x="1789975" y="932112"/>
            <a:ext cx="6171065"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smtClean="0"/>
              <a:t>Kliknij ikonę, aby dodać obraz</a:t>
            </a:r>
            <a:endParaRPr lang="en-US" dirty="0"/>
          </a:p>
        </p:txBody>
      </p:sp>
      <p:sp>
        <p:nvSpPr>
          <p:cNvPr id="4" name="Text Placeholder 3"/>
          <p:cNvSpPr>
            <a:spLocks noGrp="1"/>
          </p:cNvSpPr>
          <p:nvPr>
            <p:ph type="body" sz="half" idx="2"/>
          </p:nvPr>
        </p:nvSpPr>
        <p:spPr>
          <a:xfrm>
            <a:off x="1113523" y="5299603"/>
            <a:ext cx="751599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pPr>
              <a:defRPr/>
            </a:pPr>
            <a:endParaRPr lang="pl-PL"/>
          </a:p>
        </p:txBody>
      </p:sp>
      <p:sp>
        <p:nvSpPr>
          <p:cNvPr id="6" name="Footer Placeholder 5"/>
          <p:cNvSpPr>
            <a:spLocks noGrp="1"/>
          </p:cNvSpPr>
          <p:nvPr>
            <p:ph type="ftr" sz="quarter" idx="11"/>
          </p:nvPr>
        </p:nvSpPr>
        <p:spPr/>
        <p:txBody>
          <a:bodyPr/>
          <a:lstStyle/>
          <a:p>
            <a:pPr>
              <a:defRPr/>
            </a:pPr>
            <a:endParaRPr lang="pl-PL"/>
          </a:p>
        </p:txBody>
      </p:sp>
      <p:sp>
        <p:nvSpPr>
          <p:cNvPr id="7" name="Slide Number Placeholder 6"/>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22021904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ytuł i podpis">
    <p:spTree>
      <p:nvGrpSpPr>
        <p:cNvPr id="1" name=""/>
        <p:cNvGrpSpPr/>
        <p:nvPr/>
      </p:nvGrpSpPr>
      <p:grpSpPr>
        <a:xfrm>
          <a:off x="0" y="0"/>
          <a:ext cx="0" cy="0"/>
          <a:chOff x="0" y="0"/>
          <a:chExt cx="0" cy="0"/>
        </a:xfrm>
      </p:grpSpPr>
      <p:sp>
        <p:nvSpPr>
          <p:cNvPr id="2" name="Title 1"/>
          <p:cNvSpPr>
            <a:spLocks noGrp="1"/>
          </p:cNvSpPr>
          <p:nvPr>
            <p:ph type="title"/>
          </p:nvPr>
        </p:nvSpPr>
        <p:spPr>
          <a:xfrm>
            <a:off x="1113524" y="685800"/>
            <a:ext cx="7515991" cy="3048000"/>
          </a:xfrm>
        </p:spPr>
        <p:txBody>
          <a:bodyPr anchor="ctr">
            <a:normAutofit/>
          </a:bodyPr>
          <a:lstStyle>
            <a:lvl1pPr algn="ctr">
              <a:defRPr sz="3200" b="0" cap="none"/>
            </a:lvl1pPr>
          </a:lstStyle>
          <a:p>
            <a:r>
              <a:rPr lang="pl-PL" smtClean="0"/>
              <a:t>Kliknij, aby edytować styl</a:t>
            </a:r>
            <a:endParaRPr lang="en-US" dirty="0"/>
          </a:p>
        </p:txBody>
      </p:sp>
      <p:sp>
        <p:nvSpPr>
          <p:cNvPr id="3" name="Text Placeholder 2"/>
          <p:cNvSpPr>
            <a:spLocks noGrp="1"/>
          </p:cNvSpPr>
          <p:nvPr>
            <p:ph type="body" idx="1"/>
          </p:nvPr>
        </p:nvSpPr>
        <p:spPr>
          <a:xfrm>
            <a:off x="1113524" y="4343400"/>
            <a:ext cx="751599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5313321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Oferta z podpisem">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pl-PL" smtClean="0"/>
              <a:t>Kliknij, aby edytować styl</a:t>
            </a:r>
            <a:endParaRPr lang="en-US" dirty="0"/>
          </a:p>
        </p:txBody>
      </p:sp>
      <p:sp>
        <p:nvSpPr>
          <p:cNvPr id="10" name="Text Placeholder 9"/>
          <p:cNvSpPr>
            <a:spLocks noGrp="1"/>
          </p:cNvSpPr>
          <p:nvPr>
            <p:ph type="body" sz="quarter" idx="13"/>
          </p:nvPr>
        </p:nvSpPr>
        <p:spPr>
          <a:xfrm>
            <a:off x="1598235" y="3428999"/>
            <a:ext cx="6631128"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l-PL" smtClean="0"/>
              <a:t>Kliknij, aby edytować style wzorca tekstu</a:t>
            </a:r>
          </a:p>
        </p:txBody>
      </p:sp>
      <p:sp>
        <p:nvSpPr>
          <p:cNvPr id="3" name="Text Placeholder 2"/>
          <p:cNvSpPr>
            <a:spLocks noGrp="1"/>
          </p:cNvSpPr>
          <p:nvPr>
            <p:ph type="body" idx="1"/>
          </p:nvPr>
        </p:nvSpPr>
        <p:spPr>
          <a:xfrm>
            <a:off x="1113523" y="4343400"/>
            <a:ext cx="751599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3942599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Karta nazwy">
    <p:spTree>
      <p:nvGrpSpPr>
        <p:cNvPr id="1" name=""/>
        <p:cNvGrpSpPr/>
        <p:nvPr/>
      </p:nvGrpSpPr>
      <p:grpSpPr>
        <a:xfrm>
          <a:off x="0" y="0"/>
          <a:ext cx="0" cy="0"/>
          <a:chOff x="0" y="0"/>
          <a:chExt cx="0" cy="0"/>
        </a:xfrm>
      </p:grpSpPr>
      <p:sp>
        <p:nvSpPr>
          <p:cNvPr id="2" name="Title 1"/>
          <p:cNvSpPr>
            <a:spLocks noGrp="1"/>
          </p:cNvSpPr>
          <p:nvPr>
            <p:ph type="title"/>
          </p:nvPr>
        </p:nvSpPr>
        <p:spPr>
          <a:xfrm>
            <a:off x="1113525" y="3308581"/>
            <a:ext cx="7515989" cy="1468800"/>
          </a:xfrm>
        </p:spPr>
        <p:txBody>
          <a:bodyPr anchor="b">
            <a:normAutofit/>
          </a:bodyPr>
          <a:lstStyle>
            <a:lvl1pPr algn="r">
              <a:defRPr sz="3200" b="0" cap="none"/>
            </a:lvl1pPr>
          </a:lstStyle>
          <a:p>
            <a:r>
              <a:rPr lang="pl-PL" smtClean="0"/>
              <a:t>Kliknij, aby edytować styl</a:t>
            </a:r>
            <a:endParaRPr lang="en-US" dirty="0"/>
          </a:p>
        </p:txBody>
      </p:sp>
      <p:sp>
        <p:nvSpPr>
          <p:cNvPr id="3" name="Text Placeholder 2"/>
          <p:cNvSpPr>
            <a:spLocks noGrp="1"/>
          </p:cNvSpPr>
          <p:nvPr>
            <p:ph type="body" idx="1"/>
          </p:nvPr>
        </p:nvSpPr>
        <p:spPr>
          <a:xfrm>
            <a:off x="1113524" y="4777381"/>
            <a:ext cx="751599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20121123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Karta nazwy cytatu">
    <p:spTree>
      <p:nvGrpSpPr>
        <p:cNvPr id="1" name=""/>
        <p:cNvGrpSpPr/>
        <p:nvPr/>
      </p:nvGrpSpPr>
      <p:grpSpPr>
        <a:xfrm>
          <a:off x="0" y="0"/>
          <a:ext cx="0" cy="0"/>
          <a:chOff x="0" y="0"/>
          <a:chExt cx="0" cy="0"/>
        </a:xfrm>
      </p:grpSpPr>
      <p:sp>
        <p:nvSpPr>
          <p:cNvPr id="14" name="TextBox 13"/>
          <p:cNvSpPr txBox="1"/>
          <p:nvPr/>
        </p:nvSpPr>
        <p:spPr>
          <a:xfrm>
            <a:off x="969421" y="863023"/>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8172197" y="2819399"/>
            <a:ext cx="457319"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1426741" y="685801"/>
            <a:ext cx="6974115" cy="2743199"/>
          </a:xfrm>
        </p:spPr>
        <p:txBody>
          <a:bodyPr anchor="ctr">
            <a:normAutofit/>
          </a:bodyPr>
          <a:lstStyle>
            <a:lvl1pPr algn="ctr">
              <a:defRPr sz="3200" b="0" cap="none">
                <a:solidFill>
                  <a:schemeClr val="tx1"/>
                </a:solidFill>
              </a:defRPr>
            </a:lvl1pPr>
          </a:lstStyle>
          <a:p>
            <a:r>
              <a:rPr lang="pl-PL" smtClean="0"/>
              <a:t>Kliknij, aby edytować styl</a:t>
            </a:r>
            <a:endParaRPr lang="en-US" dirty="0"/>
          </a:p>
        </p:txBody>
      </p:sp>
      <p:sp>
        <p:nvSpPr>
          <p:cNvPr id="10" name="Text Placeholder 9"/>
          <p:cNvSpPr>
            <a:spLocks noGrp="1"/>
          </p:cNvSpPr>
          <p:nvPr>
            <p:ph type="body" sz="quarter" idx="13"/>
          </p:nvPr>
        </p:nvSpPr>
        <p:spPr>
          <a:xfrm>
            <a:off x="1113525" y="3886200"/>
            <a:ext cx="751599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pl-PL" smtClean="0"/>
              <a:t>Kliknij, aby edytować style wzorca tekstu</a:t>
            </a:r>
          </a:p>
        </p:txBody>
      </p:sp>
      <p:sp>
        <p:nvSpPr>
          <p:cNvPr id="3" name="Text Placeholder 2"/>
          <p:cNvSpPr>
            <a:spLocks noGrp="1"/>
          </p:cNvSpPr>
          <p:nvPr>
            <p:ph type="body" idx="1"/>
          </p:nvPr>
        </p:nvSpPr>
        <p:spPr>
          <a:xfrm>
            <a:off x="1113524" y="4775200"/>
            <a:ext cx="751599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7874517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Prawda lub fałsz">
    <p:spTree>
      <p:nvGrpSpPr>
        <p:cNvPr id="1" name=""/>
        <p:cNvGrpSpPr/>
        <p:nvPr/>
      </p:nvGrpSpPr>
      <p:grpSpPr>
        <a:xfrm>
          <a:off x="0" y="0"/>
          <a:ext cx="0" cy="0"/>
          <a:chOff x="0" y="0"/>
          <a:chExt cx="0" cy="0"/>
        </a:xfrm>
      </p:grpSpPr>
      <p:sp>
        <p:nvSpPr>
          <p:cNvPr id="2" name="Title 1"/>
          <p:cNvSpPr>
            <a:spLocks noGrp="1"/>
          </p:cNvSpPr>
          <p:nvPr>
            <p:ph type="title"/>
          </p:nvPr>
        </p:nvSpPr>
        <p:spPr>
          <a:xfrm>
            <a:off x="1113525" y="685801"/>
            <a:ext cx="7515991" cy="2727325"/>
          </a:xfrm>
        </p:spPr>
        <p:txBody>
          <a:bodyPr vert="horz" lIns="91440" tIns="45720" rIns="91440" bIns="45720" rtlCol="0" anchor="ctr">
            <a:normAutofit/>
          </a:bodyPr>
          <a:lstStyle>
            <a:lvl1pPr>
              <a:defRPr lang="en-US" b="0" dirty="0"/>
            </a:lvl1pPr>
          </a:lstStyle>
          <a:p>
            <a:pPr marL="0" lvl="0"/>
            <a:r>
              <a:rPr lang="pl-PL" smtClean="0"/>
              <a:t>Kliknij, aby edytować styl</a:t>
            </a:r>
            <a:endParaRPr lang="en-US" dirty="0"/>
          </a:p>
        </p:txBody>
      </p:sp>
      <p:sp>
        <p:nvSpPr>
          <p:cNvPr id="10" name="Text Placeholder 9"/>
          <p:cNvSpPr>
            <a:spLocks noGrp="1"/>
          </p:cNvSpPr>
          <p:nvPr>
            <p:ph type="body" sz="quarter" idx="13"/>
          </p:nvPr>
        </p:nvSpPr>
        <p:spPr>
          <a:xfrm>
            <a:off x="1113524" y="3505200"/>
            <a:ext cx="7515992"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pl-PL" smtClean="0"/>
              <a:t>Kliknij, aby edytować style wzorca tekstu</a:t>
            </a:r>
          </a:p>
        </p:txBody>
      </p:sp>
      <p:sp>
        <p:nvSpPr>
          <p:cNvPr id="3" name="Text Placeholder 2"/>
          <p:cNvSpPr>
            <a:spLocks noGrp="1"/>
          </p:cNvSpPr>
          <p:nvPr>
            <p:ph type="body" idx="1"/>
          </p:nvPr>
        </p:nvSpPr>
        <p:spPr>
          <a:xfrm>
            <a:off x="1113524" y="4343400"/>
            <a:ext cx="7515992"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pPr>
              <a:defRPr/>
            </a:pPr>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4376350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pl-PL" smtClean="0"/>
              <a:t>Kliknij, aby edytować styl</a:t>
            </a:r>
            <a:endParaRPr lang="en-US" dirty="0"/>
          </a:p>
        </p:txBody>
      </p:sp>
      <p:sp>
        <p:nvSpPr>
          <p:cNvPr id="3" name="Vertical Text Placeholder 2"/>
          <p:cNvSpPr>
            <a:spLocks noGrp="1"/>
          </p:cNvSpPr>
          <p:nvPr>
            <p:ph type="body" orient="vert" idx="1"/>
          </p:nvPr>
        </p:nvSpPr>
        <p:spPr/>
        <p:txBody>
          <a:bodyPr vert="eaVert" ancho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pPr>
              <a:defRPr/>
            </a:pPr>
            <a:fld id="{71C2A3EC-AEAB-4E3A-ABBE-98D601FE6148}" type="datetimeFigureOut">
              <a:rPr lang="en-US" smtClean="0"/>
              <a:pPr>
                <a:defRPr/>
              </a:pPr>
              <a:t>6/15/2022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024E227C-83DA-405E-93FB-C3DECA8FDD55}" type="slidenum">
              <a:rPr lang="pl-PL" smtClean="0"/>
              <a:pPr>
                <a:defRPr/>
              </a:pPr>
              <a:t>‹#›</a:t>
            </a:fld>
            <a:endParaRPr lang="pl-PL"/>
          </a:p>
        </p:txBody>
      </p:sp>
    </p:spTree>
    <p:extLst>
      <p:ext uri="{BB962C8B-B14F-4D97-AF65-F5344CB8AC3E}">
        <p14:creationId xmlns:p14="http://schemas.microsoft.com/office/powerpoint/2010/main" val="36587609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1393" y="685800"/>
            <a:ext cx="1328123" cy="5105400"/>
          </a:xfrm>
        </p:spPr>
        <p:txBody>
          <a:bodyPr vert="eaVert"/>
          <a:lstStyle/>
          <a:p>
            <a:r>
              <a:rPr lang="pl-PL" smtClean="0"/>
              <a:t>Kliknij, aby edytować styl</a:t>
            </a:r>
            <a:endParaRPr lang="en-US" dirty="0"/>
          </a:p>
        </p:txBody>
      </p:sp>
      <p:sp>
        <p:nvSpPr>
          <p:cNvPr id="3" name="Vertical Text Placeholder 2"/>
          <p:cNvSpPr>
            <a:spLocks noGrp="1"/>
          </p:cNvSpPr>
          <p:nvPr>
            <p:ph type="body" orient="vert" idx="1"/>
          </p:nvPr>
        </p:nvSpPr>
        <p:spPr>
          <a:xfrm>
            <a:off x="1113524" y="685800"/>
            <a:ext cx="6016373" cy="5105400"/>
          </a:xfrm>
        </p:spPr>
        <p:txBody>
          <a:bodyPr vert="eaVert" ancho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pPr>
              <a:defRPr/>
            </a:pPr>
            <a:fld id="{C0D8FCB8-69E9-4191-BD85-C1D18B7EB02F}" type="datetimeFigureOut">
              <a:rPr lang="en-US" smtClean="0"/>
              <a:pPr>
                <a:defRPr/>
              </a:pPr>
              <a:t>6/15/2022</a:t>
            </a:fld>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C29E6876-B315-405B-875F-88131F8F8876}" type="slidenum">
              <a:rPr lang="pl-PL" smtClean="0"/>
              <a:pPr>
                <a:defRPr/>
              </a:pPr>
              <a:t>‹#›</a:t>
            </a:fld>
            <a:endParaRPr lang="pl-PL"/>
          </a:p>
        </p:txBody>
      </p:sp>
    </p:spTree>
    <p:extLst>
      <p:ext uri="{BB962C8B-B14F-4D97-AF65-F5344CB8AC3E}">
        <p14:creationId xmlns:p14="http://schemas.microsoft.com/office/powerpoint/2010/main" val="15798604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pl-PL" smtClean="0"/>
              <a:t>Kliknij, aby edytować styl</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pPr>
              <a:defRPr/>
            </a:pPr>
            <a:endParaRPr lang="pl-PL"/>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pPr>
              <a:defRPr/>
            </a:pPr>
            <a:endParaRPr lang="pl-PL"/>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3478102110"/>
      </p:ext>
    </p:extLst>
  </p:cSld>
  <p:clrMap bg1="lt1" tx1="dk1" bg2="lt2" tx2="dk2" accent1="accent1" accent2="accent2" accent3="accent3" accent4="accent4" accent5="accent5" accent6="accent6" hlink="hlink" folHlink="folHlink"/>
  <p:sldLayoutIdLst>
    <p:sldLayoutId id="2147484185" r:id="rId1"/>
    <p:sldLayoutId id="2147484186" r:id="rId2"/>
    <p:sldLayoutId id="2147484187" r:id="rId3"/>
    <p:sldLayoutId id="2147484188" r:id="rId4"/>
    <p:sldLayoutId id="2147484189" r:id="rId5"/>
    <p:sldLayoutId id="2147484190" r:id="rId6"/>
    <p:sldLayoutId id="2147484191" r:id="rId7"/>
    <p:sldLayoutId id="2147484192" r:id="rId8"/>
    <p:sldLayoutId id="2147484193" r:id="rId9"/>
    <p:sldLayoutId id="2147484194" r:id="rId10"/>
    <p:sldLayoutId id="21474841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0" y="0"/>
            <a:ext cx="2132013"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982133" y="457201"/>
            <a:ext cx="7704667" cy="1981200"/>
          </a:xfrm>
          <a:prstGeom prst="rect">
            <a:avLst/>
          </a:prstGeom>
          <a:effectLst/>
        </p:spPr>
        <p:txBody>
          <a:bodyPr vert="horz" lIns="91440" tIns="45720" rIns="91440" bIns="45720" rtlCol="0" anchor="ctr">
            <a:normAutofit/>
          </a:bodyPr>
          <a:lstStyle/>
          <a:p>
            <a:r>
              <a:rPr lang="pl-PL" smtClean="0"/>
              <a:t>Kliknij, aby edytować styl</a:t>
            </a:r>
            <a:endParaRPr lang="en-US" dirty="0"/>
          </a:p>
        </p:txBody>
      </p:sp>
      <p:sp>
        <p:nvSpPr>
          <p:cNvPr id="3" name="Text Placeholder 2"/>
          <p:cNvSpPr>
            <a:spLocks noGrp="1"/>
          </p:cNvSpPr>
          <p:nvPr>
            <p:ph type="body" idx="1"/>
          </p:nvPr>
        </p:nvSpPr>
        <p:spPr>
          <a:xfrm>
            <a:off x="982134" y="2667000"/>
            <a:ext cx="7704666" cy="3356995"/>
          </a:xfrm>
          <a:prstGeom prst="rect">
            <a:avLst/>
          </a:prstGeom>
        </p:spPr>
        <p:txBody>
          <a:bodyPr vert="horz" lIns="91440" tIns="45720" rIns="91440" bIns="45720" rtlCol="0" anchor="ctr">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2"/>
          </p:nvPr>
        </p:nvSpPr>
        <p:spPr>
          <a:xfrm>
            <a:off x="7358679" y="6116070"/>
            <a:ext cx="85747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pl-PL"/>
          </a:p>
        </p:txBody>
      </p:sp>
      <p:sp>
        <p:nvSpPr>
          <p:cNvPr id="5" name="Footer Placeholder 4"/>
          <p:cNvSpPr>
            <a:spLocks noGrp="1"/>
          </p:cNvSpPr>
          <p:nvPr>
            <p:ph type="ftr" sz="quarter" idx="3"/>
          </p:nvPr>
        </p:nvSpPr>
        <p:spPr>
          <a:xfrm>
            <a:off x="1986997" y="6116070"/>
            <a:ext cx="531451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pl-PL"/>
          </a:p>
        </p:txBody>
      </p:sp>
      <p:sp>
        <p:nvSpPr>
          <p:cNvPr id="6" name="Slide Number Placeholder 5"/>
          <p:cNvSpPr>
            <a:spLocks noGrp="1"/>
          </p:cNvSpPr>
          <p:nvPr>
            <p:ph type="sldNum" sz="quarter" idx="4"/>
          </p:nvPr>
        </p:nvSpPr>
        <p:spPr>
          <a:xfrm>
            <a:off x="8273317" y="6116070"/>
            <a:ext cx="413483"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5B00E43A-77AE-47A8-9ECB-D1995241A46F}" type="slidenum">
              <a:rPr lang="pl-PL" smtClean="0"/>
              <a:pPr>
                <a:defRPr/>
              </a:pPr>
              <a:t>‹#›</a:t>
            </a:fld>
            <a:endParaRPr lang="pl-PL"/>
          </a:p>
        </p:txBody>
      </p:sp>
    </p:spTree>
    <p:extLst>
      <p:ext uri="{BB962C8B-B14F-4D97-AF65-F5344CB8AC3E}">
        <p14:creationId xmlns:p14="http://schemas.microsoft.com/office/powerpoint/2010/main" val="1701406678"/>
      </p:ext>
    </p:extLst>
  </p:cSld>
  <p:clrMap bg1="lt1" tx1="dk1" bg2="lt2" tx2="dk2" accent1="accent1" accent2="accent2" accent3="accent3" accent4="accent4" accent5="accent5" accent6="accent6" hlink="hlink" folHlink="folHlink"/>
  <p:sldLayoutIdLst>
    <p:sldLayoutId id="2147484299" r:id="rId1"/>
    <p:sldLayoutId id="2147484300" r:id="rId2"/>
    <p:sldLayoutId id="2147484301" r:id="rId3"/>
    <p:sldLayoutId id="2147484302" r:id="rId4"/>
    <p:sldLayoutId id="2147484303" r:id="rId5"/>
    <p:sldLayoutId id="2147484304" r:id="rId6"/>
    <p:sldLayoutId id="2147484305" r:id="rId7"/>
    <p:sldLayoutId id="2147484306" r:id="rId8"/>
    <p:sldLayoutId id="2147484307" r:id="rId9"/>
    <p:sldLayoutId id="2147484308" r:id="rId10"/>
    <p:sldLayoutId id="2147484309" r:id="rId11"/>
    <p:sldLayoutId id="2147484310" r:id="rId12"/>
    <p:sldLayoutId id="2147484311" r:id="rId13"/>
    <p:sldLayoutId id="2147484312" r:id="rId14"/>
    <p:sldLayoutId id="2147484313" r:id="rId15"/>
    <p:sldLayoutId id="2147484314" r:id="rId16"/>
    <p:sldLayoutId id="214748431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chart" Target="../charts/chart4.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8.xml"/><Relationship Id="rId5" Type="http://schemas.openxmlformats.org/officeDocument/2006/relationships/image" Target="../media/image15.png"/><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7.emf"/></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8.xml"/><Relationship Id="rId5" Type="http://schemas.openxmlformats.org/officeDocument/2006/relationships/image" Target="../media/image16.png"/><Relationship Id="rId4" Type="http://schemas.openxmlformats.org/officeDocument/2006/relationships/image" Target="../media/image15.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oleObject" Target="../embeddings/Arkusz_programu_Microsoft_Excel_97_20031.xls"/><Relationship Id="rId2" Type="http://schemas.openxmlformats.org/officeDocument/2006/relationships/slideLayout" Target="../slideLayouts/slideLayout18.xml"/><Relationship Id="rId1" Type="http://schemas.openxmlformats.org/officeDocument/2006/relationships/vmlDrawing" Target="../drawings/vmlDrawing1.vml"/><Relationship Id="rId6" Type="http://schemas.openxmlformats.org/officeDocument/2006/relationships/image" Target="../media/image19.png"/><Relationship Id="rId5" Type="http://schemas.openxmlformats.org/officeDocument/2006/relationships/image" Target="../media/image6.png"/><Relationship Id="rId4" Type="http://schemas.openxmlformats.org/officeDocument/2006/relationships/image" Target="../media/image20.emf"/></Relationships>
</file>

<file path=ppt/slides/_rels/slide4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6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7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image" Target="../media/image26.jpeg"/></Relationships>
</file>

<file path=ppt/slides/_rels/slide7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986995" y="692696"/>
            <a:ext cx="6699805" cy="4334373"/>
          </a:xfrm>
        </p:spPr>
        <p:txBody>
          <a:bodyPr>
            <a:normAutofit/>
          </a:bodyPr>
          <a:lstStyle/>
          <a:p>
            <a:r>
              <a:rPr lang="pl-PL" b="1" dirty="0" smtClean="0">
                <a:solidFill>
                  <a:schemeClr val="accent2">
                    <a:lumMod val="75000"/>
                  </a:schemeClr>
                </a:solidFill>
                <a:cs typeface="Times New Roman" panose="02020603050405020304" pitchFamily="18" charset="0"/>
              </a:rPr>
              <a:t>Sprawozdanie z </a:t>
            </a:r>
            <a:r>
              <a:rPr lang="pl-PL" b="1" dirty="0">
                <a:solidFill>
                  <a:schemeClr val="accent2">
                    <a:lumMod val="75000"/>
                  </a:schemeClr>
                </a:solidFill>
                <a:cs typeface="Times New Roman" panose="02020603050405020304" pitchFamily="18" charset="0"/>
              </a:rPr>
              <a:t>działalności </a:t>
            </a:r>
            <a:br>
              <a:rPr lang="pl-PL" b="1" dirty="0">
                <a:solidFill>
                  <a:schemeClr val="accent2">
                    <a:lumMod val="75000"/>
                  </a:schemeClr>
                </a:solidFill>
                <a:cs typeface="Times New Roman" panose="02020603050405020304" pitchFamily="18" charset="0"/>
              </a:rPr>
            </a:br>
            <a:r>
              <a:rPr lang="pl-PL" b="1" dirty="0">
                <a:solidFill>
                  <a:schemeClr val="accent2">
                    <a:lumMod val="75000"/>
                  </a:schemeClr>
                </a:solidFill>
                <a:cs typeface="Times New Roman" panose="02020603050405020304" pitchFamily="18" charset="0"/>
              </a:rPr>
              <a:t>Powiatowego Urzędu Pracy </a:t>
            </a:r>
            <a:br>
              <a:rPr lang="pl-PL" b="1" dirty="0">
                <a:solidFill>
                  <a:schemeClr val="accent2">
                    <a:lumMod val="75000"/>
                  </a:schemeClr>
                </a:solidFill>
                <a:cs typeface="Times New Roman" panose="02020603050405020304" pitchFamily="18" charset="0"/>
              </a:rPr>
            </a:br>
            <a:r>
              <a:rPr lang="pl-PL" b="1" dirty="0">
                <a:solidFill>
                  <a:schemeClr val="accent2">
                    <a:lumMod val="75000"/>
                  </a:schemeClr>
                </a:solidFill>
                <a:cs typeface="Times New Roman" panose="02020603050405020304" pitchFamily="18" charset="0"/>
              </a:rPr>
              <a:t>dla Powiatu Warszawskiego </a:t>
            </a:r>
            <a:r>
              <a:rPr lang="pl-PL" b="1" dirty="0" smtClean="0">
                <a:solidFill>
                  <a:schemeClr val="accent2">
                    <a:lumMod val="75000"/>
                  </a:schemeClr>
                </a:solidFill>
                <a:cs typeface="Times New Roman" panose="02020603050405020304" pitchFamily="18" charset="0"/>
              </a:rPr>
              <a:t>Zachodniego za </a:t>
            </a:r>
            <a:r>
              <a:rPr lang="pl-PL" b="1" dirty="0">
                <a:solidFill>
                  <a:schemeClr val="accent2">
                    <a:lumMod val="75000"/>
                  </a:schemeClr>
                </a:solidFill>
                <a:cs typeface="Times New Roman" panose="02020603050405020304" pitchFamily="18" charset="0"/>
              </a:rPr>
              <a:t>rok </a:t>
            </a:r>
            <a:r>
              <a:rPr lang="pl-PL" b="1" dirty="0" smtClean="0">
                <a:solidFill>
                  <a:schemeClr val="accent2">
                    <a:lumMod val="75000"/>
                  </a:schemeClr>
                </a:solidFill>
                <a:cs typeface="Times New Roman" panose="02020603050405020304" pitchFamily="18" charset="0"/>
              </a:rPr>
              <a:t>2019. </a:t>
            </a:r>
            <a:endParaRPr lang="pl-PL" b="1" dirty="0">
              <a:solidFill>
                <a:schemeClr val="accent2">
                  <a:lumMod val="75000"/>
                </a:schemeClr>
              </a:solidFill>
              <a:cs typeface="Times New Roman" panose="02020603050405020304" pitchFamily="18" charset="0"/>
            </a:endParaRPr>
          </a:p>
        </p:txBody>
      </p:sp>
      <p:sp>
        <p:nvSpPr>
          <p:cNvPr id="3" name="Symbol zastępczy tekstu 2"/>
          <p:cNvSpPr>
            <a:spLocks noGrp="1"/>
          </p:cNvSpPr>
          <p:nvPr>
            <p:ph type="body" idx="1"/>
          </p:nvPr>
        </p:nvSpPr>
        <p:spPr/>
        <p:txBody>
          <a:bodyPr/>
          <a:lstStyle/>
          <a:p>
            <a:endParaRPr lang="pl-PL" dirty="0">
              <a:latin typeface="+mj-lt"/>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95425"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74146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747425" y="457201"/>
            <a:ext cx="6939375" cy="811559"/>
          </a:xfrm>
        </p:spPr>
        <p:txBody>
          <a:bodyPr>
            <a:normAutofit fontScale="90000"/>
          </a:bodyPr>
          <a:lstStyle/>
          <a:p>
            <a:r>
              <a:rPr lang="pl-PL" sz="3000" b="1" dirty="0">
                <a:solidFill>
                  <a:schemeClr val="accent2">
                    <a:lumMod val="75000"/>
                  </a:schemeClr>
                </a:solidFill>
              </a:rPr>
              <a:t>Stopa bezrobocia w </a:t>
            </a:r>
            <a:r>
              <a:rPr lang="pl-PL" sz="3000" b="1" dirty="0" smtClean="0">
                <a:solidFill>
                  <a:schemeClr val="accent2">
                    <a:lumMod val="75000"/>
                  </a:schemeClr>
                </a:solidFill>
              </a:rPr>
              <a:t>powiecie </a:t>
            </a:r>
            <a:br>
              <a:rPr lang="pl-PL" sz="3000" b="1" dirty="0" smtClean="0">
                <a:solidFill>
                  <a:schemeClr val="accent2">
                    <a:lumMod val="75000"/>
                  </a:schemeClr>
                </a:solidFill>
              </a:rPr>
            </a:br>
            <a:r>
              <a:rPr lang="pl-PL" sz="3000" b="1" dirty="0" smtClean="0">
                <a:solidFill>
                  <a:schemeClr val="accent2">
                    <a:lumMod val="75000"/>
                  </a:schemeClr>
                </a:solidFill>
              </a:rPr>
              <a:t>(stan </a:t>
            </a:r>
            <a:r>
              <a:rPr lang="pl-PL" sz="3000" b="1" dirty="0">
                <a:solidFill>
                  <a:schemeClr val="accent2">
                    <a:lumMod val="75000"/>
                  </a:schemeClr>
                </a:solidFill>
              </a:rPr>
              <a:t>na </a:t>
            </a:r>
            <a:r>
              <a:rPr lang="pl-PL" sz="3000" b="1" dirty="0" smtClean="0">
                <a:solidFill>
                  <a:schemeClr val="accent2">
                    <a:lumMod val="75000"/>
                  </a:schemeClr>
                </a:solidFill>
              </a:rPr>
              <a:t>31.12.2019 r</a:t>
            </a:r>
            <a:r>
              <a:rPr lang="pl-PL" sz="3000" b="1" dirty="0">
                <a:solidFill>
                  <a:schemeClr val="accent2">
                    <a:lumMod val="75000"/>
                  </a:schemeClr>
                </a:solidFill>
              </a:rPr>
              <a:t>.).</a:t>
            </a:r>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95425"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5" name="Tabela 4"/>
          <p:cNvGraphicFramePr>
            <a:graphicFrameLocks noGrp="1"/>
          </p:cNvGraphicFramePr>
          <p:nvPr>
            <p:extLst>
              <p:ext uri="{D42A27DB-BD31-4B8C-83A1-F6EECF244321}">
                <p14:modId xmlns:p14="http://schemas.microsoft.com/office/powerpoint/2010/main" val="1036499610"/>
              </p:ext>
            </p:extLst>
          </p:nvPr>
        </p:nvGraphicFramePr>
        <p:xfrm>
          <a:off x="1816100" y="1988840"/>
          <a:ext cx="6870700" cy="3528392"/>
        </p:xfrm>
        <a:graphic>
          <a:graphicData uri="http://schemas.openxmlformats.org/drawingml/2006/table">
            <a:tbl>
              <a:tblPr/>
              <a:tblGrid>
                <a:gridCol w="1130300"/>
                <a:gridCol w="833512"/>
                <a:gridCol w="864096"/>
                <a:gridCol w="792088"/>
                <a:gridCol w="792088"/>
                <a:gridCol w="792088"/>
                <a:gridCol w="841028"/>
                <a:gridCol w="825500"/>
              </a:tblGrid>
              <a:tr h="647533">
                <a:tc>
                  <a:txBody>
                    <a:bodyPr/>
                    <a:lstStyle/>
                    <a:p>
                      <a:pPr algn="ctr" fontAlgn="b"/>
                      <a:r>
                        <a:rPr lang="pl-PL" sz="2000" b="1" i="0" u="none" strike="noStrike" dirty="0">
                          <a:solidFill>
                            <a:srgbClr val="000000"/>
                          </a:solidFill>
                          <a:effectLst/>
                          <a:latin typeface="Calibri" panose="020F0502020204030204" pitchFamily="34" charset="0"/>
                        </a:rPr>
                        <a:t>ROK</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a:solidFill>
                            <a:srgbClr val="000000"/>
                          </a:solidFill>
                          <a:effectLst/>
                          <a:latin typeface="Calibri" panose="020F0502020204030204" pitchFamily="34" charset="0"/>
                        </a:rPr>
                        <a:t>2013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dirty="0">
                          <a:solidFill>
                            <a:srgbClr val="000000"/>
                          </a:solidFill>
                          <a:effectLst/>
                          <a:latin typeface="Calibri" panose="020F0502020204030204" pitchFamily="34" charset="0"/>
                        </a:rPr>
                        <a:t>2014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a:solidFill>
                            <a:srgbClr val="000000"/>
                          </a:solidFill>
                          <a:effectLst/>
                          <a:latin typeface="Calibri" panose="020F0502020204030204" pitchFamily="34" charset="0"/>
                        </a:rPr>
                        <a:t>2015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a:solidFill>
                            <a:srgbClr val="000000"/>
                          </a:solidFill>
                          <a:effectLst/>
                          <a:latin typeface="Calibri" panose="020F0502020204030204" pitchFamily="34" charset="0"/>
                        </a:rPr>
                        <a:t>2016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a:solidFill>
                            <a:srgbClr val="000000"/>
                          </a:solidFill>
                          <a:effectLst/>
                          <a:latin typeface="Calibri" panose="020F0502020204030204" pitchFamily="34" charset="0"/>
                        </a:rPr>
                        <a:t>2017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a:solidFill>
                            <a:srgbClr val="000000"/>
                          </a:solidFill>
                          <a:effectLst/>
                          <a:latin typeface="Calibri" panose="020F0502020204030204" pitchFamily="34" charset="0"/>
                        </a:rPr>
                        <a:t>2018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c>
                  <a:txBody>
                    <a:bodyPr/>
                    <a:lstStyle/>
                    <a:p>
                      <a:pPr algn="ctr" fontAlgn="ctr"/>
                      <a:r>
                        <a:rPr lang="pl-PL" sz="2000" b="1" i="0" u="none" strike="noStrike">
                          <a:solidFill>
                            <a:srgbClr val="000000"/>
                          </a:solidFill>
                          <a:effectLst/>
                          <a:latin typeface="Calibri" panose="020F0502020204030204" pitchFamily="34" charset="0"/>
                        </a:rPr>
                        <a:t>2019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50"/>
                    </a:solidFill>
                  </a:tcPr>
                </a:tc>
              </a:tr>
              <a:tr h="2880859">
                <a:tc>
                  <a:txBody>
                    <a:bodyPr/>
                    <a:lstStyle/>
                    <a:p>
                      <a:pPr algn="ctr" fontAlgn="ctr"/>
                      <a:r>
                        <a:rPr lang="pl-PL" sz="1400" b="1" i="0" u="none" strike="noStrike" dirty="0">
                          <a:solidFill>
                            <a:srgbClr val="000000"/>
                          </a:solidFill>
                          <a:effectLst/>
                          <a:latin typeface="Calibri" panose="020F0502020204030204" pitchFamily="34" charset="0"/>
                        </a:rPr>
                        <a:t>STOPA BEZROBOCIA W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a:solidFill>
                            <a:srgbClr val="000000"/>
                          </a:solidFill>
                          <a:effectLst/>
                          <a:latin typeface="Calibri" panose="020F0502020204030204" pitchFamily="34" charset="0"/>
                        </a:rPr>
                        <a:t>7,1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Calibri" panose="020F0502020204030204" pitchFamily="34" charset="0"/>
                        </a:rPr>
                        <a:t>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Calibri" panose="020F0502020204030204" pitchFamily="34" charset="0"/>
                        </a:rPr>
                        <a:t>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a:solidFill>
                            <a:srgbClr val="000000"/>
                          </a:solidFill>
                          <a:effectLst/>
                          <a:latin typeface="Calibri" panose="020F0502020204030204" pitchFamily="34" charset="0"/>
                        </a:rPr>
                        <a:t>3,2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a:solidFill>
                            <a:srgbClr val="000000"/>
                          </a:solidFill>
                          <a:effectLst/>
                          <a:latin typeface="Calibri" panose="020F0502020204030204" pitchFamily="34" charset="0"/>
                        </a:rPr>
                        <a:t>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a:solidFill>
                            <a:srgbClr val="000000"/>
                          </a:solidFill>
                          <a:effectLst/>
                          <a:latin typeface="Calibri" panose="020F0502020204030204" pitchFamily="34" charset="0"/>
                        </a:rPr>
                        <a:t>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2000" b="1" i="0" u="none" strike="noStrike" dirty="0">
                          <a:solidFill>
                            <a:srgbClr val="000000"/>
                          </a:solidFill>
                          <a:effectLst/>
                          <a:latin typeface="Calibri" panose="020F0502020204030204" pitchFamily="34" charset="0"/>
                        </a:rPr>
                        <a:t>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8491881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Wykres 5"/>
          <p:cNvGraphicFramePr/>
          <p:nvPr>
            <p:extLst>
              <p:ext uri="{D42A27DB-BD31-4B8C-83A1-F6EECF244321}">
                <p14:modId xmlns:p14="http://schemas.microsoft.com/office/powerpoint/2010/main" val="2949391106"/>
              </p:ext>
            </p:extLst>
          </p:nvPr>
        </p:nvGraphicFramePr>
        <p:xfrm>
          <a:off x="1115616" y="1484784"/>
          <a:ext cx="7584504" cy="4320480"/>
        </p:xfrm>
        <a:graphic>
          <a:graphicData uri="http://schemas.openxmlformats.org/drawingml/2006/chart">
            <c:chart xmlns:c="http://schemas.openxmlformats.org/drawingml/2006/chart" xmlns:r="http://schemas.openxmlformats.org/officeDocument/2006/relationships" r:id="rId3"/>
          </a:graphicData>
        </a:graphic>
      </p:graphicFrame>
      <p:pic>
        <p:nvPicPr>
          <p:cNvPr id="276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Stopa bezrobocia</a:t>
            </a:r>
            <a:endParaRPr lang="pl-PL" sz="3000" b="1" dirty="0">
              <a:solidFill>
                <a:schemeClr val="accent2">
                  <a:lumMod val="7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1"/>
          <p:cNvSpPr txBox="1">
            <a:spLocks noChangeArrowheads="1"/>
          </p:cNvSpPr>
          <p:nvPr/>
        </p:nvSpPr>
        <p:spPr bwMode="auto">
          <a:xfrm>
            <a:off x="457200" y="-266700"/>
            <a:ext cx="8229600" cy="2224088"/>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pl-PL" sz="2800" i="1" dirty="0">
                <a:solidFill>
                  <a:srgbClr val="000000"/>
                </a:solidFill>
                <a:latin typeface="Times New Roman" pitchFamily="18" charset="0"/>
              </a:rPr>
              <a:t/>
            </a:r>
            <a:br>
              <a:rPr lang="pl-PL" sz="2800" i="1" dirty="0">
                <a:solidFill>
                  <a:srgbClr val="000000"/>
                </a:solidFill>
                <a:latin typeface="Times New Roman" pitchFamily="18" charset="0"/>
              </a:rPr>
            </a:br>
            <a:r>
              <a:rPr lang="pl-PL" sz="2800" i="1" dirty="0">
                <a:solidFill>
                  <a:srgbClr val="000000"/>
                </a:solidFill>
                <a:latin typeface="Times New Roman" pitchFamily="18" charset="0"/>
              </a:rPr>
              <a:t/>
            </a:r>
            <a:br>
              <a:rPr lang="pl-PL" sz="2800" i="1" dirty="0">
                <a:solidFill>
                  <a:srgbClr val="000000"/>
                </a:solidFill>
                <a:latin typeface="Times New Roman" pitchFamily="18" charset="0"/>
              </a:rPr>
            </a:br>
            <a:r>
              <a:rPr lang="pl-PL" sz="2800" i="1" dirty="0">
                <a:solidFill>
                  <a:srgbClr val="000000"/>
                </a:solidFill>
                <a:latin typeface="Times New Roman" pitchFamily="18" charset="0"/>
              </a:rPr>
              <a:t/>
            </a:r>
            <a:br>
              <a:rPr lang="pl-PL" sz="2800" i="1" dirty="0">
                <a:solidFill>
                  <a:srgbClr val="000000"/>
                </a:solidFill>
                <a:latin typeface="Times New Roman" pitchFamily="18" charset="0"/>
              </a:rPr>
            </a:br>
            <a:r>
              <a:rPr lang="pl-PL" sz="2800" i="1" dirty="0">
                <a:solidFill>
                  <a:srgbClr val="000000"/>
                </a:solidFill>
                <a:latin typeface="Times New Roman" pitchFamily="18" charset="0"/>
              </a:rPr>
              <a:t>             </a:t>
            </a:r>
            <a:br>
              <a:rPr lang="pl-PL" sz="2800" i="1" dirty="0">
                <a:solidFill>
                  <a:srgbClr val="000000"/>
                </a:solidFill>
                <a:latin typeface="Times New Roman" pitchFamily="18" charset="0"/>
              </a:rPr>
            </a:br>
            <a:endParaRPr lang="pl-PL" sz="2800" i="1" dirty="0">
              <a:solidFill>
                <a:srgbClr val="000000"/>
              </a:solidFill>
              <a:latin typeface="Times New Roman" pitchFamily="18" charset="0"/>
            </a:endParaRPr>
          </a:p>
        </p:txBody>
      </p:sp>
      <p:sp>
        <p:nvSpPr>
          <p:cNvPr id="18435" name="Text Box 2"/>
          <p:cNvSpPr txBox="1">
            <a:spLocks noChangeArrowheads="1"/>
          </p:cNvSpPr>
          <p:nvPr/>
        </p:nvSpPr>
        <p:spPr bwMode="auto">
          <a:xfrm>
            <a:off x="179388" y="0"/>
            <a:ext cx="8964612" cy="6669088"/>
          </a:xfrm>
          <a:prstGeom prst="rect">
            <a:avLst/>
          </a:prstGeom>
          <a:noFill/>
          <a:ln w="9525">
            <a:noFill/>
            <a:round/>
            <a:headEnd/>
            <a:tailEnd/>
          </a:ln>
          <a:scene3d>
            <a:camera prst="orthographicFront">
              <a:rot lat="900000" lon="1200000" rev="0"/>
            </a:camera>
            <a:lightRig rig="threePt" dir="t"/>
          </a:scene3d>
        </p:spPr>
        <p:txBody>
          <a:bodyPr/>
          <a:lstStyle/>
          <a:p>
            <a:pPr algn="just">
              <a:lnSpc>
                <a:spcPct val="80000"/>
              </a:lnSpc>
              <a:spcBef>
                <a:spcPts val="500"/>
              </a:spcBef>
              <a:buClr>
                <a:srgbClr val="000000"/>
              </a:buClr>
              <a:buSzPct val="100000"/>
              <a:buFont typeface="Times New Roman" pitchFamily="18" charset="0"/>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pl-PL" sz="2000" dirty="0">
                <a:solidFill>
                  <a:srgbClr val="000000"/>
                </a:solidFill>
                <a:latin typeface="Times New Roman" pitchFamily="18" charset="0"/>
              </a:rPr>
              <a:t>                      </a:t>
            </a:r>
          </a:p>
          <a:p>
            <a:pPr algn="just">
              <a:lnSpc>
                <a:spcPct val="80000"/>
              </a:lnSpc>
              <a:spcBef>
                <a:spcPts val="600"/>
              </a:spcBef>
              <a:buClr>
                <a:srgbClr val="000000"/>
              </a:buClr>
              <a:buSzPct val="100000"/>
              <a:buFont typeface="Times New Roman" pitchFamily="18" charset="0"/>
              <a:buNone/>
              <a:tabLst>
                <a:tab pos="912813" algn="l"/>
                <a:tab pos="1827213" algn="l"/>
                <a:tab pos="2741613" algn="l"/>
                <a:tab pos="3656013" algn="l"/>
                <a:tab pos="4570413" algn="l"/>
                <a:tab pos="5484813" algn="l"/>
                <a:tab pos="6399213" algn="l"/>
                <a:tab pos="7313613" algn="l"/>
                <a:tab pos="8228013" algn="l"/>
                <a:tab pos="9142413" algn="l"/>
                <a:tab pos="10056813" algn="l"/>
              </a:tabLst>
            </a:pPr>
            <a:r>
              <a:rPr lang="pl-PL" sz="2400" dirty="0">
                <a:solidFill>
                  <a:srgbClr val="000000"/>
                </a:solidFill>
                <a:latin typeface="Times New Roman" pitchFamily="18" charset="0"/>
              </a:rPr>
              <a:t>                        </a:t>
            </a:r>
          </a:p>
        </p:txBody>
      </p:sp>
      <p:graphicFrame>
        <p:nvGraphicFramePr>
          <p:cNvPr id="7" name="Wykres 7"/>
          <p:cNvGraphicFramePr>
            <a:graphicFrameLocks/>
          </p:cNvGraphicFramePr>
          <p:nvPr>
            <p:extLst>
              <p:ext uri="{D42A27DB-BD31-4B8C-83A1-F6EECF244321}">
                <p14:modId xmlns:p14="http://schemas.microsoft.com/office/powerpoint/2010/main" val="3500547416"/>
              </p:ext>
            </p:extLst>
          </p:nvPr>
        </p:nvGraphicFramePr>
        <p:xfrm>
          <a:off x="611188" y="1124745"/>
          <a:ext cx="7921625" cy="5328592"/>
        </p:xfrm>
        <a:graphic>
          <a:graphicData uri="http://schemas.openxmlformats.org/drawingml/2006/chart">
            <c:chart xmlns:c="http://schemas.openxmlformats.org/drawingml/2006/chart" xmlns:r="http://schemas.openxmlformats.org/officeDocument/2006/relationships" r:id="rId3"/>
          </a:graphicData>
        </a:graphic>
      </p:graphicFrame>
      <p:sp>
        <p:nvSpPr>
          <p:cNvPr id="8"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Stopa bezrobocia (stan na </a:t>
            </a:r>
            <a:r>
              <a:rPr lang="pl-PL" sz="3000" b="1" dirty="0" smtClean="0">
                <a:solidFill>
                  <a:schemeClr val="accent2">
                    <a:lumMod val="75000"/>
                  </a:schemeClr>
                </a:solidFill>
              </a:rPr>
              <a:t>31.12.2019 </a:t>
            </a:r>
            <a:r>
              <a:rPr lang="pl-PL" sz="3000" b="1" dirty="0">
                <a:solidFill>
                  <a:schemeClr val="accent2">
                    <a:lumMod val="75000"/>
                  </a:schemeClr>
                </a:solidFill>
              </a:rPr>
              <a:t>r.)</a:t>
            </a:r>
          </a:p>
        </p:txBody>
      </p:sp>
      <p:pic>
        <p:nvPicPr>
          <p:cNvPr id="286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Line 984"/>
          <p:cNvSpPr>
            <a:spLocks noChangeShapeType="1"/>
          </p:cNvSpPr>
          <p:nvPr/>
        </p:nvSpPr>
        <p:spPr bwMode="auto">
          <a:xfrm>
            <a:off x="5472113" y="2209800"/>
            <a:ext cx="0" cy="0"/>
          </a:xfrm>
          <a:prstGeom prst="line">
            <a:avLst/>
          </a:prstGeom>
          <a:noFill/>
          <a:ln w="12700" cap="rnd">
            <a:solidFill>
              <a:srgbClr val="000000"/>
            </a:solidFill>
            <a:round/>
            <a:headEnd/>
            <a:tailEnd/>
          </a:ln>
        </p:spPr>
        <p:txBody>
          <a:bodyPr/>
          <a:lstStyle/>
          <a:p>
            <a:endParaRPr lang="pl-PL" dirty="0"/>
          </a:p>
        </p:txBody>
      </p:sp>
      <p:sp>
        <p:nvSpPr>
          <p:cNvPr id="19460" name="Line 985"/>
          <p:cNvSpPr>
            <a:spLocks noChangeShapeType="1"/>
          </p:cNvSpPr>
          <p:nvPr/>
        </p:nvSpPr>
        <p:spPr bwMode="auto">
          <a:xfrm>
            <a:off x="6746875" y="2209800"/>
            <a:ext cx="0" cy="0"/>
          </a:xfrm>
          <a:prstGeom prst="line">
            <a:avLst/>
          </a:prstGeom>
          <a:noFill/>
          <a:ln w="12700" cap="rnd">
            <a:solidFill>
              <a:srgbClr val="000000"/>
            </a:solidFill>
            <a:round/>
            <a:headEnd/>
            <a:tailEnd/>
          </a:ln>
        </p:spPr>
        <p:txBody>
          <a:bodyPr/>
          <a:lstStyle/>
          <a:p>
            <a:endParaRPr lang="pl-PL" dirty="0"/>
          </a:p>
        </p:txBody>
      </p:sp>
      <p:graphicFrame>
        <p:nvGraphicFramePr>
          <p:cNvPr id="132239" name="Group 1167"/>
          <p:cNvGraphicFramePr>
            <a:graphicFrameLocks noGrp="1"/>
          </p:cNvGraphicFramePr>
          <p:nvPr>
            <p:extLst>
              <p:ext uri="{D42A27DB-BD31-4B8C-83A1-F6EECF244321}">
                <p14:modId xmlns:p14="http://schemas.microsoft.com/office/powerpoint/2010/main" val="2932450508"/>
              </p:ext>
            </p:extLst>
          </p:nvPr>
        </p:nvGraphicFramePr>
        <p:xfrm>
          <a:off x="1124842" y="1556792"/>
          <a:ext cx="7561958" cy="4297177"/>
        </p:xfrm>
        <a:graphic>
          <a:graphicData uri="http://schemas.openxmlformats.org/drawingml/2006/table">
            <a:tbl>
              <a:tblPr/>
              <a:tblGrid>
                <a:gridCol w="840034"/>
                <a:gridCol w="1878112"/>
                <a:gridCol w="1324905"/>
                <a:gridCol w="1013658"/>
                <a:gridCol w="1325240"/>
                <a:gridCol w="1180009"/>
              </a:tblGrid>
              <a:tr h="359704">
                <a:tc gridSpan="6">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1"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Stan na 31.12.2019 r. </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359704">
                <a:tc rowSpan="4"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Wyszczególnianie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rowSpan="4" hMerge="1">
                  <a:txBody>
                    <a:bodyPr/>
                    <a:lstStyle/>
                    <a:p>
                      <a:endParaRPr lang="pl-PL"/>
                    </a:p>
                  </a:txBody>
                  <a:tcPr/>
                </a:tc>
                <a:tc gridSpan="4">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bezrobotni  zarejestrowani</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r>
              <a:tr h="310949">
                <a:tc gridSpan="2" vMerge="1">
                  <a:txBody>
                    <a:bodyPr/>
                    <a:lstStyle/>
                    <a:p>
                      <a:endParaRPr lang="pl-PL"/>
                    </a:p>
                  </a:txBody>
                  <a:tcPr/>
                </a:tc>
                <a:tc hMerge="1" vMerge="1">
                  <a:txBody>
                    <a:bodyPr/>
                    <a:lstStyle/>
                    <a:p>
                      <a:endParaRPr lang="pl-PL"/>
                    </a:p>
                  </a:txBody>
                  <a:tcPr/>
                </a:tc>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ogółem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 tym z prawem do zasiłku</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r>
              <a:tr h="312496">
                <a:tc gridSpan="2" vMerge="1">
                  <a:txBody>
                    <a:bodyPr/>
                    <a:lstStyle/>
                    <a:p>
                      <a:endParaRPr lang="pl-PL"/>
                    </a:p>
                  </a:txBody>
                  <a:tcPr/>
                </a:tc>
                <a:tc hMerge="1" vMerge="1">
                  <a:txBody>
                    <a:bodyPr/>
                    <a:lstStyle/>
                    <a:p>
                      <a:endParaRPr lang="pl-PL"/>
                    </a:p>
                  </a:txBody>
                  <a:tcPr/>
                </a:tc>
                <a:tc gridSpan="4">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Stan na 31 grudnia 2019 roku</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r>
              <a:tr h="651290">
                <a:tc gridSpan="2" vMerge="1">
                  <a:txBody>
                    <a:bodyPr/>
                    <a:lstStyle/>
                    <a:p>
                      <a:endParaRPr lang="pl-PL"/>
                    </a:p>
                  </a:txBody>
                  <a:tcPr/>
                </a:tc>
                <a:tc hMerge="1"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razem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kobiety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razem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kobiety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417692">
                <a:tc gridSpan="2">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ogółem</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1032</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454</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218</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110</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70846">
                <a:tc rowSpan="3">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z tego</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poprzednio pracujące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928</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406</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218</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110</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719403">
                <a:tc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 tym zwolnione                  z przyczyn zakładu pracy</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96</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43</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47</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21</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570846">
                <a:tc vMerge="1">
                  <a:txBody>
                    <a:bodyPr/>
                    <a:lstStyle/>
                    <a:p>
                      <a:endParaRPr lang="pl-PL"/>
                    </a:p>
                  </a:txBody>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dotychczas niepracujące</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baseline="0" dirty="0" smtClean="0">
                          <a:solidFill>
                            <a:schemeClr val="tx1"/>
                          </a:solidFill>
                          <a:latin typeface="Calibri" panose="020F0502020204030204" pitchFamily="34" charset="0"/>
                          <a:ea typeface="Verdana" panose="020B0604030504040204" pitchFamily="34" charset="0"/>
                          <a:cs typeface="Calibri" panose="020F0502020204030204" pitchFamily="34" charset="0"/>
                        </a:rPr>
                        <a:t>104</a:t>
                      </a:r>
                      <a:endParaRPr kumimoji="0" lang="pl-PL" sz="1600" b="1"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48</a:t>
                      </a:r>
                      <a:endParaRPr kumimoji="0" lang="pl-PL" sz="16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0</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449263" rtl="0" eaLnBrk="0" fontAlgn="base" latinLnBrk="0" hangingPunct="0">
                        <a:lnSpc>
                          <a:spcPct val="100000"/>
                        </a:lnSpc>
                        <a:spcBef>
                          <a:spcPct val="0"/>
                        </a:spcBef>
                        <a:spcAft>
                          <a:spcPct val="0"/>
                        </a:spcAft>
                        <a:buClr>
                          <a:srgbClr val="000000"/>
                        </a:buClr>
                        <a:buSzPct val="100000"/>
                        <a:buFont typeface="Times New Roman" pitchFamily="18" charset="0"/>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Verdana" panose="020B0604030504040204" pitchFamily="34" charset="0"/>
                          <a:cs typeface="Calibri" panose="020F0502020204030204" pitchFamily="34" charset="0"/>
                        </a:rPr>
                        <a:t>0</a:t>
                      </a: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pic>
        <p:nvPicPr>
          <p:cNvPr id="296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Struktura bezrobotnych</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51" name="Group 115"/>
          <p:cNvGraphicFramePr>
            <a:graphicFrameLocks noGrp="1"/>
          </p:cNvGraphicFramePr>
          <p:nvPr>
            <p:extLst>
              <p:ext uri="{D42A27DB-BD31-4B8C-83A1-F6EECF244321}">
                <p14:modId xmlns:p14="http://schemas.microsoft.com/office/powerpoint/2010/main" val="1875292385"/>
              </p:ext>
            </p:extLst>
          </p:nvPr>
        </p:nvGraphicFramePr>
        <p:xfrm>
          <a:off x="1187624" y="1420812"/>
          <a:ext cx="7520881" cy="5090535"/>
        </p:xfrm>
        <a:graphic>
          <a:graphicData uri="http://schemas.openxmlformats.org/drawingml/2006/table">
            <a:tbl>
              <a:tblPr/>
              <a:tblGrid>
                <a:gridCol w="3791152"/>
                <a:gridCol w="788981"/>
                <a:gridCol w="1004158"/>
                <a:gridCol w="932432"/>
                <a:gridCol w="1004158"/>
              </a:tblGrid>
              <a:tr h="368011">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lang="pl-PL" sz="1800" b="1" dirty="0" smtClean="0">
                          <a:solidFill>
                            <a:schemeClr val="tx1"/>
                          </a:solidFill>
                          <a:latin typeface="Calibri" panose="020F0502020204030204" pitchFamily="34" charset="0"/>
                          <a:cs typeface="Calibri" panose="020F0502020204030204" pitchFamily="34" charset="0"/>
                        </a:rPr>
                        <a:t>Stan</a:t>
                      </a:r>
                      <a:r>
                        <a:rPr lang="pl-PL" sz="1800" b="1" baseline="0" dirty="0" smtClean="0">
                          <a:solidFill>
                            <a:schemeClr val="tx1"/>
                          </a:solidFill>
                          <a:latin typeface="Calibri" panose="020F0502020204030204" pitchFamily="34" charset="0"/>
                          <a:cs typeface="Calibri" panose="020F0502020204030204" pitchFamily="34" charset="0"/>
                        </a:rPr>
                        <a:t> na 3</a:t>
                      </a:r>
                      <a:r>
                        <a:rPr lang="pl-PL" sz="1800" b="1" dirty="0" smtClean="0">
                          <a:solidFill>
                            <a:schemeClr val="tx1"/>
                          </a:solidFill>
                          <a:latin typeface="Calibri" panose="020F0502020204030204" pitchFamily="34" charset="0"/>
                          <a:cs typeface="Calibri" panose="020F0502020204030204" pitchFamily="34" charset="0"/>
                        </a:rPr>
                        <a:t>1.12.2019 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226690">
                <a:tc row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Wyszczególnienie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bezrobotni zarejestrowani</a:t>
                      </a:r>
                    </a:p>
                  </a:txBody>
                  <a:tcPr marL="0" marR="0" marT="0" marB="0" anchor="b"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r>
              <a:tr h="436167">
                <a:tc vMerge="1">
                  <a:txBody>
                    <a:bodyPr/>
                    <a:lstStyle/>
                    <a:p>
                      <a:endParaRPr lang="pl-PL"/>
                    </a:p>
                  </a:txBody>
                  <a:tcPr/>
                </a:tc>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ogółem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gridSpan="2">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 tym z prawem do zasiłku</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r>
              <a:tr h="241367">
                <a:tc vMerge="1">
                  <a:txBody>
                    <a:bodyPr/>
                    <a:lstStyle/>
                    <a:p>
                      <a:endParaRPr lang="pl-PL"/>
                    </a:p>
                  </a:txBody>
                  <a:tcPr/>
                </a:tc>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 końcu m-ca sprawozdawczego</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r>
              <a:tr h="239737">
                <a:tc vMerge="1">
                  <a:txBody>
                    <a:bodyPr/>
                    <a:lstStyle/>
                    <a:p>
                      <a:endParaRPr lang="pl-PL"/>
                    </a:p>
                  </a:txBody>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razem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kobiety</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razem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kobiety</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41367">
                <a:tc gridSpan="5">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Osoby w szczególnej sytuacji na rynku pracy (z ogółem)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do 30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800" dirty="0" smtClean="0">
                          <a:latin typeface="Calibri" panose="020F0502020204030204" pitchFamily="34" charset="0"/>
                          <a:cs typeface="Calibri" panose="020F0502020204030204" pitchFamily="34" charset="0"/>
                        </a:rPr>
                        <a:t>143</a:t>
                      </a:r>
                      <a:endParaRPr lang="pl-PL" sz="18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kumimoji="0" lang="pl-PL" sz="1800" b="0" i="0" u="none" strike="noStrike" kern="1200" baseline="0" dirty="0" smtClean="0">
                          <a:solidFill>
                            <a:schemeClr val="tx1"/>
                          </a:solidFill>
                          <a:latin typeface="Calibri" panose="020F0502020204030204" pitchFamily="34" charset="0"/>
                          <a:ea typeface="+mn-ea"/>
                          <a:cs typeface="Calibri" panose="020F0502020204030204" pitchFamily="34" charset="0"/>
                        </a:rPr>
                        <a:t>87</a:t>
                      </a:r>
                      <a:endParaRPr lang="pl-PL" sz="18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algn="ctr"/>
                      <a:r>
                        <a:rPr lang="pl-PL" sz="1800" dirty="0" smtClean="0">
                          <a:latin typeface="Calibri" panose="020F0502020204030204" pitchFamily="34" charset="0"/>
                          <a:cs typeface="Calibri" panose="020F0502020204030204" pitchFamily="34" charset="0"/>
                        </a:rPr>
                        <a:t>29</a:t>
                      </a:r>
                      <a:endParaRPr lang="pl-PL" sz="18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800" dirty="0" smtClean="0">
                          <a:latin typeface="Calibri" panose="020F0502020204030204" pitchFamily="34" charset="0"/>
                          <a:cs typeface="Calibri" panose="020F0502020204030204" pitchFamily="34" charset="0"/>
                        </a:rPr>
                        <a:t>21</a:t>
                      </a:r>
                      <a:endParaRPr lang="pl-PL" sz="18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346343">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 tym do 25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85</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33</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długotrwale bezrobotne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462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170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436167">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kobiety, które nie podjęły zatrudnienia po urodzeniu dziecka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X</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70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X</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7</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powyżej 50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mn-ea"/>
                          <a:cs typeface="Calibri" panose="020F0502020204030204" pitchFamily="34" charset="0"/>
                        </a:rPr>
                        <a:t>396</a:t>
                      </a:r>
                      <a:endPar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96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86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26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bez kwalifikacji zawodowych</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197</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mn-ea"/>
                          <a:cs typeface="Calibri" panose="020F0502020204030204" pitchFamily="34" charset="0"/>
                        </a:rPr>
                        <a:t>85</a:t>
                      </a:r>
                      <a:endPar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kern="1200" cap="none" normalizeH="0" baseline="0" dirty="0" smtClean="0">
                          <a:ln>
                            <a:noFill/>
                          </a:ln>
                          <a:solidFill>
                            <a:schemeClr val="tx1"/>
                          </a:solidFill>
                          <a:effectLst/>
                          <a:latin typeface="Calibri" panose="020F0502020204030204" pitchFamily="34" charset="0"/>
                          <a:ea typeface="+mn-ea"/>
                          <a:cs typeface="Calibri" panose="020F0502020204030204" pitchFamily="34" charset="0"/>
                        </a:rPr>
                        <a:t>9</a:t>
                      </a:r>
                      <a:endPar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bez doświadczenia zawodowego</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144</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58</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43616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samotnie wychowujące co najmniej jedno dziecko do 6 roku życia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92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81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22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21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43616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osoby w okresie do 12 miesięcy od dnia ukończenia nauki</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18</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9</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1</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r h="280392">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niepełnosprawni</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50</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18</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7</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2</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r>
            </a:tbl>
          </a:graphicData>
        </a:graphic>
      </p:graphicFrame>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Struktura bezrobotnych</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77" name="Picture 1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Struktura bezrobotnych</a:t>
            </a:r>
          </a:p>
        </p:txBody>
      </p:sp>
      <p:graphicFrame>
        <p:nvGraphicFramePr>
          <p:cNvPr id="9" name="Wykres 7"/>
          <p:cNvGraphicFramePr>
            <a:graphicFrameLocks/>
          </p:cNvGraphicFramePr>
          <p:nvPr>
            <p:extLst>
              <p:ext uri="{D42A27DB-BD31-4B8C-83A1-F6EECF244321}">
                <p14:modId xmlns:p14="http://schemas.microsoft.com/office/powerpoint/2010/main" val="1095936161"/>
              </p:ext>
            </p:extLst>
          </p:nvPr>
        </p:nvGraphicFramePr>
        <p:xfrm>
          <a:off x="611188" y="1124745"/>
          <a:ext cx="7921625" cy="532859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Osoby bezrobotne do 25 roku życia</a:t>
            </a:r>
          </a:p>
        </p:txBody>
      </p:sp>
      <p:sp>
        <p:nvSpPr>
          <p:cNvPr id="6"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r>
              <a:rPr lang="pl-PL" dirty="0">
                <a:solidFill>
                  <a:schemeClr val="accent2">
                    <a:lumMod val="50000"/>
                  </a:schemeClr>
                </a:solidFill>
                <a:latin typeface="+mj-lt"/>
                <a:cs typeface="Times New Roman" panose="02020603050405020304" pitchFamily="18" charset="0"/>
              </a:rPr>
              <a:t>To szczególna grupa osób bezrobotnych. </a:t>
            </a:r>
          </a:p>
          <a:p>
            <a:pPr marL="0" indent="0" fontAlgn="auto">
              <a:buNone/>
            </a:pPr>
            <a:r>
              <a:rPr lang="pl-PL" dirty="0">
                <a:solidFill>
                  <a:schemeClr val="accent2">
                    <a:lumMod val="50000"/>
                  </a:schemeClr>
                </a:solidFill>
                <a:latin typeface="+mj-lt"/>
                <a:cs typeface="Times New Roman" panose="02020603050405020304" pitchFamily="18" charset="0"/>
              </a:rPr>
              <a:t>Są to osoby </a:t>
            </a:r>
            <a:r>
              <a:rPr lang="pl-PL" dirty="0" smtClean="0">
                <a:solidFill>
                  <a:schemeClr val="accent2">
                    <a:lumMod val="50000"/>
                  </a:schemeClr>
                </a:solidFill>
                <a:latin typeface="+mj-lt"/>
                <a:cs typeface="Times New Roman" panose="02020603050405020304" pitchFamily="18" charset="0"/>
              </a:rPr>
              <a:t>młode, </a:t>
            </a:r>
            <a:r>
              <a:rPr lang="pl-PL" dirty="0">
                <a:solidFill>
                  <a:schemeClr val="accent2">
                    <a:lumMod val="50000"/>
                  </a:schemeClr>
                </a:solidFill>
                <a:latin typeface="+mj-lt"/>
                <a:cs typeface="Times New Roman" panose="02020603050405020304" pitchFamily="18" charset="0"/>
              </a:rPr>
              <a:t>wchodzące na rynek </a:t>
            </a:r>
            <a:r>
              <a:rPr lang="pl-PL" dirty="0" smtClean="0">
                <a:solidFill>
                  <a:schemeClr val="accent2">
                    <a:lumMod val="50000"/>
                  </a:schemeClr>
                </a:solidFill>
                <a:latin typeface="+mj-lt"/>
                <a:cs typeface="Times New Roman" panose="02020603050405020304" pitchFamily="18" charset="0"/>
              </a:rPr>
              <a:t>pracy, </a:t>
            </a:r>
            <a:r>
              <a:rPr lang="pl-PL" dirty="0">
                <a:solidFill>
                  <a:schemeClr val="accent2">
                    <a:lumMod val="50000"/>
                  </a:schemeClr>
                </a:solidFill>
                <a:latin typeface="+mj-lt"/>
                <a:cs typeface="Times New Roman" panose="02020603050405020304" pitchFamily="18" charset="0"/>
              </a:rPr>
              <a:t>często </a:t>
            </a:r>
            <a:r>
              <a:rPr lang="pl-PL" dirty="0" smtClean="0">
                <a:solidFill>
                  <a:schemeClr val="accent2">
                    <a:lumMod val="50000"/>
                  </a:schemeClr>
                </a:solidFill>
                <a:latin typeface="+mj-lt"/>
                <a:cs typeface="Times New Roman" panose="02020603050405020304" pitchFamily="18" charset="0"/>
              </a:rPr>
              <a:t>     po </a:t>
            </a:r>
            <a:r>
              <a:rPr lang="pl-PL" dirty="0">
                <a:solidFill>
                  <a:schemeClr val="accent2">
                    <a:lumMod val="50000"/>
                  </a:schemeClr>
                </a:solidFill>
                <a:latin typeface="+mj-lt"/>
                <a:cs typeface="Times New Roman" panose="02020603050405020304" pitchFamily="18" charset="0"/>
              </a:rPr>
              <a:t>raz pierwszy. </a:t>
            </a:r>
          </a:p>
          <a:p>
            <a:pPr marL="0" indent="0" fontAlgn="auto">
              <a:buNone/>
            </a:pPr>
            <a:r>
              <a:rPr lang="pl-PL" dirty="0">
                <a:solidFill>
                  <a:schemeClr val="accent2">
                    <a:lumMod val="50000"/>
                  </a:schemeClr>
                </a:solidFill>
                <a:latin typeface="+mj-lt"/>
                <a:cs typeface="Times New Roman" panose="02020603050405020304" pitchFamily="18" charset="0"/>
              </a:rPr>
              <a:t>Największy poziom rejestracji bezrobotnych do 25 roku życia przypada na miesiące zimowe tj. grudzień, styczeń, luty. </a:t>
            </a:r>
          </a:p>
          <a:p>
            <a:pPr marL="0" indent="0" fontAlgn="auto">
              <a:buNone/>
            </a:pPr>
            <a:r>
              <a:rPr lang="pl-PL" dirty="0">
                <a:solidFill>
                  <a:schemeClr val="accent2">
                    <a:lumMod val="50000"/>
                  </a:schemeClr>
                </a:solidFill>
                <a:latin typeface="+mj-lt"/>
                <a:cs typeface="Times New Roman" panose="02020603050405020304" pitchFamily="18" charset="0"/>
              </a:rPr>
              <a:t>W końcu grudnia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a:t>
            </a:r>
            <a:r>
              <a:rPr lang="pl-PL" dirty="0" smtClean="0">
                <a:solidFill>
                  <a:schemeClr val="accent2">
                    <a:lumMod val="50000"/>
                  </a:schemeClr>
                </a:solidFill>
                <a:latin typeface="+mj-lt"/>
                <a:cs typeface="Times New Roman" panose="02020603050405020304" pitchFamily="18" charset="0"/>
              </a:rPr>
              <a:t>zarejestrowane były 54 osoby      do </a:t>
            </a:r>
            <a:r>
              <a:rPr lang="pl-PL" dirty="0">
                <a:solidFill>
                  <a:schemeClr val="accent2">
                    <a:lumMod val="50000"/>
                  </a:schemeClr>
                </a:solidFill>
                <a:latin typeface="+mj-lt"/>
                <a:cs typeface="Times New Roman" panose="02020603050405020304" pitchFamily="18" charset="0"/>
              </a:rPr>
              <a:t>25 roku życia, tj. </a:t>
            </a:r>
            <a:r>
              <a:rPr lang="pl-PL" dirty="0" smtClean="0">
                <a:solidFill>
                  <a:schemeClr val="accent2">
                    <a:lumMod val="50000"/>
                  </a:schemeClr>
                </a:solidFill>
                <a:latin typeface="+mj-lt"/>
                <a:cs typeface="Times New Roman" panose="02020603050405020304" pitchFamily="18" charset="0"/>
              </a:rPr>
              <a:t>5,23 </a:t>
            </a:r>
            <a:r>
              <a:rPr lang="pl-PL" dirty="0">
                <a:solidFill>
                  <a:schemeClr val="accent2">
                    <a:lumMod val="50000"/>
                  </a:schemeClr>
                </a:solidFill>
                <a:latin typeface="+mj-lt"/>
                <a:cs typeface="Times New Roman" panose="02020603050405020304" pitchFamily="18" charset="0"/>
              </a:rPr>
              <a:t>% ogółu bezrobotnych.</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21" name="Group 37"/>
          <p:cNvGraphicFramePr>
            <a:graphicFrameLocks noGrp="1"/>
          </p:cNvGraphicFramePr>
          <p:nvPr>
            <p:extLst>
              <p:ext uri="{D42A27DB-BD31-4B8C-83A1-F6EECF244321}">
                <p14:modId xmlns:p14="http://schemas.microsoft.com/office/powerpoint/2010/main" val="1485722391"/>
              </p:ext>
            </p:extLst>
          </p:nvPr>
        </p:nvGraphicFramePr>
        <p:xfrm>
          <a:off x="1259632" y="1916832"/>
          <a:ext cx="7169149" cy="3318344"/>
        </p:xfrm>
        <a:graphic>
          <a:graphicData uri="http://schemas.openxmlformats.org/drawingml/2006/table">
            <a:tbl>
              <a:tblPr/>
              <a:tblGrid>
                <a:gridCol w="1024907"/>
                <a:gridCol w="1066528"/>
                <a:gridCol w="981553"/>
                <a:gridCol w="1023173"/>
                <a:gridCol w="1024907"/>
                <a:gridCol w="1024908"/>
                <a:gridCol w="1023173"/>
              </a:tblGrid>
              <a:tr h="432049">
                <a:tc gridSpan="7">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800" b="1"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Stan na 31.12.2019 r. </a:t>
                      </a: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r>
              <a:tr h="150734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wiek</a:t>
                      </a:r>
                    </a:p>
                  </a:txBody>
                  <a:tcPr marL="0" marR="0" marT="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18-24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25-34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35-44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45-54</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55-59</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60 i więcej</a:t>
                      </a: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chemeClr val="bg1"/>
                    </a:solidFill>
                  </a:tcPr>
                </a:tc>
              </a:tr>
              <a:tr h="1378955">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 liczba osób</a:t>
                      </a:r>
                    </a:p>
                  </a:txBody>
                  <a:tcPr marL="0" marR="0" marT="0" marB="0" anchor="ctr"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algn="ctr"/>
                      <a:r>
                        <a:rPr lang="pl-PL" sz="1800" b="1" dirty="0" smtClean="0">
                          <a:latin typeface="Calibri" panose="020F0502020204030204" pitchFamily="34" charset="0"/>
                          <a:cs typeface="Calibri" panose="020F0502020204030204" pitchFamily="34" charset="0"/>
                        </a:rPr>
                        <a:t>9</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ctr"/>
                      <a:r>
                        <a:rPr lang="pl-PL" sz="1800" b="1" dirty="0" smtClean="0">
                          <a:latin typeface="Calibri" panose="020F0502020204030204" pitchFamily="34" charset="0"/>
                          <a:cs typeface="Calibri" panose="020F0502020204030204" pitchFamily="34" charset="0"/>
                        </a:rPr>
                        <a:t>54</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algn="ctr"/>
                      <a:r>
                        <a:rPr lang="pl-PL" sz="1800" b="1" dirty="0" smtClean="0">
                          <a:latin typeface="Calibri" panose="020F0502020204030204" pitchFamily="34" charset="0"/>
                          <a:cs typeface="Calibri" panose="020F0502020204030204" pitchFamily="34" charset="0"/>
                        </a:rPr>
                        <a:t>108</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ctr"/>
                      <a:r>
                        <a:rPr lang="pl-PL" sz="1800" b="1" dirty="0" smtClean="0">
                          <a:latin typeface="Calibri" panose="020F0502020204030204" pitchFamily="34" charset="0"/>
                          <a:cs typeface="Calibri" panose="020F0502020204030204" pitchFamily="34" charset="0"/>
                        </a:rPr>
                        <a:t>92</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algn="ctr"/>
                      <a:r>
                        <a:rPr lang="pl-PL" sz="1800" b="1" dirty="0" smtClean="0">
                          <a:latin typeface="Calibri" panose="020F0502020204030204" pitchFamily="34" charset="0"/>
                          <a:cs typeface="Calibri" panose="020F0502020204030204" pitchFamily="34" charset="0"/>
                        </a:rPr>
                        <a:t>104</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ctr"/>
                      <a:r>
                        <a:rPr lang="pl-PL" sz="1800" b="1" dirty="0" smtClean="0">
                          <a:latin typeface="Calibri" panose="020F0502020204030204" pitchFamily="34" charset="0"/>
                          <a:cs typeface="Calibri" panose="020F0502020204030204" pitchFamily="34" charset="0"/>
                        </a:rPr>
                        <a:t>95</a:t>
                      </a:r>
                      <a:endParaRPr lang="pl-PL" sz="1800" b="1" dirty="0">
                        <a:latin typeface="Calibri" panose="020F0502020204030204" pitchFamily="34" charset="0"/>
                        <a:cs typeface="Calibri" panose="020F0502020204030204" pitchFamily="34" charset="0"/>
                      </a:endParaRPr>
                    </a:p>
                  </a:txBody>
                  <a:tcPr marL="0" marR="0" marT="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368152" cy="916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Osoby długotrwale bezrobotne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Wykres 5"/>
          <p:cNvGraphicFramePr/>
          <p:nvPr>
            <p:extLst>
              <p:ext uri="{D42A27DB-BD31-4B8C-83A1-F6EECF244321}">
                <p14:modId xmlns:p14="http://schemas.microsoft.com/office/powerpoint/2010/main" val="2627030101"/>
              </p:ext>
            </p:extLst>
          </p:nvPr>
        </p:nvGraphicFramePr>
        <p:xfrm>
          <a:off x="899592" y="1412776"/>
          <a:ext cx="7704856" cy="4752528"/>
        </p:xfrm>
        <a:graphic>
          <a:graphicData uri="http://schemas.openxmlformats.org/drawingml/2006/chart">
            <c:chart xmlns:c="http://schemas.openxmlformats.org/drawingml/2006/chart" xmlns:r="http://schemas.openxmlformats.org/officeDocument/2006/relationships" r:id="rId4"/>
          </a:graphicData>
        </a:graphic>
      </p:graphicFrame>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Osoby bezrobotne wg wieku</a:t>
            </a:r>
          </a:p>
        </p:txBody>
      </p:sp>
    </p:spTree>
    <p:extLst>
      <p:ext uri="{BB962C8B-B14F-4D97-AF65-F5344CB8AC3E}">
        <p14:creationId xmlns:p14="http://schemas.microsoft.com/office/powerpoint/2010/main" val="41939565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Osoby bezrobotne wg wieku</a:t>
            </a:r>
          </a:p>
        </p:txBody>
      </p:sp>
      <p:graphicFrame>
        <p:nvGraphicFramePr>
          <p:cNvPr id="2" name="Tabela 1"/>
          <p:cNvGraphicFramePr>
            <a:graphicFrameLocks noGrp="1"/>
          </p:cNvGraphicFramePr>
          <p:nvPr>
            <p:extLst>
              <p:ext uri="{D42A27DB-BD31-4B8C-83A1-F6EECF244321}">
                <p14:modId xmlns:p14="http://schemas.microsoft.com/office/powerpoint/2010/main" val="597967564"/>
              </p:ext>
            </p:extLst>
          </p:nvPr>
        </p:nvGraphicFramePr>
        <p:xfrm>
          <a:off x="1043608" y="1772816"/>
          <a:ext cx="7520884" cy="3751467"/>
        </p:xfrm>
        <a:graphic>
          <a:graphicData uri="http://schemas.openxmlformats.org/drawingml/2006/table">
            <a:tbl>
              <a:tblPr/>
              <a:tblGrid>
                <a:gridCol w="3791152"/>
                <a:gridCol w="1793140"/>
                <a:gridCol w="1936592"/>
              </a:tblGrid>
              <a:tr h="714302">
                <a:tc gridSpan="3">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lang="pl-PL" sz="1800" b="1" dirty="0" smtClean="0">
                          <a:solidFill>
                            <a:schemeClr val="tx1"/>
                          </a:solidFill>
                          <a:latin typeface="Calibri" panose="020F0502020204030204" pitchFamily="34" charset="0"/>
                          <a:cs typeface="Calibri" panose="020F0502020204030204" pitchFamily="34" charset="0"/>
                        </a:rPr>
                        <a:t>Stan</a:t>
                      </a:r>
                      <a:r>
                        <a:rPr lang="pl-PL" sz="1800" b="1" baseline="0" dirty="0" smtClean="0">
                          <a:solidFill>
                            <a:schemeClr val="tx1"/>
                          </a:solidFill>
                          <a:latin typeface="Calibri" panose="020F0502020204030204" pitchFamily="34" charset="0"/>
                          <a:cs typeface="Calibri" panose="020F0502020204030204" pitchFamily="34" charset="0"/>
                        </a:rPr>
                        <a:t> na 3</a:t>
                      </a:r>
                      <a:r>
                        <a:rPr lang="pl-PL" sz="1800" b="1" dirty="0" smtClean="0">
                          <a:solidFill>
                            <a:schemeClr val="tx1"/>
                          </a:solidFill>
                          <a:latin typeface="Calibri" panose="020F0502020204030204" pitchFamily="34" charset="0"/>
                          <a:cs typeface="Calibri" panose="020F0502020204030204" pitchFamily="34" charset="0"/>
                        </a:rPr>
                        <a:t>1.12.2019 r.</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pl-PL"/>
                    </a:p>
                  </a:txBody>
                  <a:tcPr/>
                </a:tc>
                <a:tc hMerge="1">
                  <a:txBody>
                    <a:bodyPr/>
                    <a:lstStyle/>
                    <a:p>
                      <a:endParaRPr lang="pl-PL"/>
                    </a:p>
                  </a:txBody>
                  <a:tcPr/>
                </a:tc>
              </a:tr>
              <a:tr h="797866">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Wyszczególnienie</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400" dirty="0" smtClean="0">
                          <a:latin typeface="Calibri" panose="020F0502020204030204" pitchFamily="34" charset="0"/>
                          <a:cs typeface="Calibri" panose="020F0502020204030204" pitchFamily="34" charset="0"/>
                        </a:rPr>
                        <a:t>osoby</a:t>
                      </a:r>
                      <a:endParaRPr lang="pl-PL" sz="14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sz="1400" dirty="0" smtClean="0">
                          <a:latin typeface="Calibri" panose="020F0502020204030204" pitchFamily="34" charset="0"/>
                          <a:cs typeface="Calibri" panose="020F0502020204030204" pitchFamily="34" charset="0"/>
                        </a:rPr>
                        <a:t>%</a:t>
                      </a:r>
                      <a:endParaRPr lang="pl-PL" sz="1400"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38346">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Ogółem</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1032</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100,00</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09726">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do 24 lat</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54</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5,23</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88032">
                <a:tc>
                  <a:txBody>
                    <a:bodyPr/>
                    <a:lstStyle/>
                    <a:p>
                      <a:pPr marL="0" marR="0" lvl="0" indent="0" algn="ctr" defTabSz="914400" rtl="0" eaLnBrk="1" fontAlgn="b" latinLnBrk="0" hangingPunct="1">
                        <a:lnSpc>
                          <a:spcPct val="100000"/>
                        </a:lnSpc>
                        <a:spcBef>
                          <a:spcPct val="0"/>
                        </a:spcBef>
                        <a:spcAft>
                          <a:spcPct val="0"/>
                        </a:spcAft>
                        <a:buClrTx/>
                        <a:buSzTx/>
                        <a:buFontTx/>
                        <a:buNone/>
                        <a:tabLst/>
                        <a:defRPr/>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25-34 lata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205</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19,86</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10758">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35-44 lata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270</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26,16</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01744">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45-54 lata</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212</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20,54</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60040">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55-59 lat</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164</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15,89</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67091">
                <a:tc>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Calibri" panose="020F0502020204030204" pitchFamily="34" charset="0"/>
                          <a:ea typeface="Arial Unicode MS" pitchFamily="34" charset="-128"/>
                          <a:cs typeface="Calibri" panose="020F0502020204030204" pitchFamily="34" charset="0"/>
                        </a:rPr>
                        <a:t>60 lat i więcej</a:t>
                      </a: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127</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algn="ctr"/>
                      <a:r>
                        <a:rPr lang="pl-PL" dirty="0" smtClean="0">
                          <a:latin typeface="Calibri" panose="020F0502020204030204" pitchFamily="34" charset="0"/>
                          <a:cs typeface="Calibri" panose="020F0502020204030204" pitchFamily="34" charset="0"/>
                        </a:rPr>
                        <a:t>12,31</a:t>
                      </a:r>
                      <a:endParaRPr lang="pl-PL" dirty="0">
                        <a:latin typeface="Calibri" panose="020F0502020204030204" pitchFamily="34" charset="0"/>
                        <a:cs typeface="Calibri" panose="020F0502020204030204"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438275" cy="96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Bezrobotni powyżej 50 roku życia</a:t>
            </a:r>
          </a:p>
        </p:txBody>
      </p:sp>
      <p:sp>
        <p:nvSpPr>
          <p:cNvPr id="8"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r>
              <a:rPr lang="pl-PL" dirty="0">
                <a:solidFill>
                  <a:schemeClr val="accent2">
                    <a:lumMod val="50000"/>
                  </a:schemeClr>
                </a:solidFill>
                <a:latin typeface="+mj-lt"/>
                <a:cs typeface="Times New Roman" panose="02020603050405020304" pitchFamily="18" charset="0"/>
              </a:rPr>
              <a:t>W końcu grudnia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zarejestrowanych było </a:t>
            </a:r>
            <a:r>
              <a:rPr lang="pl-PL" dirty="0" smtClean="0">
                <a:solidFill>
                  <a:schemeClr val="accent2">
                    <a:lumMod val="50000"/>
                  </a:schemeClr>
                </a:solidFill>
                <a:latin typeface="+mj-lt"/>
                <a:cs typeface="Times New Roman" panose="02020603050405020304" pitchFamily="18" charset="0"/>
              </a:rPr>
              <a:t>396</a:t>
            </a:r>
            <a:r>
              <a:rPr lang="pl-PL" dirty="0">
                <a:solidFill>
                  <a:schemeClr val="accent2">
                    <a:lumMod val="50000"/>
                  </a:schemeClr>
                </a:solidFill>
                <a:latin typeface="+mj-lt"/>
                <a:cs typeface="Times New Roman" panose="02020603050405020304" pitchFamily="18" charset="0"/>
              </a:rPr>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osób bezrobotnych powyżej 50 roku życia, które stanowiły </a:t>
            </a:r>
            <a:r>
              <a:rPr lang="pl-PL" dirty="0" smtClean="0">
                <a:solidFill>
                  <a:schemeClr val="accent2">
                    <a:lumMod val="50000"/>
                  </a:schemeClr>
                </a:solidFill>
                <a:latin typeface="+mj-lt"/>
                <a:cs typeface="Times New Roman" panose="02020603050405020304" pitchFamily="18" charset="0"/>
              </a:rPr>
              <a:t>38,37 </a:t>
            </a:r>
            <a:r>
              <a:rPr lang="pl-PL" dirty="0">
                <a:solidFill>
                  <a:schemeClr val="accent2">
                    <a:lumMod val="50000"/>
                  </a:schemeClr>
                </a:solidFill>
                <a:latin typeface="+mj-lt"/>
                <a:cs typeface="Times New Roman" panose="02020603050405020304" pitchFamily="18" charset="0"/>
              </a:rPr>
              <a:t>% ogółu bezrobotnych.	 </a:t>
            </a:r>
          </a:p>
          <a:p>
            <a:pPr marL="0" indent="0" fontAlgn="auto">
              <a:buNone/>
            </a:pPr>
            <a:endParaRPr lang="pl-PL" dirty="0" smtClean="0">
              <a:solidFill>
                <a:schemeClr val="accent2">
                  <a:lumMod val="50000"/>
                </a:schemeClr>
              </a:solidFill>
              <a:latin typeface="+mj-lt"/>
              <a:cs typeface="Times New Roman" panose="02020603050405020304" pitchFamily="18" charset="0"/>
            </a:endParaRPr>
          </a:p>
          <a:p>
            <a:pPr marL="0" indent="0" fontAlgn="auto">
              <a:buNone/>
            </a:pPr>
            <a:r>
              <a:rPr lang="pl-PL" dirty="0" smtClean="0">
                <a:solidFill>
                  <a:schemeClr val="accent2">
                    <a:lumMod val="50000"/>
                  </a:schemeClr>
                </a:solidFill>
                <a:latin typeface="+mj-lt"/>
                <a:cs typeface="Times New Roman" panose="02020603050405020304" pitchFamily="18" charset="0"/>
              </a:rPr>
              <a:t>Wśród </a:t>
            </a:r>
            <a:r>
              <a:rPr lang="pl-PL" dirty="0">
                <a:solidFill>
                  <a:schemeClr val="accent2">
                    <a:lumMod val="50000"/>
                  </a:schemeClr>
                </a:solidFill>
                <a:latin typeface="+mj-lt"/>
                <a:cs typeface="Times New Roman" panose="02020603050405020304" pitchFamily="18" charset="0"/>
              </a:rPr>
              <a:t>osób powyżej 50 roku życia to osoby</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 wykształceniem gimnazjalnym i niższym </a:t>
            </a:r>
            <a:r>
              <a:rPr lang="pl-PL" dirty="0" smtClean="0">
                <a:solidFill>
                  <a:schemeClr val="accent2">
                    <a:lumMod val="50000"/>
                  </a:schemeClr>
                </a:solidFill>
                <a:latin typeface="+mj-lt"/>
                <a:cs typeface="Times New Roman" panose="02020603050405020304" pitchFamily="18" charset="0"/>
              </a:rPr>
              <a:t>(23,74 </a:t>
            </a:r>
            <a:r>
              <a:rPr lang="pl-PL" dirty="0">
                <a:solidFill>
                  <a:schemeClr val="accent2">
                    <a:lumMod val="50000"/>
                  </a:schemeClr>
                </a:solidFill>
                <a:latin typeface="+mj-lt"/>
                <a:cs typeface="Times New Roman" panose="02020603050405020304" pitchFamily="18" charset="0"/>
              </a:rPr>
              <a:t>%)                   i zasadniczym zawodowym </a:t>
            </a:r>
            <a:r>
              <a:rPr lang="pl-PL" dirty="0" smtClean="0">
                <a:solidFill>
                  <a:schemeClr val="accent2">
                    <a:lumMod val="50000"/>
                  </a:schemeClr>
                </a:solidFill>
                <a:latin typeface="+mj-lt"/>
                <a:cs typeface="Times New Roman" panose="02020603050405020304" pitchFamily="18" charset="0"/>
              </a:rPr>
              <a:t>(30,05 </a:t>
            </a:r>
            <a:r>
              <a:rPr lang="pl-PL" dirty="0">
                <a:solidFill>
                  <a:schemeClr val="accent2">
                    <a:lumMod val="50000"/>
                  </a:schemeClr>
                </a:solidFill>
                <a:latin typeface="+mj-lt"/>
                <a:cs typeface="Times New Roman" panose="02020603050405020304" pitchFamily="18" charset="0"/>
              </a:rPr>
              <a:t>%) oraz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 wykształceniem policealnym i średnim zawodowym – </a:t>
            </a:r>
            <a:r>
              <a:rPr lang="pl-PL" dirty="0" smtClean="0">
                <a:solidFill>
                  <a:schemeClr val="accent2">
                    <a:lumMod val="50000"/>
                  </a:schemeClr>
                </a:solidFill>
                <a:latin typeface="+mj-lt"/>
                <a:cs typeface="Times New Roman" panose="02020603050405020304" pitchFamily="18" charset="0"/>
              </a:rPr>
              <a:t>(23,74 </a:t>
            </a:r>
            <a:r>
              <a:rPr lang="pl-PL" dirty="0">
                <a:solidFill>
                  <a:schemeClr val="accent2">
                    <a:lumMod val="50000"/>
                  </a:schemeClr>
                </a:solidFill>
                <a:latin typeface="+mj-lt"/>
                <a:cs typeface="Times New Roman" panose="02020603050405020304" pitchFamily="18" charset="0"/>
              </a:rPr>
              <a:t>% tej populacji bezrobotnych).</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6144" cy="868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Bezrobotni niepełnosprawni</a:t>
            </a:r>
          </a:p>
        </p:txBody>
      </p:sp>
      <p:sp>
        <p:nvSpPr>
          <p:cNvPr id="6" name="Symbol zastępczy tekstu 2"/>
          <p:cNvSpPr txBox="1">
            <a:spLocks/>
          </p:cNvSpPr>
          <p:nvPr/>
        </p:nvSpPr>
        <p:spPr>
          <a:xfrm>
            <a:off x="1113524" y="1412776"/>
            <a:ext cx="7515992" cy="4752528"/>
          </a:xfrm>
          <a:prstGeom prst="rect">
            <a:avLst/>
          </a:prstGeom>
        </p:spPr>
        <p:txBody>
          <a:bodyPr anchor="ctr">
            <a:normAutofit fontScale="850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r>
              <a:rPr lang="pl-PL" dirty="0">
                <a:solidFill>
                  <a:schemeClr val="accent2">
                    <a:lumMod val="50000"/>
                  </a:schemeClr>
                </a:solidFill>
                <a:latin typeface="+mj-lt"/>
                <a:cs typeface="Times New Roman" panose="02020603050405020304" pitchFamily="18" charset="0"/>
              </a:rPr>
              <a:t>W końcu grudnia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w rejestrach bezrobotnych w Powiatowym Urzędzie Pracy dla Powiatu Warszawskiego Zachodniego</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zarejestrowanych było </a:t>
            </a:r>
            <a:r>
              <a:rPr lang="pl-PL" dirty="0" smtClean="0">
                <a:solidFill>
                  <a:schemeClr val="accent2">
                    <a:lumMod val="50000"/>
                  </a:schemeClr>
                </a:solidFill>
                <a:latin typeface="+mj-lt"/>
                <a:cs typeface="Times New Roman" panose="02020603050405020304" pitchFamily="18" charset="0"/>
              </a:rPr>
              <a:t>50 </a:t>
            </a:r>
            <a:r>
              <a:rPr lang="pl-PL" dirty="0">
                <a:solidFill>
                  <a:schemeClr val="accent2">
                    <a:lumMod val="50000"/>
                  </a:schemeClr>
                </a:solidFill>
                <a:latin typeface="+mj-lt"/>
                <a:cs typeface="Times New Roman" panose="02020603050405020304" pitchFamily="18" charset="0"/>
              </a:rPr>
              <a:t>osób bezrobotnych niepełnosprawnych,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w </a:t>
            </a:r>
            <a:r>
              <a:rPr lang="pl-PL" dirty="0">
                <a:solidFill>
                  <a:schemeClr val="accent2">
                    <a:lumMod val="50000"/>
                  </a:schemeClr>
                </a:solidFill>
                <a:latin typeface="+mj-lt"/>
                <a:cs typeface="Times New Roman" panose="02020603050405020304" pitchFamily="18" charset="0"/>
              </a:rPr>
              <a:t>tym </a:t>
            </a:r>
            <a:r>
              <a:rPr lang="pl-PL" dirty="0" smtClean="0">
                <a:solidFill>
                  <a:schemeClr val="accent2">
                    <a:lumMod val="50000"/>
                  </a:schemeClr>
                </a:solidFill>
                <a:latin typeface="+mj-lt"/>
                <a:cs typeface="Times New Roman" panose="02020603050405020304" pitchFamily="18" charset="0"/>
              </a:rPr>
              <a:t>18 kobiet. </a:t>
            </a:r>
            <a:r>
              <a:rPr lang="pl-PL" dirty="0">
                <a:solidFill>
                  <a:schemeClr val="accent2">
                    <a:lumMod val="50000"/>
                  </a:schemeClr>
                </a:solidFill>
                <a:latin typeface="+mj-lt"/>
                <a:cs typeface="Times New Roman" panose="02020603050405020304" pitchFamily="18" charset="0"/>
              </a:rPr>
              <a:t>Udział osób niepełnosprawnych w ogólnej liczbie bezrobotnych wynosił </a:t>
            </a:r>
            <a:r>
              <a:rPr lang="pl-PL" dirty="0" smtClean="0">
                <a:solidFill>
                  <a:schemeClr val="accent2">
                    <a:lumMod val="50000"/>
                  </a:schemeClr>
                </a:solidFill>
                <a:latin typeface="+mj-lt"/>
                <a:cs typeface="Times New Roman" panose="02020603050405020304" pitchFamily="18" charset="0"/>
              </a:rPr>
              <a:t>4,84 %.</a:t>
            </a:r>
            <a:endParaRPr lang="pl-PL" dirty="0">
              <a:solidFill>
                <a:schemeClr val="accent2">
                  <a:lumMod val="50000"/>
                </a:schemeClr>
              </a:solidFill>
              <a:latin typeface="+mj-lt"/>
              <a:cs typeface="Times New Roman" panose="02020603050405020304" pitchFamily="18" charset="0"/>
            </a:endParaRPr>
          </a:p>
          <a:p>
            <a:pPr marL="0" indent="0" fontAlgn="auto">
              <a:buNone/>
            </a:pPr>
            <a:r>
              <a:rPr lang="pl-PL" dirty="0">
                <a:solidFill>
                  <a:schemeClr val="accent2">
                    <a:lumMod val="50000"/>
                  </a:schemeClr>
                </a:solidFill>
                <a:latin typeface="+mj-lt"/>
                <a:cs typeface="Times New Roman" panose="02020603050405020304" pitchFamily="18" charset="0"/>
              </a:rPr>
              <a:t>Bezrobotni niepełnosprawni to najczęściej osoby z umiarkowanym stopniem niepełnosprawności – </a:t>
            </a:r>
            <a:r>
              <a:rPr lang="pl-PL" dirty="0" smtClean="0">
                <a:solidFill>
                  <a:schemeClr val="accent2">
                    <a:lumMod val="50000"/>
                  </a:schemeClr>
                </a:solidFill>
                <a:latin typeface="+mj-lt"/>
                <a:cs typeface="Times New Roman" panose="02020603050405020304" pitchFamily="18" charset="0"/>
              </a:rPr>
              <a:t>30 osób (60 </a:t>
            </a:r>
            <a:r>
              <a:rPr lang="pl-PL" dirty="0">
                <a:solidFill>
                  <a:schemeClr val="accent2">
                    <a:lumMod val="50000"/>
                  </a:schemeClr>
                </a:solidFill>
                <a:latin typeface="+mj-lt"/>
                <a:cs typeface="Times New Roman" panose="02020603050405020304" pitchFamily="18" charset="0"/>
              </a:rPr>
              <a:t>% bezrobotnych osób niepełnosprawnych) oraz lekkim stopniem niepełnosprawności</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 </a:t>
            </a:r>
            <a:r>
              <a:rPr lang="pl-PL" dirty="0" smtClean="0">
                <a:solidFill>
                  <a:schemeClr val="accent2">
                    <a:lumMod val="50000"/>
                  </a:schemeClr>
                </a:solidFill>
                <a:latin typeface="+mj-lt"/>
                <a:cs typeface="Times New Roman" panose="02020603050405020304" pitchFamily="18" charset="0"/>
              </a:rPr>
              <a:t>16 </a:t>
            </a:r>
            <a:r>
              <a:rPr lang="pl-PL" dirty="0">
                <a:solidFill>
                  <a:schemeClr val="accent2">
                    <a:lumMod val="50000"/>
                  </a:schemeClr>
                </a:solidFill>
                <a:latin typeface="+mj-lt"/>
                <a:cs typeface="Times New Roman" panose="02020603050405020304" pitchFamily="18" charset="0"/>
              </a:rPr>
              <a:t>osób </a:t>
            </a:r>
            <a:r>
              <a:rPr lang="pl-PL" dirty="0" smtClean="0">
                <a:solidFill>
                  <a:schemeClr val="accent2">
                    <a:lumMod val="50000"/>
                  </a:schemeClr>
                </a:solidFill>
                <a:latin typeface="+mj-lt"/>
                <a:cs typeface="Times New Roman" panose="02020603050405020304" pitchFamily="18" charset="0"/>
              </a:rPr>
              <a:t>(32 </a:t>
            </a:r>
            <a:r>
              <a:rPr lang="pl-PL" dirty="0">
                <a:solidFill>
                  <a:schemeClr val="accent2">
                    <a:lumMod val="50000"/>
                  </a:schemeClr>
                </a:solidFill>
                <a:latin typeface="+mj-lt"/>
                <a:cs typeface="Times New Roman" panose="02020603050405020304" pitchFamily="18" charset="0"/>
              </a:rPr>
              <a:t>% bezrobotnych osób niepełnosprawnych). </a:t>
            </a:r>
          </a:p>
          <a:p>
            <a:pPr marL="0" indent="0" fontAlgn="auto">
              <a:lnSpc>
                <a:spcPct val="110000"/>
              </a:lnSpc>
              <a:spcBef>
                <a:spcPts val="0"/>
              </a:spcBef>
              <a:spcAft>
                <a:spcPts val="0"/>
              </a:spcAft>
              <a:buNone/>
            </a:pPr>
            <a:r>
              <a:rPr lang="pl-PL" dirty="0" smtClean="0">
                <a:solidFill>
                  <a:schemeClr val="accent2">
                    <a:lumMod val="50000"/>
                  </a:schemeClr>
                </a:solidFill>
                <a:latin typeface="+mj-lt"/>
                <a:cs typeface="Times New Roman" panose="02020603050405020304" pitchFamily="18" charset="0"/>
              </a:rPr>
              <a:t>W ewidencji Urzędu  figurowały 4 osoby niepełnosprawne </a:t>
            </a:r>
            <a:r>
              <a:rPr lang="pl-PL" dirty="0">
                <a:solidFill>
                  <a:schemeClr val="accent2">
                    <a:lumMod val="50000"/>
                  </a:schemeClr>
                </a:solidFill>
                <a:latin typeface="+mj-lt"/>
                <a:cs typeface="Times New Roman" panose="02020603050405020304" pitchFamily="18" charset="0"/>
              </a:rPr>
              <a:t>ze znacznym stopniem niepełnosprawności</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marL="0" indent="0" fontAlgn="auto">
              <a:lnSpc>
                <a:spcPct val="110000"/>
              </a:lnSpc>
              <a:spcBef>
                <a:spcPts val="0"/>
              </a:spcBef>
              <a:spcAft>
                <a:spcPts val="0"/>
              </a:spcAft>
              <a:buNone/>
            </a:pPr>
            <a:r>
              <a:rPr lang="pl-PL" dirty="0">
                <a:solidFill>
                  <a:schemeClr val="accent2">
                    <a:lumMod val="50000"/>
                  </a:schemeClr>
                </a:solidFill>
                <a:latin typeface="+mj-lt"/>
                <a:cs typeface="Times New Roman" panose="02020603050405020304" pitchFamily="18" charset="0"/>
              </a:rPr>
              <a:t>Natomiast  8</a:t>
            </a:r>
            <a:r>
              <a:rPr lang="pl-PL" dirty="0" smtClean="0">
                <a:solidFill>
                  <a:schemeClr val="accent2">
                    <a:lumMod val="50000"/>
                  </a:schemeClr>
                </a:solidFill>
                <a:latin typeface="+mj-lt"/>
                <a:cs typeface="Times New Roman" panose="02020603050405020304" pitchFamily="18" charset="0"/>
              </a:rPr>
              <a:t> </a:t>
            </a:r>
            <a:r>
              <a:rPr lang="pl-PL" dirty="0">
                <a:solidFill>
                  <a:schemeClr val="accent2">
                    <a:lumMod val="50000"/>
                  </a:schemeClr>
                </a:solidFill>
                <a:latin typeface="+mj-lt"/>
                <a:cs typeface="Times New Roman" panose="02020603050405020304" pitchFamily="18" charset="0"/>
              </a:rPr>
              <a:t>osób niepełnosprawnych zarejestrowanych </a:t>
            </a:r>
          </a:p>
          <a:p>
            <a:pPr marL="0" indent="0" fontAlgn="auto">
              <a:lnSpc>
                <a:spcPct val="110000"/>
              </a:lnSpc>
              <a:spcBef>
                <a:spcPts val="0"/>
              </a:spcBef>
              <a:spcAft>
                <a:spcPts val="0"/>
              </a:spcAft>
              <a:buNone/>
            </a:pPr>
            <a:r>
              <a:rPr lang="pl-PL" dirty="0">
                <a:solidFill>
                  <a:schemeClr val="accent2">
                    <a:lumMod val="50000"/>
                  </a:schemeClr>
                </a:solidFill>
                <a:latin typeface="+mj-lt"/>
                <a:cs typeface="Times New Roman" panose="02020603050405020304" pitchFamily="18" charset="0"/>
              </a:rPr>
              <a:t>było jako osoby poszukujące pracy i nie pozostające w zatrudnieniu.</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dirty="0" smtClean="0">
                <a:solidFill>
                  <a:schemeClr val="accent2">
                    <a:lumMod val="50000"/>
                  </a:schemeClr>
                </a:solidFill>
                <a:latin typeface="+mj-lt"/>
                <a:cs typeface="Times New Roman" panose="02020603050405020304" pitchFamily="18" charset="0"/>
              </a:rPr>
              <a:t>brak </a:t>
            </a:r>
            <a:r>
              <a:rPr lang="pl-PL" dirty="0">
                <a:solidFill>
                  <a:schemeClr val="accent2">
                    <a:lumMod val="50000"/>
                  </a:schemeClr>
                </a:solidFill>
                <a:latin typeface="+mj-lt"/>
                <a:cs typeface="Times New Roman" panose="02020603050405020304" pitchFamily="18" charset="0"/>
              </a:rPr>
              <a:t>kwalifikacji </a:t>
            </a:r>
            <a:r>
              <a:rPr lang="pl-PL" dirty="0" smtClean="0">
                <a:solidFill>
                  <a:schemeClr val="accent2">
                    <a:lumMod val="50000"/>
                  </a:schemeClr>
                </a:solidFill>
                <a:latin typeface="+mj-lt"/>
                <a:cs typeface="Times New Roman" panose="02020603050405020304" pitchFamily="18" charset="0"/>
              </a:rPr>
              <a:t>zawodowych</a:t>
            </a:r>
            <a:endParaRPr lang="pl-PL" dirty="0">
              <a:solidFill>
                <a:schemeClr val="accent2">
                  <a:lumMod val="50000"/>
                </a:schemeClr>
              </a:solidFill>
              <a:latin typeface="+mj-lt"/>
              <a:cs typeface="Times New Roman" panose="02020603050405020304" pitchFamily="18" charset="0"/>
            </a:endParaRPr>
          </a:p>
          <a:p>
            <a:pPr fontAlgn="auto"/>
            <a:r>
              <a:rPr lang="pl-PL" dirty="0">
                <a:solidFill>
                  <a:schemeClr val="accent2">
                    <a:lumMod val="50000"/>
                  </a:schemeClr>
                </a:solidFill>
                <a:latin typeface="+mj-lt"/>
                <a:cs typeface="Times New Roman" panose="02020603050405020304" pitchFamily="18" charset="0"/>
              </a:rPr>
              <a:t>niski poziom </a:t>
            </a:r>
            <a:r>
              <a:rPr lang="pl-PL" dirty="0" smtClean="0">
                <a:solidFill>
                  <a:schemeClr val="accent2">
                    <a:lumMod val="50000"/>
                  </a:schemeClr>
                </a:solidFill>
                <a:latin typeface="+mj-lt"/>
                <a:cs typeface="Times New Roman" panose="02020603050405020304" pitchFamily="18" charset="0"/>
              </a:rPr>
              <a:t>wykształcenia</a:t>
            </a:r>
            <a:endParaRPr lang="pl-PL" dirty="0">
              <a:solidFill>
                <a:schemeClr val="accent2">
                  <a:lumMod val="50000"/>
                </a:schemeClr>
              </a:solidFill>
              <a:latin typeface="+mj-lt"/>
              <a:cs typeface="Times New Roman" panose="02020603050405020304" pitchFamily="18" charset="0"/>
            </a:endParaRPr>
          </a:p>
          <a:p>
            <a:pPr fontAlgn="auto"/>
            <a:r>
              <a:rPr lang="pl-PL" dirty="0">
                <a:solidFill>
                  <a:schemeClr val="accent2">
                    <a:lumMod val="50000"/>
                  </a:schemeClr>
                </a:solidFill>
                <a:latin typeface="+mj-lt"/>
                <a:cs typeface="Times New Roman" panose="02020603050405020304" pitchFamily="18" charset="0"/>
              </a:rPr>
              <a:t>wiek powyżej 50 roku </a:t>
            </a:r>
            <a:r>
              <a:rPr lang="pl-PL" dirty="0" smtClean="0">
                <a:solidFill>
                  <a:schemeClr val="accent2">
                    <a:lumMod val="50000"/>
                  </a:schemeClr>
                </a:solidFill>
                <a:latin typeface="+mj-lt"/>
                <a:cs typeface="Times New Roman" panose="02020603050405020304" pitchFamily="18" charset="0"/>
              </a:rPr>
              <a:t>życia</a:t>
            </a:r>
            <a:endParaRPr lang="pl-PL" dirty="0">
              <a:solidFill>
                <a:schemeClr val="accent2">
                  <a:lumMod val="50000"/>
                </a:schemeClr>
              </a:solidFill>
              <a:latin typeface="+mj-lt"/>
              <a:cs typeface="Times New Roman" panose="02020603050405020304" pitchFamily="18" charset="0"/>
            </a:endParaRPr>
          </a:p>
          <a:p>
            <a:pPr fontAlgn="auto"/>
            <a:r>
              <a:rPr lang="pl-PL" dirty="0">
                <a:solidFill>
                  <a:schemeClr val="accent2">
                    <a:lumMod val="50000"/>
                  </a:schemeClr>
                </a:solidFill>
                <a:latin typeface="+mj-lt"/>
                <a:cs typeface="Times New Roman" panose="02020603050405020304" pitchFamily="18" charset="0"/>
              </a:rPr>
              <a:t>zły stan </a:t>
            </a:r>
            <a:r>
              <a:rPr lang="pl-PL" dirty="0" smtClean="0">
                <a:solidFill>
                  <a:schemeClr val="accent2">
                    <a:lumMod val="50000"/>
                  </a:schemeClr>
                </a:solidFill>
                <a:latin typeface="+mj-lt"/>
                <a:cs typeface="Times New Roman" panose="02020603050405020304" pitchFamily="18" charset="0"/>
              </a:rPr>
              <a:t>zdrowia</a:t>
            </a:r>
            <a:endParaRPr lang="pl-PL" dirty="0">
              <a:solidFill>
                <a:schemeClr val="accent2">
                  <a:lumMod val="50000"/>
                </a:schemeClr>
              </a:solidFill>
              <a:latin typeface="+mj-lt"/>
              <a:cs typeface="Times New Roman" panose="02020603050405020304" pitchFamily="18" charset="0"/>
            </a:endParaRPr>
          </a:p>
          <a:p>
            <a:pPr fontAlgn="auto"/>
            <a:r>
              <a:rPr lang="pl-PL" dirty="0" smtClean="0">
                <a:solidFill>
                  <a:schemeClr val="accent2">
                    <a:lumMod val="50000"/>
                  </a:schemeClr>
                </a:solidFill>
                <a:latin typeface="+mj-lt"/>
                <a:cs typeface="Times New Roman" panose="02020603050405020304" pitchFamily="18" charset="0"/>
              </a:rPr>
              <a:t>niepełnosprawność</a:t>
            </a:r>
            <a:endParaRPr lang="pl-PL" dirty="0">
              <a:solidFill>
                <a:schemeClr val="accent2">
                  <a:lumMod val="50000"/>
                </a:schemeClr>
              </a:solidFill>
              <a:latin typeface="+mj-lt"/>
              <a:cs typeface="Times New Roman" panose="02020603050405020304" pitchFamily="18" charset="0"/>
            </a:endParaRPr>
          </a:p>
          <a:p>
            <a:pPr fontAlgn="auto"/>
            <a:r>
              <a:rPr lang="pl-PL" dirty="0">
                <a:solidFill>
                  <a:schemeClr val="accent2">
                    <a:lumMod val="50000"/>
                  </a:schemeClr>
                </a:solidFill>
                <a:latin typeface="+mj-lt"/>
                <a:cs typeface="Times New Roman" panose="02020603050405020304" pitchFamily="18" charset="0"/>
              </a:rPr>
              <a:t>odbycie kary pozbawienia </a:t>
            </a:r>
            <a:r>
              <a:rPr lang="pl-PL" dirty="0" smtClean="0">
                <a:solidFill>
                  <a:schemeClr val="accent2">
                    <a:lumMod val="50000"/>
                  </a:schemeClr>
                </a:solidFill>
                <a:latin typeface="+mj-lt"/>
                <a:cs typeface="Times New Roman" panose="02020603050405020304" pitchFamily="18" charset="0"/>
              </a:rPr>
              <a:t>wolności</a:t>
            </a:r>
            <a:endParaRPr lang="pl-PL" dirty="0">
              <a:solidFill>
                <a:schemeClr val="accent2">
                  <a:lumMod val="50000"/>
                </a:schemeClr>
              </a:solidFill>
              <a:latin typeface="+mj-lt"/>
              <a:cs typeface="Times New Roman" panose="02020603050405020304" pitchFamily="18" charset="0"/>
            </a:endParaRPr>
          </a:p>
        </p:txBody>
      </p:sp>
      <p:pic>
        <p:nvPicPr>
          <p:cNvPr id="368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690275" y="4572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Trwałe bariery utrzymujące się na rynku pracy:</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dirty="0" smtClean="0">
                <a:solidFill>
                  <a:schemeClr val="accent2">
                    <a:lumMod val="50000"/>
                  </a:schemeClr>
                </a:solidFill>
                <a:latin typeface="+mj-lt"/>
                <a:cs typeface="Times New Roman" panose="02020603050405020304" pitchFamily="18" charset="0"/>
              </a:rPr>
              <a:t>brak </a:t>
            </a:r>
            <a:r>
              <a:rPr lang="pl-PL" dirty="0">
                <a:solidFill>
                  <a:schemeClr val="accent2">
                    <a:lumMod val="50000"/>
                  </a:schemeClr>
                </a:solidFill>
                <a:latin typeface="+mj-lt"/>
                <a:cs typeface="Times New Roman" panose="02020603050405020304" pitchFamily="18" charset="0"/>
              </a:rPr>
              <a:t>kwalifikacji zawodowych</a:t>
            </a:r>
          </a:p>
          <a:p>
            <a:pPr fontAlgn="auto"/>
            <a:r>
              <a:rPr lang="pl-PL" dirty="0">
                <a:solidFill>
                  <a:schemeClr val="accent2">
                    <a:lumMod val="50000"/>
                  </a:schemeClr>
                </a:solidFill>
                <a:latin typeface="+mj-lt"/>
                <a:cs typeface="Times New Roman" panose="02020603050405020304" pitchFamily="18" charset="0"/>
              </a:rPr>
              <a:t>niski poziom wykształcenia</a:t>
            </a:r>
          </a:p>
          <a:p>
            <a:pPr fontAlgn="auto"/>
            <a:r>
              <a:rPr lang="pl-PL" dirty="0">
                <a:solidFill>
                  <a:schemeClr val="accent2">
                    <a:lumMod val="50000"/>
                  </a:schemeClr>
                </a:solidFill>
                <a:latin typeface="+mj-lt"/>
                <a:cs typeface="Times New Roman" panose="02020603050405020304" pitchFamily="18" charset="0"/>
              </a:rPr>
              <a:t>wiek powyżej 45 roku życia</a:t>
            </a:r>
          </a:p>
          <a:p>
            <a:pPr fontAlgn="auto"/>
            <a:r>
              <a:rPr lang="pl-PL" dirty="0">
                <a:solidFill>
                  <a:schemeClr val="accent2">
                    <a:lumMod val="50000"/>
                  </a:schemeClr>
                </a:solidFill>
                <a:latin typeface="+mj-lt"/>
                <a:cs typeface="Times New Roman" panose="02020603050405020304" pitchFamily="18" charset="0"/>
              </a:rPr>
              <a:t>brak aktywności własnej w poszukiwaniu pracy</a:t>
            </a:r>
          </a:p>
          <a:p>
            <a:pPr fontAlgn="auto"/>
            <a:r>
              <a:rPr lang="pl-PL" dirty="0">
                <a:solidFill>
                  <a:schemeClr val="accent2">
                    <a:lumMod val="50000"/>
                  </a:schemeClr>
                </a:solidFill>
                <a:latin typeface="+mj-lt"/>
                <a:cs typeface="Times New Roman" panose="02020603050405020304" pitchFamily="18" charset="0"/>
              </a:rPr>
              <a:t>brak zainteresowania programami aktywizacji zawodowej</a:t>
            </a:r>
          </a:p>
        </p:txBody>
      </p:sp>
      <p:sp>
        <p:nvSpPr>
          <p:cNvPr id="6" name="Tytuł 1"/>
          <p:cNvSpPr txBox="1">
            <a:spLocks/>
          </p:cNvSpPr>
          <p:nvPr/>
        </p:nvSpPr>
        <p:spPr>
          <a:xfrm>
            <a:off x="1690275" y="4572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Cechy, które nie sprzyjają „wychodzeniu” </a:t>
            </a:r>
            <a:br>
              <a:rPr lang="pl-PL" sz="3000" b="1" dirty="0">
                <a:solidFill>
                  <a:schemeClr val="accent2">
                    <a:lumMod val="75000"/>
                  </a:schemeClr>
                </a:solidFill>
              </a:rPr>
            </a:br>
            <a:r>
              <a:rPr lang="pl-PL" sz="3000" b="1" dirty="0">
                <a:solidFill>
                  <a:schemeClr val="accent2">
                    <a:lumMod val="75000"/>
                  </a:schemeClr>
                </a:solidFill>
              </a:rPr>
              <a:t>z bezrobocia</a:t>
            </a:r>
            <a:r>
              <a:rPr lang="pl-PL" sz="3000" b="1" dirty="0" smtClean="0">
                <a:solidFill>
                  <a:schemeClr val="accent2">
                    <a:lumMod val="75000"/>
                  </a:schemeClr>
                </a:solidFill>
              </a:rPr>
              <a:t>:</a:t>
            </a:r>
            <a:endParaRPr lang="pl-PL" sz="3000" b="1" dirty="0">
              <a:solidFill>
                <a:schemeClr val="accent2">
                  <a:lumMod val="75000"/>
                </a:schemeClr>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3212976"/>
            <a:ext cx="3190305" cy="22122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cs typeface="Times New Roman" panose="02020603050405020304" pitchFamily="18" charset="0"/>
              </a:rPr>
              <a:t>USŁUGI RYNKU PRACY</a:t>
            </a:r>
          </a:p>
        </p:txBody>
      </p:sp>
    </p:spTree>
    <p:extLst>
      <p:ext uri="{BB962C8B-B14F-4D97-AF65-F5344CB8AC3E}">
        <p14:creationId xmlns:p14="http://schemas.microsoft.com/office/powerpoint/2010/main" val="26314568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03307" y="5996682"/>
            <a:ext cx="1240693" cy="861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Pośrednictwo pracy</a:t>
            </a:r>
            <a:endParaRPr lang="pl-PL" sz="3000" b="1" dirty="0">
              <a:solidFill>
                <a:schemeClr val="accent2">
                  <a:lumMod val="75000"/>
                </a:schemeClr>
              </a:solidFill>
            </a:endParaRPr>
          </a:p>
        </p:txBody>
      </p:sp>
      <p:sp>
        <p:nvSpPr>
          <p:cNvPr id="7"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dirty="0">
                <a:solidFill>
                  <a:schemeClr val="accent2">
                    <a:lumMod val="50000"/>
                  </a:schemeClr>
                </a:solidFill>
                <a:latin typeface="+mj-lt"/>
                <a:cs typeface="Times New Roman" panose="02020603050405020304" pitchFamily="18" charset="0"/>
              </a:rPr>
              <a:t>udzielanie pomocy bezrobotnym i poszukującym pracy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w uzyskaniu odpowiedniego zatrudnienia oraz pracodawcom w pozyskiwaniu pracowników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o poszukiwanych kwalifikacjach zawodowych,</a:t>
            </a:r>
          </a:p>
          <a:p>
            <a:pPr fontAlgn="auto"/>
            <a:r>
              <a:rPr lang="pl-PL" dirty="0">
                <a:solidFill>
                  <a:schemeClr val="accent2">
                    <a:lumMod val="50000"/>
                  </a:schemeClr>
                </a:solidFill>
                <a:latin typeface="+mj-lt"/>
                <a:cs typeface="Times New Roman" panose="02020603050405020304" pitchFamily="18" charset="0"/>
              </a:rPr>
              <a:t>pozyskiwanie i upowszechnianie ofert pracy,</a:t>
            </a:r>
          </a:p>
          <a:p>
            <a:pPr fontAlgn="auto"/>
            <a:r>
              <a:rPr lang="pl-PL" dirty="0">
                <a:solidFill>
                  <a:schemeClr val="accent2">
                    <a:lumMod val="50000"/>
                  </a:schemeClr>
                </a:solidFill>
                <a:latin typeface="+mj-lt"/>
                <a:cs typeface="Times New Roman" panose="02020603050405020304" pitchFamily="18" charset="0"/>
              </a:rPr>
              <a:t>udzielanie pracodawcom informacji o kandydatach do pracy w związku ze zgłoszoną ofertą pracy,</a:t>
            </a:r>
          </a:p>
          <a:p>
            <a:pPr fontAlgn="auto"/>
            <a:r>
              <a:rPr lang="pl-PL" dirty="0">
                <a:solidFill>
                  <a:schemeClr val="accent2">
                    <a:lumMod val="50000"/>
                  </a:schemeClr>
                </a:solidFill>
                <a:latin typeface="+mj-lt"/>
                <a:cs typeface="Times New Roman" panose="02020603050405020304" pitchFamily="18" charset="0"/>
              </a:rPr>
              <a:t>informowanie bezrobotnych o przysługujących im prawach i obowiązkach.</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0987" y="5999162"/>
            <a:ext cx="1243013" cy="858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7"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dirty="0">
                <a:solidFill>
                  <a:schemeClr val="accent2">
                    <a:lumMod val="50000"/>
                  </a:schemeClr>
                </a:solidFill>
                <a:latin typeface="+mj-lt"/>
                <a:cs typeface="Times New Roman" panose="02020603050405020304" pitchFamily="18" charset="0"/>
              </a:rPr>
              <a:t>udzielanie bezrobotnym i poszukującym pracy pomocy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w wyborze odpowiedniego zawodu lub miejsca pracy oraz w planowaniu kariery zawodowej,</a:t>
            </a:r>
          </a:p>
          <a:p>
            <a:pPr fontAlgn="auto"/>
            <a:r>
              <a:rPr lang="pl-PL" dirty="0">
                <a:solidFill>
                  <a:schemeClr val="accent2">
                    <a:lumMod val="50000"/>
                  </a:schemeClr>
                </a:solidFill>
                <a:latin typeface="+mj-lt"/>
                <a:cs typeface="Times New Roman" panose="02020603050405020304" pitchFamily="18" charset="0"/>
              </a:rPr>
              <a:t>udzielanie porad z wykorzystaniem standaryzowanych metod ułatwiających wybór zawodu,</a:t>
            </a:r>
          </a:p>
          <a:p>
            <a:pPr fontAlgn="auto"/>
            <a:r>
              <a:rPr lang="pl-PL" dirty="0">
                <a:solidFill>
                  <a:schemeClr val="accent2">
                    <a:lumMod val="50000"/>
                  </a:schemeClr>
                </a:solidFill>
                <a:latin typeface="+mj-lt"/>
                <a:cs typeface="Times New Roman" panose="02020603050405020304" pitchFamily="18" charset="0"/>
              </a:rPr>
              <a:t>udzielanie pracodawcom pomocy w doborze kandydatów do pracy</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1229426504"/>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2575" y="5999162"/>
            <a:ext cx="1243013" cy="858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Organizacja szkoleń</a:t>
            </a:r>
            <a:endParaRPr lang="pl-PL" sz="3000" b="1" dirty="0">
              <a:solidFill>
                <a:schemeClr val="accent2">
                  <a:lumMod val="75000"/>
                </a:schemeClr>
              </a:solidFill>
            </a:endParaRPr>
          </a:p>
        </p:txBody>
      </p:sp>
      <p:sp>
        <p:nvSpPr>
          <p:cNvPr id="7"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buNone/>
            </a:pPr>
            <a:r>
              <a:rPr lang="pl-PL" dirty="0" smtClean="0">
                <a:solidFill>
                  <a:schemeClr val="accent2">
                    <a:lumMod val="50000"/>
                  </a:schemeClr>
                </a:solidFill>
                <a:latin typeface="+mj-lt"/>
                <a:cs typeface="Times New Roman" panose="02020603050405020304" pitchFamily="18" charset="0"/>
              </a:rPr>
              <a:t>Inicjowanie</a:t>
            </a:r>
            <a:r>
              <a:rPr lang="pl-PL" dirty="0">
                <a:solidFill>
                  <a:schemeClr val="accent2">
                    <a:lumMod val="50000"/>
                  </a:schemeClr>
                </a:solidFill>
                <a:latin typeface="+mj-lt"/>
                <a:cs typeface="Times New Roman" panose="02020603050405020304" pitchFamily="18" charset="0"/>
              </a:rPr>
              <a:t>, organizowanie i finansowanie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 FUNDUSZU PRACY i EUROPEJSKIEGO FUNDUSZU SPOŁECZNEGO pozaszkolnych zajęć mających na celu uzyskanie, uzupełnienie lub doskonalenie umiejętności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i </a:t>
            </a:r>
            <a:r>
              <a:rPr lang="pl-PL" dirty="0">
                <a:solidFill>
                  <a:schemeClr val="accent2">
                    <a:lumMod val="50000"/>
                  </a:schemeClr>
                </a:solidFill>
                <a:latin typeface="+mj-lt"/>
                <a:cs typeface="Times New Roman" panose="02020603050405020304" pitchFamily="18" charset="0"/>
              </a:rPr>
              <a:t>kwalifikacji zawodowych </a:t>
            </a:r>
            <a:r>
              <a:rPr lang="pl-PL" dirty="0" smtClean="0">
                <a:solidFill>
                  <a:schemeClr val="accent2">
                    <a:lumMod val="50000"/>
                  </a:schemeClr>
                </a:solidFill>
                <a:latin typeface="+mj-lt"/>
                <a:cs typeface="Times New Roman" panose="02020603050405020304" pitchFamily="18" charset="0"/>
              </a:rPr>
              <a:t>w </a:t>
            </a:r>
            <a:r>
              <a:rPr lang="pl-PL" dirty="0">
                <a:solidFill>
                  <a:schemeClr val="accent2">
                    <a:lumMod val="50000"/>
                  </a:schemeClr>
                </a:solidFill>
                <a:latin typeface="+mj-lt"/>
                <a:cs typeface="Times New Roman" panose="02020603050405020304" pitchFamily="18" charset="0"/>
              </a:rPr>
              <a:t>celu zwiększenia szans bezrobotnych na uzyskanie zatrudnienia lub innej pracy zarobkowej, podwyższenia kwalifikacji zawodowych lub zwiększenia aktywności zawodowej.</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3429000"/>
            <a:ext cx="2208578" cy="25628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98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smtClean="0">
                <a:solidFill>
                  <a:schemeClr val="accent2">
                    <a:lumMod val="75000"/>
                  </a:schemeClr>
                </a:solidFill>
                <a:cs typeface="Times New Roman" panose="02020603050405020304" pitchFamily="18" charset="0"/>
              </a:rPr>
              <a:t>POŚREDNICTWO PRACY</a:t>
            </a:r>
            <a:endParaRPr lang="pl-PL" b="1" dirty="0">
              <a:solidFill>
                <a:schemeClr val="accent2">
                  <a:lumMod val="75000"/>
                </a:schemeClr>
              </a:solidFill>
              <a:cs typeface="Times New Roman" panose="02020603050405020304" pitchFamily="18" charset="0"/>
            </a:endParaRPr>
          </a:p>
        </p:txBody>
      </p:sp>
    </p:spTree>
    <p:extLst>
      <p:ext uri="{BB962C8B-B14F-4D97-AF65-F5344CB8AC3E}">
        <p14:creationId xmlns:p14="http://schemas.microsoft.com/office/powerpoint/2010/main" val="35074497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0755" y="5848619"/>
            <a:ext cx="887384" cy="1032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0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Pośrednictwo pracy</a:t>
            </a:r>
          </a:p>
        </p:txBody>
      </p:sp>
      <p:sp>
        <p:nvSpPr>
          <p:cNvPr id="7"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Wykonując usługę pośrednictwa pracy 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pracownicy Powiatowego Urzędu Pracy dla Powiatu Warszawskiego Zachodniego pozyskali do współpracy </a:t>
            </a:r>
            <a:r>
              <a:rPr lang="pl-PL" b="1" dirty="0" smtClean="0">
                <a:solidFill>
                  <a:schemeClr val="accent2">
                    <a:lumMod val="50000"/>
                  </a:schemeClr>
                </a:solidFill>
                <a:latin typeface="+mj-lt"/>
                <a:cs typeface="Times New Roman" panose="02020603050405020304" pitchFamily="18" charset="0"/>
              </a:rPr>
              <a:t>1282</a:t>
            </a:r>
            <a:r>
              <a:rPr lang="pl-PL" dirty="0" smtClean="0">
                <a:solidFill>
                  <a:schemeClr val="accent2">
                    <a:lumMod val="50000"/>
                  </a:schemeClr>
                </a:solidFill>
                <a:latin typeface="+mj-lt"/>
                <a:cs typeface="Times New Roman" panose="02020603050405020304" pitchFamily="18" charset="0"/>
              </a:rPr>
              <a:t> </a:t>
            </a:r>
            <a:r>
              <a:rPr lang="pl-PL" dirty="0">
                <a:solidFill>
                  <a:schemeClr val="accent2">
                    <a:lumMod val="50000"/>
                  </a:schemeClr>
                </a:solidFill>
                <a:latin typeface="+mj-lt"/>
                <a:cs typeface="Times New Roman" panose="02020603050405020304" pitchFamily="18" charset="0"/>
              </a:rPr>
              <a:t>pracodawców, przyjęli do realizacji </a:t>
            </a:r>
            <a:r>
              <a:rPr lang="pl-PL" dirty="0" smtClean="0">
                <a:solidFill>
                  <a:schemeClr val="accent2">
                    <a:lumMod val="50000"/>
                  </a:schemeClr>
                </a:solidFill>
                <a:latin typeface="+mj-lt"/>
                <a:cs typeface="Times New Roman" panose="02020603050405020304" pitchFamily="18" charset="0"/>
              </a:rPr>
              <a:t>7676 </a:t>
            </a:r>
            <a:r>
              <a:rPr lang="pl-PL" dirty="0">
                <a:solidFill>
                  <a:schemeClr val="accent2">
                    <a:lumMod val="50000"/>
                  </a:schemeClr>
                </a:solidFill>
                <a:latin typeface="+mj-lt"/>
                <a:cs typeface="Times New Roman" panose="02020603050405020304" pitchFamily="18" charset="0"/>
              </a:rPr>
              <a:t>miejsca pracy, </a:t>
            </a:r>
            <a:r>
              <a:rPr lang="pl-PL" dirty="0" smtClean="0">
                <a:solidFill>
                  <a:schemeClr val="accent2">
                    <a:lumMod val="50000"/>
                  </a:schemeClr>
                </a:solidFill>
                <a:latin typeface="+mj-lt"/>
                <a:cs typeface="Times New Roman" panose="02020603050405020304" pitchFamily="18" charset="0"/>
              </a:rPr>
              <a:t>w </a:t>
            </a:r>
            <a:r>
              <a:rPr lang="pl-PL" dirty="0">
                <a:solidFill>
                  <a:schemeClr val="accent2">
                    <a:lumMod val="50000"/>
                  </a:schemeClr>
                </a:solidFill>
                <a:latin typeface="+mj-lt"/>
                <a:cs typeface="Times New Roman" panose="02020603050405020304" pitchFamily="18" charset="0"/>
              </a:rPr>
              <a:t>tym</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a:solidFill>
                  <a:schemeClr val="accent2">
                    <a:lumMod val="50000"/>
                  </a:schemeClr>
                </a:solidFill>
                <a:latin typeface="+mj-lt"/>
                <a:cs typeface="Times New Roman" panose="02020603050405020304" pitchFamily="18" charset="0"/>
              </a:rPr>
              <a:t> </a:t>
            </a:r>
            <a:r>
              <a:rPr lang="pl-PL" dirty="0" smtClean="0">
                <a:solidFill>
                  <a:schemeClr val="accent2">
                    <a:lumMod val="50000"/>
                  </a:schemeClr>
                </a:solidFill>
                <a:latin typeface="+mj-lt"/>
                <a:cs typeface="Times New Roman" panose="02020603050405020304" pitchFamily="18" charset="0"/>
              </a:rPr>
              <a:t>7546 </a:t>
            </a:r>
            <a:r>
              <a:rPr lang="pl-PL" dirty="0">
                <a:solidFill>
                  <a:schemeClr val="accent2">
                    <a:lumMod val="50000"/>
                  </a:schemeClr>
                </a:solidFill>
                <a:latin typeface="+mj-lt"/>
                <a:cs typeface="Times New Roman" panose="02020603050405020304" pitchFamily="18" charset="0"/>
              </a:rPr>
              <a:t>niesubsydiowanych,</a:t>
            </a:r>
          </a:p>
          <a:p>
            <a:pPr fontAlgn="auto"/>
            <a:r>
              <a:rPr lang="pl-PL" dirty="0">
                <a:solidFill>
                  <a:schemeClr val="accent2">
                    <a:lumMod val="50000"/>
                  </a:schemeClr>
                </a:solidFill>
                <a:latin typeface="+mj-lt"/>
                <a:cs typeface="Times New Roman" panose="02020603050405020304" pitchFamily="18" charset="0"/>
              </a:rPr>
              <a:t> </a:t>
            </a:r>
            <a:r>
              <a:rPr lang="pl-PL" dirty="0" smtClean="0">
                <a:solidFill>
                  <a:schemeClr val="accent2">
                    <a:lumMod val="50000"/>
                  </a:schemeClr>
                </a:solidFill>
                <a:latin typeface="+mj-lt"/>
                <a:cs typeface="Times New Roman" panose="02020603050405020304" pitchFamily="18" charset="0"/>
              </a:rPr>
              <a:t>65 </a:t>
            </a:r>
            <a:r>
              <a:rPr lang="pl-PL" dirty="0">
                <a:solidFill>
                  <a:schemeClr val="accent2">
                    <a:lumMod val="50000"/>
                  </a:schemeClr>
                </a:solidFill>
                <a:latin typeface="+mj-lt"/>
                <a:cs typeface="Times New Roman" panose="02020603050405020304" pitchFamily="18" charset="0"/>
              </a:rPr>
              <a:t>subsydiowanych, </a:t>
            </a:r>
          </a:p>
          <a:p>
            <a:pPr fontAlgn="auto"/>
            <a:r>
              <a:rPr lang="pl-PL" dirty="0">
                <a:solidFill>
                  <a:schemeClr val="accent2">
                    <a:lumMod val="50000"/>
                  </a:schemeClr>
                </a:solidFill>
                <a:latin typeface="+mj-lt"/>
                <a:cs typeface="Times New Roman" panose="02020603050405020304" pitchFamily="18" charset="0"/>
              </a:rPr>
              <a:t> zorganizowano </a:t>
            </a:r>
            <a:r>
              <a:rPr lang="pl-PL" dirty="0" smtClean="0">
                <a:solidFill>
                  <a:schemeClr val="accent2">
                    <a:lumMod val="50000"/>
                  </a:schemeClr>
                </a:solidFill>
                <a:latin typeface="+mj-lt"/>
                <a:cs typeface="Times New Roman" panose="02020603050405020304" pitchFamily="18" charset="0"/>
              </a:rPr>
              <a:t>65 </a:t>
            </a:r>
            <a:r>
              <a:rPr lang="pl-PL" dirty="0">
                <a:solidFill>
                  <a:schemeClr val="accent2">
                    <a:lumMod val="50000"/>
                  </a:schemeClr>
                </a:solidFill>
                <a:latin typeface="+mj-lt"/>
                <a:cs typeface="Times New Roman" panose="02020603050405020304" pitchFamily="18" charset="0"/>
              </a:rPr>
              <a:t>staży</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40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Pośrednictwo pracy</a:t>
            </a:r>
          </a:p>
        </p:txBody>
      </p:sp>
      <p:sp>
        <p:nvSpPr>
          <p:cNvPr id="7" name="Symbol zastępczy tekstu 2"/>
          <p:cNvSpPr txBox="1">
            <a:spLocks/>
          </p:cNvSpPr>
          <p:nvPr/>
        </p:nvSpPr>
        <p:spPr>
          <a:xfrm>
            <a:off x="1043608" y="1117188"/>
            <a:ext cx="7515992" cy="4314882"/>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Największe </a:t>
            </a:r>
            <a:r>
              <a:rPr lang="pl-PL" dirty="0">
                <a:solidFill>
                  <a:schemeClr val="accent2">
                    <a:lumMod val="50000"/>
                  </a:schemeClr>
                </a:solidFill>
                <a:latin typeface="+mj-lt"/>
                <a:cs typeface="Times New Roman" panose="02020603050405020304" pitchFamily="18" charset="0"/>
              </a:rPr>
              <a:t>problemy wystąpiły przy realizacji ofert pracy związanych </a:t>
            </a:r>
            <a:r>
              <a:rPr lang="pl-PL" dirty="0" smtClean="0">
                <a:solidFill>
                  <a:schemeClr val="accent2">
                    <a:lumMod val="50000"/>
                  </a:schemeClr>
                </a:solidFill>
                <a:latin typeface="+mj-lt"/>
                <a:cs typeface="Times New Roman" panose="02020603050405020304" pitchFamily="18" charset="0"/>
              </a:rPr>
              <a:t>z </a:t>
            </a:r>
            <a:r>
              <a:rPr lang="pl-PL" dirty="0">
                <a:solidFill>
                  <a:schemeClr val="accent2">
                    <a:lumMod val="50000"/>
                  </a:schemeClr>
                </a:solidFill>
                <a:latin typeface="+mj-lt"/>
                <a:cs typeface="Times New Roman" panose="02020603050405020304" pitchFamily="18" charset="0"/>
              </a:rPr>
              <a:t>koniecznością posiadania konkretnych, udokumentowanych kwalifikacji zawodowych wymaganych przez pracodawców</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Pośrednictwo pracy</a:t>
            </a:r>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Symbol zastępczy tekstu 2"/>
          <p:cNvSpPr txBox="1">
            <a:spLocks/>
          </p:cNvSpPr>
          <p:nvPr/>
        </p:nvSpPr>
        <p:spPr>
          <a:xfrm>
            <a:off x="1113524" y="1412776"/>
            <a:ext cx="7515992" cy="4752528"/>
          </a:xfrm>
          <a:prstGeom prst="rect">
            <a:avLst/>
          </a:prstGeom>
        </p:spPr>
        <p:txBody>
          <a:bodyPr anchor="ctr">
            <a:normAutofit fontScale="850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Powiatowy Urząd Pracy dla Powiatu Warszawskiego Zachodniego zorganizował 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a:t>
            </a:r>
            <a:r>
              <a:rPr lang="pl-PL" dirty="0" smtClean="0">
                <a:solidFill>
                  <a:schemeClr val="accent2">
                    <a:lumMod val="50000"/>
                  </a:schemeClr>
                </a:solidFill>
                <a:latin typeface="+mj-lt"/>
                <a:cs typeface="Times New Roman" panose="02020603050405020304" pitchFamily="18" charset="0"/>
              </a:rPr>
              <a:t>11 Giełd </a:t>
            </a:r>
            <a:r>
              <a:rPr lang="pl-PL" dirty="0">
                <a:solidFill>
                  <a:schemeClr val="accent2">
                    <a:lumMod val="50000"/>
                  </a:schemeClr>
                </a:solidFill>
                <a:latin typeface="+mj-lt"/>
                <a:cs typeface="Times New Roman" panose="02020603050405020304" pitchFamily="18" charset="0"/>
              </a:rPr>
              <a:t>Pracy m.in. na stanowiska: </a:t>
            </a:r>
          </a:p>
          <a:p>
            <a:pPr fontAlgn="auto">
              <a:lnSpc>
                <a:spcPct val="150000"/>
              </a:lnSpc>
            </a:pPr>
            <a:r>
              <a:rPr lang="pl-PL" b="1" dirty="0" smtClean="0">
                <a:solidFill>
                  <a:schemeClr val="accent2">
                    <a:lumMod val="50000"/>
                  </a:schemeClr>
                </a:solidFill>
                <a:latin typeface="+mj-lt"/>
                <a:cs typeface="Times New Roman" panose="02020603050405020304" pitchFamily="18" charset="0"/>
              </a:rPr>
              <a:t>Pracownik restauracji</a:t>
            </a:r>
            <a:r>
              <a:rPr lang="pl-PL" dirty="0" smtClean="0">
                <a:solidFill>
                  <a:schemeClr val="accent2">
                    <a:lumMod val="50000"/>
                  </a:schemeClr>
                </a:solidFill>
                <a:latin typeface="+mj-lt"/>
                <a:cs typeface="Times New Roman" panose="02020603050405020304" pitchFamily="18" charset="0"/>
              </a:rPr>
              <a:t> </a:t>
            </a:r>
            <a:r>
              <a:rPr lang="pl-PL" dirty="0">
                <a:solidFill>
                  <a:schemeClr val="accent2">
                    <a:lumMod val="50000"/>
                  </a:schemeClr>
                </a:solidFill>
                <a:latin typeface="+mj-lt"/>
                <a:cs typeface="Times New Roman" panose="02020603050405020304" pitchFamily="18" charset="0"/>
              </a:rPr>
              <a:t>dla:</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	 MC </a:t>
            </a:r>
            <a:r>
              <a:rPr lang="pl-PL" dirty="0" err="1" smtClean="0">
                <a:solidFill>
                  <a:schemeClr val="accent2">
                    <a:lumMod val="50000"/>
                  </a:schemeClr>
                </a:solidFill>
                <a:latin typeface="+mj-lt"/>
                <a:cs typeface="Times New Roman" panose="02020603050405020304" pitchFamily="18" charset="0"/>
              </a:rPr>
              <a:t>DONALD’S</a:t>
            </a:r>
            <a:r>
              <a:rPr lang="pl-PL" dirty="0" smtClean="0">
                <a:solidFill>
                  <a:schemeClr val="accent2">
                    <a:lumMod val="50000"/>
                  </a:schemeClr>
                </a:solidFill>
                <a:latin typeface="+mj-lt"/>
                <a:cs typeface="Times New Roman" panose="02020603050405020304" pitchFamily="18" charset="0"/>
              </a:rPr>
              <a:t> POLSKA SP. ZO.O.</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b="1" dirty="0" smtClean="0">
                <a:solidFill>
                  <a:schemeClr val="accent2">
                    <a:lumMod val="50000"/>
                  </a:schemeClr>
                </a:solidFill>
                <a:latin typeface="+mj-lt"/>
                <a:cs typeface="Times New Roman" panose="02020603050405020304" pitchFamily="18" charset="0"/>
              </a:rPr>
              <a:t>MENAGER </a:t>
            </a:r>
            <a:r>
              <a:rPr lang="pl-PL" dirty="0" smtClean="0">
                <a:solidFill>
                  <a:schemeClr val="accent2">
                    <a:lumMod val="50000"/>
                  </a:schemeClr>
                </a:solidFill>
                <a:latin typeface="+mj-lt"/>
                <a:cs typeface="Times New Roman" panose="02020603050405020304" pitchFamily="18" charset="0"/>
              </a:rPr>
              <a:t>dla</a:t>
            </a:r>
            <a:r>
              <a:rPr lang="pl-PL" dirty="0">
                <a:solidFill>
                  <a:schemeClr val="accent2">
                    <a:lumMod val="50000"/>
                  </a:schemeClr>
                </a:solidFill>
                <a:latin typeface="+mj-lt"/>
                <a:cs typeface="Times New Roman" panose="02020603050405020304" pitchFamily="18" charset="0"/>
              </a:rPr>
              <a:t>: </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	</a:t>
            </a:r>
            <a:r>
              <a:rPr lang="pl-PL" sz="3200" dirty="0" smtClean="0">
                <a:solidFill>
                  <a:schemeClr val="accent2">
                    <a:lumMod val="50000"/>
                  </a:schemeClr>
                </a:solidFill>
                <a:cs typeface="Times New Roman" panose="02020603050405020304" pitchFamily="18" charset="0"/>
              </a:rPr>
              <a:t> </a:t>
            </a:r>
            <a:r>
              <a:rPr lang="pl-PL" dirty="0" smtClean="0">
                <a:solidFill>
                  <a:schemeClr val="accent2">
                    <a:lumMod val="50000"/>
                  </a:schemeClr>
                </a:solidFill>
                <a:cs typeface="Times New Roman" panose="02020603050405020304" pitchFamily="18" charset="0"/>
              </a:rPr>
              <a:t>MC </a:t>
            </a:r>
            <a:r>
              <a:rPr lang="pl-PL" dirty="0" err="1" smtClean="0">
                <a:solidFill>
                  <a:schemeClr val="accent2">
                    <a:lumMod val="50000"/>
                  </a:schemeClr>
                </a:solidFill>
                <a:cs typeface="Times New Roman" panose="02020603050405020304" pitchFamily="18" charset="0"/>
              </a:rPr>
              <a:t>DONALD’S</a:t>
            </a:r>
            <a:r>
              <a:rPr lang="pl-PL" dirty="0" smtClean="0">
                <a:solidFill>
                  <a:schemeClr val="accent2">
                    <a:lumMod val="50000"/>
                  </a:schemeClr>
                </a:solidFill>
                <a:cs typeface="Times New Roman" panose="02020603050405020304" pitchFamily="18" charset="0"/>
              </a:rPr>
              <a:t> POLSKA SP. ZO.O.</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b="1" dirty="0" smtClean="0">
                <a:solidFill>
                  <a:schemeClr val="accent2">
                    <a:lumMod val="50000"/>
                  </a:schemeClr>
                </a:solidFill>
                <a:latin typeface="+mj-lt"/>
                <a:cs typeface="Times New Roman" panose="02020603050405020304" pitchFamily="18" charset="0"/>
              </a:rPr>
              <a:t>Kasjer-sprzedawca </a:t>
            </a:r>
            <a:r>
              <a:rPr lang="pl-PL" dirty="0" smtClean="0">
                <a:solidFill>
                  <a:schemeClr val="accent2">
                    <a:lumMod val="50000"/>
                  </a:schemeClr>
                </a:solidFill>
                <a:latin typeface="+mj-lt"/>
                <a:cs typeface="Times New Roman" panose="02020603050405020304" pitchFamily="18" charset="0"/>
              </a:rPr>
              <a:t>dla</a:t>
            </a:r>
            <a:r>
              <a:rPr lang="pl-PL" dirty="0">
                <a:solidFill>
                  <a:schemeClr val="accent2">
                    <a:lumMod val="50000"/>
                  </a:schemeClr>
                </a:solidFill>
                <a:latin typeface="+mj-lt"/>
                <a:cs typeface="Times New Roman" panose="02020603050405020304" pitchFamily="18" charset="0"/>
              </a:rPr>
              <a:t>: </a:t>
            </a:r>
            <a:endParaRPr lang="pl-PL" dirty="0" smtClean="0">
              <a:solidFill>
                <a:schemeClr val="accent2">
                  <a:lumMod val="50000"/>
                </a:schemeClr>
              </a:solidFill>
              <a:latin typeface="+mj-lt"/>
              <a:cs typeface="Times New Roman" panose="02020603050405020304" pitchFamily="18" charset="0"/>
            </a:endParaRPr>
          </a:p>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	</a:t>
            </a:r>
            <a:r>
              <a:rPr lang="pl-PL" dirty="0" smtClean="0">
                <a:solidFill>
                  <a:schemeClr val="accent2">
                    <a:lumMod val="50000"/>
                  </a:schemeClr>
                </a:solidFill>
                <a:latin typeface="+mj-lt"/>
                <a:cs typeface="Times New Roman" panose="02020603050405020304" pitchFamily="18" charset="0"/>
              </a:rPr>
              <a:t>HIPERMARKET AUCHAN</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49560"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1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smtClean="0">
                <a:solidFill>
                  <a:schemeClr val="accent2">
                    <a:lumMod val="75000"/>
                  </a:schemeClr>
                </a:solidFill>
              </a:rPr>
              <a:t>Pośrednictwo pracy</a:t>
            </a:r>
            <a:endParaRPr lang="pl-PL" sz="3000" b="1" dirty="0">
              <a:solidFill>
                <a:schemeClr val="accent2">
                  <a:lumMod val="75000"/>
                </a:schemeClr>
              </a:solidFill>
            </a:endParaRPr>
          </a:p>
        </p:txBody>
      </p:sp>
      <p:sp>
        <p:nvSpPr>
          <p:cNvPr id="7"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Pracownik ochrony</a:t>
            </a:r>
            <a:r>
              <a:rPr lang="pl-PL" sz="2000" dirty="0" smtClean="0">
                <a:solidFill>
                  <a:schemeClr val="accent2">
                    <a:lumMod val="50000"/>
                  </a:schemeClr>
                </a:solidFill>
                <a:latin typeface="+mj-lt"/>
                <a:cs typeface="Times New Roman" panose="02020603050405020304" pitchFamily="18" charset="0"/>
              </a:rPr>
              <a:t> </a:t>
            </a:r>
            <a:r>
              <a:rPr lang="pl-PL" sz="2000" dirty="0">
                <a:solidFill>
                  <a:schemeClr val="accent2">
                    <a:lumMod val="50000"/>
                  </a:schemeClr>
                </a:solidFill>
                <a:latin typeface="+mj-lt"/>
                <a:cs typeface="Times New Roman" panose="02020603050405020304" pitchFamily="18" charset="0"/>
              </a:rPr>
              <a:t>dla:</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OMEGA SERVICE SP. Z O.O.</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Magazynier</a:t>
            </a:r>
            <a:r>
              <a:rPr lang="pl-PL" sz="2000" dirty="0" smtClean="0">
                <a:solidFill>
                  <a:schemeClr val="accent2">
                    <a:lumMod val="50000"/>
                  </a:schemeClr>
                </a:solidFill>
                <a:latin typeface="+mj-lt"/>
                <a:cs typeface="Times New Roman" panose="02020603050405020304" pitchFamily="18" charset="0"/>
              </a:rPr>
              <a:t> </a:t>
            </a:r>
            <a:r>
              <a:rPr lang="pl-PL" sz="2000" dirty="0">
                <a:solidFill>
                  <a:schemeClr val="accent2">
                    <a:lumMod val="50000"/>
                  </a:schemeClr>
                </a:solidFill>
                <a:latin typeface="+mj-lt"/>
                <a:cs typeface="Times New Roman" panose="02020603050405020304" pitchFamily="18" charset="0"/>
              </a:rPr>
              <a:t>dla: </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TRANSGOURMET POLSKA SP. Z O.O.</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Sprzątacz/Brygadzista</a:t>
            </a:r>
            <a:r>
              <a:rPr lang="pl-PL" sz="2000" dirty="0" smtClean="0">
                <a:solidFill>
                  <a:schemeClr val="accent2">
                    <a:lumMod val="50000"/>
                  </a:schemeClr>
                </a:solidFill>
                <a:latin typeface="+mj-lt"/>
                <a:cs typeface="Times New Roman" panose="02020603050405020304" pitchFamily="18" charset="0"/>
              </a:rPr>
              <a:t> dla:</a:t>
            </a:r>
          </a:p>
          <a:p>
            <a:pPr marL="0" indent="0" fontAlgn="auto">
              <a:lnSpc>
                <a:spcPct val="150000"/>
              </a:lnSpc>
              <a:buNone/>
            </a:pPr>
            <a:r>
              <a:rPr lang="pl-PL" sz="2000" dirty="0">
                <a:solidFill>
                  <a:schemeClr val="accent2">
                    <a:lumMod val="50000"/>
                  </a:schemeClr>
                </a:solidFill>
                <a:latin typeface="+mj-lt"/>
                <a:cs typeface="Times New Roman" panose="02020603050405020304" pitchFamily="18" charset="0"/>
              </a:rPr>
              <a:t>	</a:t>
            </a:r>
            <a:r>
              <a:rPr lang="pl-PL" sz="2000" dirty="0" smtClean="0">
                <a:solidFill>
                  <a:schemeClr val="accent2">
                    <a:lumMod val="50000"/>
                  </a:schemeClr>
                </a:solidFill>
                <a:latin typeface="+mj-lt"/>
                <a:cs typeface="Times New Roman" panose="02020603050405020304" pitchFamily="18" charset="0"/>
              </a:rPr>
              <a:t>AMLUX SP. Z O.O.</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Operator wózka widłowego/ Pracownik magazynu </a:t>
            </a:r>
            <a:r>
              <a:rPr lang="pl-PL" sz="2000" dirty="0" smtClean="0">
                <a:solidFill>
                  <a:schemeClr val="accent2">
                    <a:lumMod val="50000"/>
                  </a:schemeClr>
                </a:solidFill>
                <a:latin typeface="+mj-lt"/>
                <a:cs typeface="Times New Roman" panose="02020603050405020304" pitchFamily="18" charset="0"/>
              </a:rPr>
              <a:t>dla</a:t>
            </a:r>
            <a:r>
              <a:rPr lang="pl-PL" sz="2000" dirty="0">
                <a:solidFill>
                  <a:schemeClr val="accent2">
                    <a:lumMod val="50000"/>
                  </a:schemeClr>
                </a:solidFill>
                <a:latin typeface="+mj-lt"/>
                <a:cs typeface="Times New Roman" panose="02020603050405020304" pitchFamily="18" charset="0"/>
              </a:rPr>
              <a:t>: </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KUEHNE+NAGEL SP. Z O.O.</a:t>
            </a:r>
            <a:endParaRPr lang="pl-PL" sz="2000"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81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ymbol zastępczy tekstu 2"/>
          <p:cNvSpPr txBox="1">
            <a:spLocks/>
          </p:cNvSpPr>
          <p:nvPr/>
        </p:nvSpPr>
        <p:spPr>
          <a:xfrm>
            <a:off x="1113524" y="1268760"/>
            <a:ext cx="7515992" cy="504056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Pomocnik śmieciarza </a:t>
            </a:r>
            <a:r>
              <a:rPr lang="pl-PL" sz="2000" dirty="0" smtClean="0">
                <a:solidFill>
                  <a:schemeClr val="accent2">
                    <a:lumMod val="50000"/>
                  </a:schemeClr>
                </a:solidFill>
                <a:latin typeface="+mj-lt"/>
                <a:cs typeface="Times New Roman" panose="02020603050405020304" pitchFamily="18" charset="0"/>
              </a:rPr>
              <a:t>dla</a:t>
            </a:r>
            <a:r>
              <a:rPr lang="pl-PL" sz="2000" dirty="0">
                <a:solidFill>
                  <a:schemeClr val="accent2">
                    <a:lumMod val="50000"/>
                  </a:schemeClr>
                </a:solidFill>
                <a:latin typeface="+mj-lt"/>
                <a:cs typeface="Times New Roman" panose="02020603050405020304" pitchFamily="18" charset="0"/>
              </a:rPr>
              <a:t>:</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BYŚ Wojciech </a:t>
            </a:r>
            <a:r>
              <a:rPr lang="pl-PL" sz="2000" dirty="0" err="1" smtClean="0">
                <a:solidFill>
                  <a:schemeClr val="accent2">
                    <a:lumMod val="50000"/>
                  </a:schemeClr>
                </a:solidFill>
                <a:latin typeface="+mj-lt"/>
                <a:cs typeface="Times New Roman" panose="02020603050405020304" pitchFamily="18" charset="0"/>
              </a:rPr>
              <a:t>Byśkiniewicz</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Sprzątaczka </a:t>
            </a:r>
            <a:r>
              <a:rPr lang="pl-PL" sz="2000" dirty="0">
                <a:solidFill>
                  <a:schemeClr val="accent2">
                    <a:lumMod val="50000"/>
                  </a:schemeClr>
                </a:solidFill>
                <a:latin typeface="+mj-lt"/>
                <a:cs typeface="Times New Roman" panose="02020603050405020304" pitchFamily="18" charset="0"/>
              </a:rPr>
              <a:t>dla: </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Spółdzielnia mieszkaniowa „Ożarów”</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Pracownik biurowy </a:t>
            </a:r>
            <a:r>
              <a:rPr lang="pl-PL" sz="2000" dirty="0">
                <a:solidFill>
                  <a:schemeClr val="accent2">
                    <a:lumMod val="50000"/>
                  </a:schemeClr>
                </a:solidFill>
                <a:latin typeface="+mj-lt"/>
                <a:cs typeface="Times New Roman" panose="02020603050405020304" pitchFamily="18" charset="0"/>
              </a:rPr>
              <a:t>dla:</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Starostwo Powiatu Warszawskiego Zachodniego</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 Sprzedawca </a:t>
            </a:r>
            <a:r>
              <a:rPr lang="pl-PL" sz="2000" dirty="0" smtClean="0">
                <a:solidFill>
                  <a:schemeClr val="accent2">
                    <a:lumMod val="50000"/>
                  </a:schemeClr>
                </a:solidFill>
                <a:latin typeface="+mj-lt"/>
                <a:cs typeface="Times New Roman" panose="02020603050405020304" pitchFamily="18" charset="0"/>
              </a:rPr>
              <a:t>dla</a:t>
            </a:r>
            <a:r>
              <a:rPr lang="pl-PL" sz="2000" dirty="0">
                <a:solidFill>
                  <a:schemeClr val="accent2">
                    <a:lumMod val="50000"/>
                  </a:schemeClr>
                </a:solidFill>
                <a:latin typeface="+mj-lt"/>
                <a:cs typeface="Times New Roman" panose="02020603050405020304" pitchFamily="18" charset="0"/>
              </a:rPr>
              <a:t>:</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PODLASKA CHATA S.C.</a:t>
            </a:r>
            <a:endParaRPr lang="pl-PL" sz="2000" dirty="0">
              <a:solidFill>
                <a:schemeClr val="accent2">
                  <a:lumMod val="50000"/>
                </a:schemeClr>
              </a:solidFill>
              <a:latin typeface="+mj-lt"/>
              <a:cs typeface="Times New Roman" panose="02020603050405020304" pitchFamily="18" charset="0"/>
            </a:endParaRPr>
          </a:p>
        </p:txBody>
      </p:sp>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Pośrednictwo pracy</a:t>
            </a:r>
            <a:endParaRPr lang="pl-PL" sz="3000" b="1" dirty="0">
              <a:solidFill>
                <a:schemeClr val="accent2">
                  <a:lumMod val="75000"/>
                </a:schemeClr>
              </a:solidFill>
            </a:endParaRPr>
          </a:p>
        </p:txBody>
      </p:sp>
    </p:spTree>
    <p:extLst>
      <p:ext uri="{BB962C8B-B14F-4D97-AF65-F5344CB8AC3E}">
        <p14:creationId xmlns:p14="http://schemas.microsoft.com/office/powerpoint/2010/main" val="442022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3413" y="5847996"/>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91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smtClean="0">
                <a:solidFill>
                  <a:schemeClr val="accent2">
                    <a:lumMod val="75000"/>
                  </a:schemeClr>
                </a:solidFill>
              </a:rPr>
              <a:t>Pośrednictwo pracy</a:t>
            </a:r>
            <a:endParaRPr lang="pl-PL" sz="3000" b="1" dirty="0">
              <a:solidFill>
                <a:schemeClr val="accent2">
                  <a:lumMod val="75000"/>
                </a:schemeClr>
              </a:solidFill>
            </a:endParaRPr>
          </a:p>
        </p:txBody>
      </p:sp>
      <p:sp>
        <p:nvSpPr>
          <p:cNvPr id="7" name="Symbol zastępczy tekstu 2"/>
          <p:cNvSpPr txBox="1">
            <a:spLocks/>
          </p:cNvSpPr>
          <p:nvPr/>
        </p:nvSpPr>
        <p:spPr>
          <a:xfrm>
            <a:off x="1182714" y="1038098"/>
            <a:ext cx="7515992" cy="504056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Operator produkcji </a:t>
            </a:r>
            <a:r>
              <a:rPr lang="pl-PL" sz="2000" dirty="0" smtClean="0">
                <a:solidFill>
                  <a:schemeClr val="accent2">
                    <a:lumMod val="50000"/>
                  </a:schemeClr>
                </a:solidFill>
                <a:latin typeface="+mj-lt"/>
                <a:cs typeface="Times New Roman" panose="02020603050405020304" pitchFamily="18" charset="0"/>
              </a:rPr>
              <a:t>dla</a:t>
            </a:r>
            <a:r>
              <a:rPr lang="pl-PL" sz="2000" dirty="0">
                <a:solidFill>
                  <a:schemeClr val="accent2">
                    <a:lumMod val="50000"/>
                  </a:schemeClr>
                </a:solidFill>
                <a:latin typeface="+mj-lt"/>
                <a:cs typeface="Times New Roman" panose="02020603050405020304" pitchFamily="18" charset="0"/>
              </a:rPr>
              <a:t>: </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AUTOMOTIVE ASSEMBLY SYSTEMS SP. ZO.O.</a:t>
            </a:r>
            <a:endParaRPr lang="pl-PL" sz="2000" dirty="0">
              <a:solidFill>
                <a:schemeClr val="accent2">
                  <a:lumMod val="50000"/>
                </a:schemeClr>
              </a:solidFill>
              <a:latin typeface="+mj-lt"/>
              <a:cs typeface="Times New Roman" panose="02020603050405020304" pitchFamily="18" charset="0"/>
            </a:endParaRPr>
          </a:p>
          <a:p>
            <a:pPr fontAlgn="auto">
              <a:lnSpc>
                <a:spcPct val="150000"/>
              </a:lnSpc>
            </a:pPr>
            <a:r>
              <a:rPr lang="pl-PL" sz="2000" b="1" dirty="0" smtClean="0">
                <a:solidFill>
                  <a:schemeClr val="accent2">
                    <a:lumMod val="50000"/>
                  </a:schemeClr>
                </a:solidFill>
                <a:latin typeface="+mj-lt"/>
                <a:cs typeface="Times New Roman" panose="02020603050405020304" pitchFamily="18" charset="0"/>
              </a:rPr>
              <a:t>Pokojowa/ korytarzowy </a:t>
            </a:r>
            <a:r>
              <a:rPr lang="pl-PL" sz="2000" dirty="0" smtClean="0">
                <a:solidFill>
                  <a:schemeClr val="accent2">
                    <a:lumMod val="50000"/>
                  </a:schemeClr>
                </a:solidFill>
                <a:latin typeface="+mj-lt"/>
                <a:cs typeface="Times New Roman" panose="02020603050405020304" pitchFamily="18" charset="0"/>
              </a:rPr>
              <a:t>dla</a:t>
            </a:r>
            <a:r>
              <a:rPr lang="pl-PL" sz="2000" dirty="0">
                <a:solidFill>
                  <a:schemeClr val="accent2">
                    <a:lumMod val="50000"/>
                  </a:schemeClr>
                </a:solidFill>
                <a:latin typeface="+mj-lt"/>
                <a:cs typeface="Times New Roman" panose="02020603050405020304" pitchFamily="18" charset="0"/>
              </a:rPr>
              <a:t>:</a:t>
            </a:r>
          </a:p>
          <a:p>
            <a:pPr marL="0" indent="0" fontAlgn="auto">
              <a:lnSpc>
                <a:spcPct val="150000"/>
              </a:lnSpc>
              <a:buNone/>
            </a:pPr>
            <a:r>
              <a:rPr lang="pl-PL" sz="2000" dirty="0" smtClean="0">
                <a:solidFill>
                  <a:schemeClr val="accent2">
                    <a:lumMod val="50000"/>
                  </a:schemeClr>
                </a:solidFill>
                <a:latin typeface="+mj-lt"/>
                <a:cs typeface="Times New Roman" panose="02020603050405020304" pitchFamily="18" charset="0"/>
              </a:rPr>
              <a:t>	MCC MAZURKAS CONFERENCE CENTRE &amp; Hotel SP. ZO.O.</a:t>
            </a:r>
            <a:endParaRPr lang="pl-PL" sz="2000"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15565031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2"/>
          <p:cNvSpPr>
            <a:spLocks noChangeArrowheads="1"/>
          </p:cNvSpPr>
          <p:nvPr/>
        </p:nvSpPr>
        <p:spPr bwMode="auto">
          <a:xfrm>
            <a:off x="7164288" y="-26856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l-PL"/>
          </a:p>
        </p:txBody>
      </p:sp>
      <p:sp>
        <p:nvSpPr>
          <p:cNvPr id="8" name="Symbol zastępczy tekstu 2"/>
          <p:cNvSpPr txBox="1">
            <a:spLocks/>
          </p:cNvSpPr>
          <p:nvPr/>
        </p:nvSpPr>
        <p:spPr>
          <a:xfrm>
            <a:off x="1115616" y="1117188"/>
            <a:ext cx="7515992" cy="4752528"/>
          </a:xfrm>
          <a:prstGeom prst="rect">
            <a:avLst/>
          </a:prstGeom>
        </p:spPr>
        <p:txBody>
          <a:bodyPr anchor="ctr">
            <a:normAutofit fontScale="32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r>
              <a:rPr lang="pl-PL" sz="8600" b="1" dirty="0" smtClean="0">
                <a:solidFill>
                  <a:schemeClr val="accent2">
                    <a:lumMod val="50000"/>
                  </a:schemeClr>
                </a:solidFill>
                <a:latin typeface="+mj-lt"/>
                <a:cs typeface="Times New Roman" panose="02020603050405020304" pitchFamily="18" charset="0"/>
              </a:rPr>
              <a:t>DNI OTWARTE FUNDUSZY EUROPEJSKICH  </a:t>
            </a:r>
          </a:p>
          <a:p>
            <a:pPr marL="0" indent="0" fontAlgn="auto">
              <a:lnSpc>
                <a:spcPct val="150000"/>
              </a:lnSpc>
              <a:buNone/>
            </a:pPr>
            <a:endParaRPr lang="pl-PL" dirty="0" smtClean="0">
              <a:solidFill>
                <a:schemeClr val="accent2">
                  <a:lumMod val="50000"/>
                </a:schemeClr>
              </a:solidFill>
              <a:latin typeface="+mj-lt"/>
              <a:cs typeface="Times New Roman" panose="02020603050405020304" pitchFamily="18" charset="0"/>
            </a:endParaRP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 </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 </a:t>
            </a:r>
          </a:p>
          <a:p>
            <a:pPr marL="0" indent="0" algn="ctr" fontAlgn="auto">
              <a:lnSpc>
                <a:spcPct val="150000"/>
              </a:lnSpc>
              <a:buNone/>
            </a:pPr>
            <a:r>
              <a:rPr lang="pl-PL" sz="5000" dirty="0" smtClean="0">
                <a:solidFill>
                  <a:schemeClr val="accent2">
                    <a:lumMod val="50000"/>
                  </a:schemeClr>
                </a:solidFill>
                <a:latin typeface="+mj-lt"/>
                <a:cs typeface="Times New Roman" panose="02020603050405020304" pitchFamily="18" charset="0"/>
              </a:rPr>
              <a:t>W dniu </a:t>
            </a:r>
            <a:r>
              <a:rPr lang="pl-PL" sz="5000" b="1" dirty="0" smtClean="0">
                <a:solidFill>
                  <a:schemeClr val="accent2">
                    <a:lumMod val="50000"/>
                  </a:schemeClr>
                </a:solidFill>
                <a:latin typeface="+mj-lt"/>
                <a:cs typeface="Times New Roman" panose="02020603050405020304" pitchFamily="18" charset="0"/>
              </a:rPr>
              <a:t>10 V 2019 r. </a:t>
            </a:r>
            <a:r>
              <a:rPr lang="pl-PL" sz="5000" dirty="0" smtClean="0">
                <a:solidFill>
                  <a:schemeClr val="accent2">
                    <a:lumMod val="50000"/>
                  </a:schemeClr>
                </a:solidFill>
                <a:latin typeface="+mj-lt"/>
                <a:cs typeface="Times New Roman" panose="02020603050405020304" pitchFamily="18" charset="0"/>
              </a:rPr>
              <a:t>podczas obchodów ogólnopolskiej akcji promocyjnej pn. </a:t>
            </a:r>
          </a:p>
          <a:p>
            <a:pPr marL="0" indent="0" algn="ctr" fontAlgn="auto">
              <a:lnSpc>
                <a:spcPct val="150000"/>
              </a:lnSpc>
              <a:buNone/>
            </a:pPr>
            <a:r>
              <a:rPr lang="pl-PL" sz="5000" b="1" dirty="0" smtClean="0">
                <a:solidFill>
                  <a:schemeClr val="accent2">
                    <a:lumMod val="50000"/>
                  </a:schemeClr>
                </a:solidFill>
                <a:latin typeface="+mj-lt"/>
                <a:cs typeface="Times New Roman" panose="02020603050405020304" pitchFamily="18" charset="0"/>
              </a:rPr>
              <a:t>Dni  Otwarte Funduszy Europejskich</a:t>
            </a:r>
            <a:r>
              <a:rPr lang="pl-PL" sz="5000" dirty="0" smtClean="0">
                <a:solidFill>
                  <a:schemeClr val="accent2">
                    <a:lumMod val="50000"/>
                  </a:schemeClr>
                </a:solidFill>
                <a:latin typeface="+mj-lt"/>
                <a:cs typeface="Times New Roman" panose="02020603050405020304" pitchFamily="18" charset="0"/>
              </a:rPr>
              <a:t>, Powiatowy Urząd Pracy dla Powiatu Warszawskiego Zachodniego,  w ramach własnej inicjatywy, zorganizował konferencję dedykowaną  lokalnym pracodawcom i przedsiębiorcom                                                                      pn. </a:t>
            </a:r>
            <a:r>
              <a:rPr lang="pl-PL" sz="5000" b="1" dirty="0" smtClean="0">
                <a:solidFill>
                  <a:schemeClr val="accent2">
                    <a:lumMod val="50000"/>
                  </a:schemeClr>
                </a:solidFill>
                <a:latin typeface="+mj-lt"/>
                <a:cs typeface="Times New Roman" panose="02020603050405020304" pitchFamily="18" charset="0"/>
              </a:rPr>
              <a:t>Rynek dobrego pracodawcy</a:t>
            </a:r>
            <a:r>
              <a:rPr lang="pl-PL" sz="5000" dirty="0" smtClean="0">
                <a:solidFill>
                  <a:schemeClr val="accent2">
                    <a:lumMod val="50000"/>
                  </a:schemeClr>
                </a:solidFill>
                <a:latin typeface="+mj-lt"/>
                <a:cs typeface="Times New Roman" panose="02020603050405020304" pitchFamily="18" charset="0"/>
              </a:rPr>
              <a:t>. </a:t>
            </a:r>
          </a:p>
          <a:p>
            <a:pPr marL="0" indent="0" algn="ctr" fontAlgn="auto">
              <a:lnSpc>
                <a:spcPct val="150000"/>
              </a:lnSpc>
              <a:buNone/>
            </a:pPr>
            <a:r>
              <a:rPr lang="pl-PL" sz="5000" dirty="0" smtClean="0">
                <a:solidFill>
                  <a:schemeClr val="accent2">
                    <a:lumMod val="50000"/>
                  </a:schemeClr>
                </a:solidFill>
                <a:latin typeface="+mj-lt"/>
                <a:cs typeface="Times New Roman" panose="02020603050405020304" pitchFamily="18" charset="0"/>
              </a:rPr>
              <a:t>Konferencja była podsumowaniem 15 lat obecności funduszy europejskich w Urzędzie oraz ich wpływu na rozwój lokalnego rynku pracy. Głównym celem spotkania było promowanie rezultatów projektów dofinansowanych ze środków unijnych, w tym prezentacja dobrych praktyk.</a:t>
            </a: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pic>
        <p:nvPicPr>
          <p:cNvPr id="9" name="Obraz 8"/>
          <p:cNvPicPr/>
          <p:nvPr/>
        </p:nvPicPr>
        <p:blipFill>
          <a:blip r:embed="rId3">
            <a:lum contrast="20000"/>
          </a:blip>
          <a:srcRect/>
          <a:stretch>
            <a:fillRect/>
          </a:stretch>
        </p:blipFill>
        <p:spPr bwMode="auto">
          <a:xfrm>
            <a:off x="4500562" y="5885078"/>
            <a:ext cx="1114806" cy="972922"/>
          </a:xfrm>
          <a:prstGeom prst="rect">
            <a:avLst/>
          </a:prstGeom>
          <a:noFill/>
          <a:ln w="9525">
            <a:noFill/>
            <a:miter lim="800000"/>
            <a:headEnd/>
            <a:tailEnd/>
          </a:ln>
        </p:spPr>
      </p:pic>
      <p:pic>
        <p:nvPicPr>
          <p:cNvPr id="10" name="Obraz 9"/>
          <p:cNvPicPr/>
          <p:nvPr/>
        </p:nvPicPr>
        <p:blipFill>
          <a:blip r:embed="rId4"/>
          <a:srcRect/>
          <a:stretch>
            <a:fillRect/>
          </a:stretch>
        </p:blipFill>
        <p:spPr bwMode="auto">
          <a:xfrm>
            <a:off x="8143900" y="142852"/>
            <a:ext cx="797560" cy="1002030"/>
          </a:xfrm>
          <a:prstGeom prst="rect">
            <a:avLst/>
          </a:prstGeom>
          <a:noFill/>
          <a:ln w="9525">
            <a:noFill/>
            <a:miter lim="800000"/>
            <a:headEnd/>
            <a:tailEnd/>
          </a:ln>
        </p:spPr>
      </p:pic>
    </p:spTree>
    <p:extLst>
      <p:ext uri="{BB962C8B-B14F-4D97-AF65-F5344CB8AC3E}">
        <p14:creationId xmlns:p14="http://schemas.microsoft.com/office/powerpoint/2010/main" val="28647689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2"/>
          <p:cNvSpPr>
            <a:spLocks noChangeArrowheads="1"/>
          </p:cNvSpPr>
          <p:nvPr/>
        </p:nvSpPr>
        <p:spPr bwMode="auto">
          <a:xfrm>
            <a:off x="7164288" y="-26856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l-PL"/>
          </a:p>
        </p:txBody>
      </p:sp>
      <p:sp>
        <p:nvSpPr>
          <p:cNvPr id="8" name="Symbol zastępczy tekstu 2"/>
          <p:cNvSpPr txBox="1">
            <a:spLocks/>
          </p:cNvSpPr>
          <p:nvPr/>
        </p:nvSpPr>
        <p:spPr>
          <a:xfrm>
            <a:off x="1115616" y="1117188"/>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r>
              <a:rPr lang="pl-PL" b="1" dirty="0" smtClean="0">
                <a:solidFill>
                  <a:schemeClr val="accent2">
                    <a:lumMod val="50000"/>
                  </a:schemeClr>
                </a:solidFill>
                <a:latin typeface="+mj-lt"/>
                <a:cs typeface="Times New Roman" panose="02020603050405020304" pitchFamily="18" charset="0"/>
              </a:rPr>
              <a:t>DNI OTWARTE FUNDUSZY EUROPEJSKICH  </a:t>
            </a:r>
          </a:p>
          <a:p>
            <a:pPr marL="0" indent="0" algn="ctr" fontAlgn="auto">
              <a:lnSpc>
                <a:spcPct val="150000"/>
              </a:lnSpc>
              <a:buNone/>
            </a:pPr>
            <a:endParaRPr lang="pl-PL" dirty="0" smtClean="0">
              <a:solidFill>
                <a:schemeClr val="accent2">
                  <a:lumMod val="50000"/>
                </a:schemeClr>
              </a:solidFill>
              <a:latin typeface="+mj-lt"/>
              <a:cs typeface="Times New Roman" panose="02020603050405020304" pitchFamily="18" charset="0"/>
            </a:endParaRPr>
          </a:p>
          <a:p>
            <a:pPr marL="0" indent="0" algn="ctr" fontAlgn="auto">
              <a:lnSpc>
                <a:spcPct val="150000"/>
              </a:lnSpc>
              <a:buNone/>
            </a:pPr>
            <a:r>
              <a:rPr lang="pl-PL" sz="2000" dirty="0" smtClean="0">
                <a:solidFill>
                  <a:schemeClr val="accent2">
                    <a:lumMod val="50000"/>
                  </a:schemeClr>
                </a:solidFill>
                <a:latin typeface="+mj-lt"/>
                <a:cs typeface="Times New Roman" panose="02020603050405020304" pitchFamily="18" charset="0"/>
              </a:rPr>
              <a:t> Konferencja podzielona została na trzy części. Na każdym z etapów akcentowano 15 – letnią bytność Polski w Unii Europejskiej oraz doniosłą i znamienną  rolę środków unijnych w rozwoju różnorodnych sfer życia Polaków. </a:t>
            </a:r>
          </a:p>
          <a:p>
            <a:pPr marL="0" indent="0" fontAlgn="auto">
              <a:lnSpc>
                <a:spcPct val="150000"/>
              </a:lnSpc>
              <a:buNone/>
            </a:pPr>
            <a:endParaRPr lang="pl-PL" dirty="0" smtClean="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pic>
        <p:nvPicPr>
          <p:cNvPr id="9" name="Obraz 8"/>
          <p:cNvPicPr/>
          <p:nvPr/>
        </p:nvPicPr>
        <p:blipFill>
          <a:blip r:embed="rId3">
            <a:lum contrast="20000"/>
          </a:blip>
          <a:srcRect/>
          <a:stretch>
            <a:fillRect/>
          </a:stretch>
        </p:blipFill>
        <p:spPr bwMode="auto">
          <a:xfrm>
            <a:off x="4500562" y="5885078"/>
            <a:ext cx="1114806" cy="972922"/>
          </a:xfrm>
          <a:prstGeom prst="rect">
            <a:avLst/>
          </a:prstGeom>
          <a:noFill/>
          <a:ln w="9525">
            <a:noFill/>
            <a:miter lim="800000"/>
            <a:headEnd/>
            <a:tailEnd/>
          </a:ln>
        </p:spPr>
      </p:pic>
      <p:pic>
        <p:nvPicPr>
          <p:cNvPr id="10" name="Obraz 9"/>
          <p:cNvPicPr/>
          <p:nvPr/>
        </p:nvPicPr>
        <p:blipFill>
          <a:blip r:embed="rId4"/>
          <a:srcRect/>
          <a:stretch>
            <a:fillRect/>
          </a:stretch>
        </p:blipFill>
        <p:spPr bwMode="auto">
          <a:xfrm>
            <a:off x="8143900" y="142852"/>
            <a:ext cx="797560" cy="1002030"/>
          </a:xfrm>
          <a:prstGeom prst="rect">
            <a:avLst/>
          </a:prstGeom>
          <a:noFill/>
          <a:ln w="9525">
            <a:noFill/>
            <a:miter lim="800000"/>
            <a:headEnd/>
            <a:tailEnd/>
          </a:ln>
        </p:spPr>
      </p:pic>
    </p:spTree>
    <p:extLst>
      <p:ext uri="{BB962C8B-B14F-4D97-AF65-F5344CB8AC3E}">
        <p14:creationId xmlns:p14="http://schemas.microsoft.com/office/powerpoint/2010/main" val="286476890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2"/>
          <p:cNvSpPr>
            <a:spLocks noChangeArrowheads="1"/>
          </p:cNvSpPr>
          <p:nvPr/>
        </p:nvSpPr>
        <p:spPr bwMode="auto">
          <a:xfrm>
            <a:off x="7164288" y="-26856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l-PL"/>
          </a:p>
        </p:txBody>
      </p:sp>
      <p:sp>
        <p:nvSpPr>
          <p:cNvPr id="8" name="Symbol zastępczy tekstu 2"/>
          <p:cNvSpPr txBox="1">
            <a:spLocks/>
          </p:cNvSpPr>
          <p:nvPr/>
        </p:nvSpPr>
        <p:spPr>
          <a:xfrm>
            <a:off x="1115616" y="1117188"/>
            <a:ext cx="7515992" cy="4752528"/>
          </a:xfrm>
          <a:prstGeom prst="rect">
            <a:avLst/>
          </a:prstGeom>
        </p:spPr>
        <p:txBody>
          <a:bodyPr anchor="ctr">
            <a:normAutofit fontScale="850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r>
              <a:rPr lang="pl-PL" b="1" dirty="0" smtClean="0">
                <a:solidFill>
                  <a:schemeClr val="accent2">
                    <a:lumMod val="50000"/>
                  </a:schemeClr>
                </a:solidFill>
                <a:latin typeface="+mj-lt"/>
                <a:cs typeface="Times New Roman" panose="02020603050405020304" pitchFamily="18" charset="0"/>
              </a:rPr>
              <a:t>DNI OTWARTE FUNDUSZY EUROPEJSKICH  </a:t>
            </a:r>
          </a:p>
          <a:p>
            <a:pPr marL="0" indent="0" algn="ctr" fontAlgn="auto">
              <a:lnSpc>
                <a:spcPct val="150000"/>
              </a:lnSpc>
              <a:buNone/>
            </a:pPr>
            <a:endParaRPr lang="pl-PL" dirty="0" smtClean="0">
              <a:solidFill>
                <a:schemeClr val="accent2">
                  <a:lumMod val="50000"/>
                </a:schemeClr>
              </a:solidFill>
              <a:latin typeface="+mj-lt"/>
              <a:cs typeface="Times New Roman" panose="02020603050405020304" pitchFamily="18" charset="0"/>
            </a:endParaRPr>
          </a:p>
          <a:p>
            <a:pPr marL="0" indent="0" algn="ctr" fontAlgn="auto">
              <a:lnSpc>
                <a:spcPct val="150000"/>
              </a:lnSpc>
              <a:buNone/>
            </a:pPr>
            <a:r>
              <a:rPr lang="pl-PL" sz="2000" b="1" dirty="0" smtClean="0">
                <a:solidFill>
                  <a:schemeClr val="accent2">
                    <a:lumMod val="50000"/>
                  </a:schemeClr>
                </a:solidFill>
                <a:latin typeface="+mj-lt"/>
                <a:cs typeface="Times New Roman" panose="02020603050405020304" pitchFamily="18" charset="0"/>
              </a:rPr>
              <a:t> </a:t>
            </a:r>
            <a:r>
              <a:rPr lang="pl-PL" sz="2000" dirty="0" smtClean="0">
                <a:solidFill>
                  <a:schemeClr val="accent2">
                    <a:lumMod val="50000"/>
                  </a:schemeClr>
                </a:solidFill>
                <a:latin typeface="+mj-lt"/>
                <a:cs typeface="Times New Roman" panose="02020603050405020304" pitchFamily="18" charset="0"/>
              </a:rPr>
              <a:t>Podczas pierwszej części  zaprezentowano fundusze europejskie w Powiatowym Urzędzie Pracy dla Powiatu Warszawskiego Zachodniego jako inicjatywy dla lokalnego rynku pracy. Omówiono projekty współfinansowane ze środków europejskich – wysokość pozyskanych funduszy, usługi i instrumenty rynku pracy finansowane w ramach projektów,  grupy osób objęte wsparciem oraz osiągnięte wskaźniki. </a:t>
            </a:r>
          </a:p>
          <a:p>
            <a:pPr marL="0" indent="0" algn="ctr" fontAlgn="auto">
              <a:lnSpc>
                <a:spcPct val="150000"/>
              </a:lnSpc>
              <a:buNone/>
            </a:pPr>
            <a:r>
              <a:rPr lang="pl-PL" sz="2000" dirty="0" smtClean="0">
                <a:solidFill>
                  <a:schemeClr val="accent2">
                    <a:lumMod val="50000"/>
                  </a:schemeClr>
                </a:solidFill>
                <a:latin typeface="+mj-lt"/>
                <a:cs typeface="Times New Roman" panose="02020603050405020304" pitchFamily="18" charset="0"/>
              </a:rPr>
              <a:t>Ta część spotkania zakończona została forum dobrych praktyk, czyli pokazem efektów wsparcia osób i wykorzystania przez firmy środków europejskich w Powiecie Warszawskim Zachodnim.</a:t>
            </a:r>
          </a:p>
          <a:p>
            <a:pPr marL="0" indent="0" algn="ctr" fontAlgn="auto">
              <a:lnSpc>
                <a:spcPct val="150000"/>
              </a:lnSpc>
              <a:buNone/>
            </a:pPr>
            <a:endParaRPr lang="pl-PL" sz="2000" dirty="0" smtClean="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smtClean="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pic>
        <p:nvPicPr>
          <p:cNvPr id="9" name="Obraz 8"/>
          <p:cNvPicPr/>
          <p:nvPr/>
        </p:nvPicPr>
        <p:blipFill>
          <a:blip r:embed="rId3">
            <a:lum contrast="20000"/>
          </a:blip>
          <a:srcRect/>
          <a:stretch>
            <a:fillRect/>
          </a:stretch>
        </p:blipFill>
        <p:spPr bwMode="auto">
          <a:xfrm>
            <a:off x="4500562" y="5885078"/>
            <a:ext cx="1114806" cy="972922"/>
          </a:xfrm>
          <a:prstGeom prst="rect">
            <a:avLst/>
          </a:prstGeom>
          <a:noFill/>
          <a:ln w="9525">
            <a:noFill/>
            <a:miter lim="800000"/>
            <a:headEnd/>
            <a:tailEnd/>
          </a:ln>
        </p:spPr>
      </p:pic>
      <p:pic>
        <p:nvPicPr>
          <p:cNvPr id="10" name="Obraz 9"/>
          <p:cNvPicPr/>
          <p:nvPr/>
        </p:nvPicPr>
        <p:blipFill>
          <a:blip r:embed="rId4"/>
          <a:srcRect/>
          <a:stretch>
            <a:fillRect/>
          </a:stretch>
        </p:blipFill>
        <p:spPr bwMode="auto">
          <a:xfrm>
            <a:off x="8143900" y="142852"/>
            <a:ext cx="797560" cy="1002030"/>
          </a:xfrm>
          <a:prstGeom prst="rect">
            <a:avLst/>
          </a:prstGeom>
          <a:noFill/>
          <a:ln w="9525">
            <a:noFill/>
            <a:miter lim="800000"/>
            <a:headEnd/>
            <a:tailEnd/>
          </a:ln>
        </p:spPr>
      </p:pic>
    </p:spTree>
    <p:extLst>
      <p:ext uri="{BB962C8B-B14F-4D97-AF65-F5344CB8AC3E}">
        <p14:creationId xmlns:p14="http://schemas.microsoft.com/office/powerpoint/2010/main" val="28647689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2"/>
          <p:cNvSpPr>
            <a:spLocks noChangeArrowheads="1"/>
          </p:cNvSpPr>
          <p:nvPr/>
        </p:nvSpPr>
        <p:spPr bwMode="auto">
          <a:xfrm>
            <a:off x="7164288" y="-26856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l-PL"/>
          </a:p>
        </p:txBody>
      </p:sp>
      <p:sp>
        <p:nvSpPr>
          <p:cNvPr id="8" name="Symbol zastępczy tekstu 2"/>
          <p:cNvSpPr txBox="1">
            <a:spLocks/>
          </p:cNvSpPr>
          <p:nvPr/>
        </p:nvSpPr>
        <p:spPr>
          <a:xfrm>
            <a:off x="1142976" y="1142984"/>
            <a:ext cx="7515992" cy="4823966"/>
          </a:xfrm>
          <a:prstGeom prst="rect">
            <a:avLst/>
          </a:prstGeom>
        </p:spPr>
        <p:txBody>
          <a:bodyPr anchor="ctr">
            <a:normAutofit fontScale="2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endParaRPr lang="pl-PL" dirty="0" smtClean="0">
              <a:solidFill>
                <a:schemeClr val="accent2">
                  <a:lumMod val="50000"/>
                </a:schemeClr>
              </a:solidFill>
              <a:latin typeface="+mj-lt"/>
              <a:cs typeface="Times New Roman" panose="02020603050405020304" pitchFamily="18" charset="0"/>
            </a:endParaRPr>
          </a:p>
          <a:p>
            <a:pPr marL="0" indent="0" algn="ctr" fontAlgn="auto">
              <a:lnSpc>
                <a:spcPct val="150000"/>
              </a:lnSpc>
              <a:buNone/>
            </a:pPr>
            <a:r>
              <a:rPr lang="pl-PL" sz="2900" dirty="0" smtClean="0">
                <a:solidFill>
                  <a:schemeClr val="accent2">
                    <a:lumMod val="50000"/>
                  </a:schemeClr>
                </a:solidFill>
                <a:latin typeface="+mj-lt"/>
                <a:cs typeface="Times New Roman" panose="02020603050405020304" pitchFamily="18" charset="0"/>
              </a:rPr>
              <a:t> </a:t>
            </a:r>
            <a:r>
              <a:rPr lang="pl-PL" sz="5600" dirty="0" smtClean="0">
                <a:solidFill>
                  <a:schemeClr val="accent2">
                    <a:lumMod val="50000"/>
                  </a:schemeClr>
                </a:solidFill>
                <a:latin typeface="+mj-lt"/>
                <a:cs typeface="Times New Roman" panose="02020603050405020304" pitchFamily="18" charset="0"/>
              </a:rPr>
              <a:t>Druga część  dotyczyła aktualności lokalnego rynku pracy. Pracownicy Urzędu zaprezentowali informacje na temat sytuacji na rynku pracy w powiecie warszawskim zachodnim. Omówiono realizowane i dostępne formy pomocy dla pracodawców, kładąc szczególny  akcent na te, które współfinansowane są ze środków unijnych. </a:t>
            </a:r>
          </a:p>
          <a:p>
            <a:pPr marL="0" indent="0" algn="ctr" fontAlgn="auto">
              <a:lnSpc>
                <a:spcPct val="150000"/>
              </a:lnSpc>
            </a:pPr>
            <a:r>
              <a:rPr lang="pl-PL" sz="5600" dirty="0" smtClean="0">
                <a:solidFill>
                  <a:schemeClr val="accent2">
                    <a:lumMod val="50000"/>
                  </a:schemeClr>
                </a:solidFill>
                <a:latin typeface="+mj-lt"/>
                <a:cs typeface="Times New Roman" panose="02020603050405020304" pitchFamily="18" charset="0"/>
              </a:rPr>
              <a:t>Przedstawiono trudności lokalnego rynku pracy, czyli grupy zawodów  i specjalności o charakterze deficytowym w świetle badań i analiz oraz najczęściej poszukiwane zawody na rynku pracy  w oparciu o analizę ofert pracy zgłaszanych do tutejszego Urzędu w ciągu ostatnich 6 miesięcy. </a:t>
            </a:r>
          </a:p>
          <a:p>
            <a:pPr marL="0" indent="0" algn="ctr" fontAlgn="auto">
              <a:lnSpc>
                <a:spcPct val="150000"/>
              </a:lnSpc>
            </a:pPr>
            <a:r>
              <a:rPr lang="pl-PL" sz="5600" dirty="0" smtClean="0">
                <a:solidFill>
                  <a:schemeClr val="accent2">
                    <a:lumMod val="50000"/>
                  </a:schemeClr>
                </a:solidFill>
                <a:latin typeface="+mj-lt"/>
                <a:cs typeface="Times New Roman" panose="02020603050405020304" pitchFamily="18" charset="0"/>
              </a:rPr>
              <a:t>Zaprezentowano kwestię Krajowego Funduszu Szkoleniowego. Z uwagi na duże zainteresowanie tym rodzajem pomocy i trwający nabór wniosków o dofinansowanie kosztów kształcenia ustawicznego pracowników i pracodawcy ze środków KFS skrupulatnie omówiono temat i udzielono praktycznych wskazówek w przedmiotowej sprawie.</a:t>
            </a:r>
          </a:p>
          <a:p>
            <a:pPr marL="0" indent="0" algn="ctr" fontAlgn="auto">
              <a:lnSpc>
                <a:spcPct val="150000"/>
              </a:lnSpc>
            </a:pPr>
            <a:r>
              <a:rPr lang="pl-PL" sz="5600" dirty="0" smtClean="0">
                <a:solidFill>
                  <a:schemeClr val="accent2">
                    <a:lumMod val="50000"/>
                  </a:schemeClr>
                </a:solidFill>
                <a:latin typeface="+mj-lt"/>
                <a:cs typeface="Times New Roman" panose="02020603050405020304" pitchFamily="18" charset="0"/>
              </a:rPr>
              <a:t>Ostatnim tematem omawianym były usługi i instrumenty rynku pracy. Pracodawcy i Przedsiębiorcy mogli dowiedzieć się jakimi formami wsparcia dysponuje Urząd – jak uzyskać dofinansowanie do wynagrodzenie za zatrudnienie osoby powyżej 50 roku życia, jak zorganizować staż, prace interwencyjne lub jak wnioskować  o refundację kosztów wyposażenia lub doposażenia stanowiska pracy.</a:t>
            </a:r>
          </a:p>
          <a:p>
            <a:pPr marL="0" indent="0" fontAlgn="auto">
              <a:lnSpc>
                <a:spcPct val="150000"/>
              </a:lnSpc>
              <a:buNone/>
            </a:pPr>
            <a:endParaRPr lang="pl-PL" dirty="0" smtClean="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pic>
        <p:nvPicPr>
          <p:cNvPr id="9" name="Obraz 8"/>
          <p:cNvPicPr/>
          <p:nvPr/>
        </p:nvPicPr>
        <p:blipFill>
          <a:blip r:embed="rId3">
            <a:lum contrast="20000"/>
          </a:blip>
          <a:srcRect/>
          <a:stretch>
            <a:fillRect/>
          </a:stretch>
        </p:blipFill>
        <p:spPr bwMode="auto">
          <a:xfrm>
            <a:off x="3143240" y="5885078"/>
            <a:ext cx="1114806" cy="972922"/>
          </a:xfrm>
          <a:prstGeom prst="rect">
            <a:avLst/>
          </a:prstGeom>
          <a:noFill/>
          <a:ln w="9525">
            <a:noFill/>
            <a:miter lim="800000"/>
            <a:headEnd/>
            <a:tailEnd/>
          </a:ln>
        </p:spPr>
      </p:pic>
      <p:pic>
        <p:nvPicPr>
          <p:cNvPr id="10" name="Obraz 9"/>
          <p:cNvPicPr/>
          <p:nvPr/>
        </p:nvPicPr>
        <p:blipFill>
          <a:blip r:embed="rId4"/>
          <a:srcRect/>
          <a:stretch>
            <a:fillRect/>
          </a:stretch>
        </p:blipFill>
        <p:spPr bwMode="auto">
          <a:xfrm>
            <a:off x="8346440" y="0"/>
            <a:ext cx="797560" cy="1002030"/>
          </a:xfrm>
          <a:prstGeom prst="rect">
            <a:avLst/>
          </a:prstGeom>
          <a:noFill/>
          <a:ln w="9525">
            <a:noFill/>
            <a:miter lim="800000"/>
            <a:headEnd/>
            <a:tailEnd/>
          </a:ln>
        </p:spPr>
      </p:pic>
      <p:sp>
        <p:nvSpPr>
          <p:cNvPr id="12" name="Prostokąt 11"/>
          <p:cNvSpPr/>
          <p:nvPr/>
        </p:nvSpPr>
        <p:spPr>
          <a:xfrm>
            <a:off x="2285984" y="0"/>
            <a:ext cx="4572000" cy="923330"/>
          </a:xfrm>
          <a:prstGeom prst="rect">
            <a:avLst/>
          </a:prstGeom>
        </p:spPr>
        <p:txBody>
          <a:bodyPr>
            <a:spAutoFit/>
          </a:bodyPr>
          <a:lstStyle/>
          <a:p>
            <a:pPr marL="0" indent="0" algn="ctr" fontAlgn="auto">
              <a:lnSpc>
                <a:spcPct val="150000"/>
              </a:lnSpc>
              <a:buNone/>
            </a:pPr>
            <a:r>
              <a:rPr lang="pl-PL" b="1" dirty="0" smtClean="0">
                <a:solidFill>
                  <a:schemeClr val="accent2">
                    <a:lumMod val="50000"/>
                  </a:schemeClr>
                </a:solidFill>
                <a:cs typeface="Times New Roman" panose="02020603050405020304" pitchFamily="18" charset="0"/>
              </a:rPr>
              <a:t>DNI OTWARTE FUNDUSZY </a:t>
            </a:r>
            <a:r>
              <a:rPr lang="pl-PL" sz="1600" b="1" dirty="0" smtClean="0">
                <a:solidFill>
                  <a:schemeClr val="accent2">
                    <a:lumMod val="50000"/>
                  </a:schemeClr>
                </a:solidFill>
                <a:cs typeface="Times New Roman" panose="02020603050405020304" pitchFamily="18" charset="0"/>
              </a:rPr>
              <a:t>EUROPEJSKICH</a:t>
            </a:r>
            <a:r>
              <a:rPr lang="pl-PL" b="1" dirty="0" smtClean="0">
                <a:solidFill>
                  <a:schemeClr val="accent2">
                    <a:lumMod val="50000"/>
                  </a:schemeClr>
                </a:solidFill>
                <a:cs typeface="Times New Roman" panose="02020603050405020304" pitchFamily="18" charset="0"/>
              </a:rPr>
              <a:t>  </a:t>
            </a:r>
          </a:p>
        </p:txBody>
      </p:sp>
      <p:pic>
        <p:nvPicPr>
          <p:cNvPr id="13" name="Obraz 12"/>
          <p:cNvPicPr>
            <a:picLocks noChangeAspect="1"/>
          </p:cNvPicPr>
          <p:nvPr/>
        </p:nvPicPr>
        <p:blipFill>
          <a:blip r:embed="rId5" cstate="print"/>
          <a:stretch>
            <a:fillRect/>
          </a:stretch>
        </p:blipFill>
        <p:spPr>
          <a:xfrm>
            <a:off x="5500694" y="5929330"/>
            <a:ext cx="1471549" cy="928670"/>
          </a:xfrm>
          <a:prstGeom prst="rect">
            <a:avLst/>
          </a:prstGeom>
        </p:spPr>
      </p:pic>
    </p:spTree>
    <p:extLst>
      <p:ext uri="{BB962C8B-B14F-4D97-AF65-F5344CB8AC3E}">
        <p14:creationId xmlns:p14="http://schemas.microsoft.com/office/powerpoint/2010/main" val="28647689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2"/>
          <p:cNvSpPr>
            <a:spLocks noChangeArrowheads="1"/>
          </p:cNvSpPr>
          <p:nvPr/>
        </p:nvSpPr>
        <p:spPr bwMode="auto">
          <a:xfrm>
            <a:off x="7164288" y="-26856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l-PL"/>
          </a:p>
        </p:txBody>
      </p:sp>
      <p:sp>
        <p:nvSpPr>
          <p:cNvPr id="8" name="Symbol zastępczy tekstu 2"/>
          <p:cNvSpPr txBox="1">
            <a:spLocks/>
          </p:cNvSpPr>
          <p:nvPr/>
        </p:nvSpPr>
        <p:spPr>
          <a:xfrm>
            <a:off x="1142976" y="1142984"/>
            <a:ext cx="7515992" cy="4823966"/>
          </a:xfrm>
          <a:prstGeom prst="rect">
            <a:avLst/>
          </a:prstGeom>
        </p:spPr>
        <p:txBody>
          <a:bodyPr anchor="ctr">
            <a:normAutofit fontScale="47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endParaRPr lang="pl-PL" dirty="0" smtClean="0">
              <a:solidFill>
                <a:schemeClr val="accent2">
                  <a:lumMod val="50000"/>
                </a:schemeClr>
              </a:solidFill>
              <a:latin typeface="+mj-lt"/>
              <a:cs typeface="Times New Roman" panose="02020603050405020304" pitchFamily="18" charset="0"/>
            </a:endParaRPr>
          </a:p>
          <a:p>
            <a:pPr marL="0" indent="0" algn="ctr" fontAlgn="auto">
              <a:lnSpc>
                <a:spcPct val="150000"/>
              </a:lnSpc>
              <a:buNone/>
            </a:pPr>
            <a:r>
              <a:rPr lang="pl-PL" sz="5600" dirty="0" smtClean="0">
                <a:solidFill>
                  <a:schemeClr val="accent2">
                    <a:lumMod val="50000"/>
                  </a:schemeClr>
                </a:solidFill>
                <a:latin typeface="+mj-lt"/>
                <a:cs typeface="Times New Roman" panose="02020603050405020304" pitchFamily="18" charset="0"/>
              </a:rPr>
              <a:t>Na zakończenie uczestnicy konferencji zostali zaproszeni do udziału w indywidualnych konsultacjach w zakresie spraw pracowniczych z przedstawicielami Okręgowego Inspektoratu Pracy w Warszawie oraz doradcami instytucjonalnymi Powiatowego Urzędu Pracy dla Powiatu Warszawskiego Zachodniego.</a:t>
            </a:r>
          </a:p>
          <a:p>
            <a:pPr marL="0" indent="0" algn="ctr" fontAlgn="auto">
              <a:lnSpc>
                <a:spcPct val="150000"/>
              </a:lnSpc>
              <a:buNone/>
            </a:pPr>
            <a:endParaRPr lang="pl-PL" sz="5600" dirty="0" smtClean="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smtClean="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pic>
        <p:nvPicPr>
          <p:cNvPr id="9" name="Obraz 8"/>
          <p:cNvPicPr/>
          <p:nvPr/>
        </p:nvPicPr>
        <p:blipFill>
          <a:blip r:embed="rId3">
            <a:lum contrast="20000"/>
          </a:blip>
          <a:srcRect/>
          <a:stretch>
            <a:fillRect/>
          </a:stretch>
        </p:blipFill>
        <p:spPr bwMode="auto">
          <a:xfrm>
            <a:off x="4500562" y="5885078"/>
            <a:ext cx="1114806" cy="972922"/>
          </a:xfrm>
          <a:prstGeom prst="rect">
            <a:avLst/>
          </a:prstGeom>
          <a:noFill/>
          <a:ln w="9525">
            <a:noFill/>
            <a:miter lim="800000"/>
            <a:headEnd/>
            <a:tailEnd/>
          </a:ln>
        </p:spPr>
      </p:pic>
      <p:pic>
        <p:nvPicPr>
          <p:cNvPr id="10" name="Obraz 9"/>
          <p:cNvPicPr/>
          <p:nvPr/>
        </p:nvPicPr>
        <p:blipFill>
          <a:blip r:embed="rId4"/>
          <a:srcRect/>
          <a:stretch>
            <a:fillRect/>
          </a:stretch>
        </p:blipFill>
        <p:spPr bwMode="auto">
          <a:xfrm>
            <a:off x="8346440" y="0"/>
            <a:ext cx="797560" cy="1002030"/>
          </a:xfrm>
          <a:prstGeom prst="rect">
            <a:avLst/>
          </a:prstGeom>
          <a:noFill/>
          <a:ln w="9525">
            <a:noFill/>
            <a:miter lim="800000"/>
            <a:headEnd/>
            <a:tailEnd/>
          </a:ln>
        </p:spPr>
      </p:pic>
      <p:sp>
        <p:nvSpPr>
          <p:cNvPr id="12" name="Prostokąt 11"/>
          <p:cNvSpPr/>
          <p:nvPr/>
        </p:nvSpPr>
        <p:spPr>
          <a:xfrm>
            <a:off x="2285984" y="0"/>
            <a:ext cx="4572000" cy="923330"/>
          </a:xfrm>
          <a:prstGeom prst="rect">
            <a:avLst/>
          </a:prstGeom>
        </p:spPr>
        <p:txBody>
          <a:bodyPr>
            <a:spAutoFit/>
          </a:bodyPr>
          <a:lstStyle/>
          <a:p>
            <a:pPr marL="0" indent="0" algn="ctr" fontAlgn="auto">
              <a:lnSpc>
                <a:spcPct val="150000"/>
              </a:lnSpc>
              <a:buNone/>
            </a:pPr>
            <a:r>
              <a:rPr lang="pl-PL" b="1" dirty="0" smtClean="0">
                <a:solidFill>
                  <a:schemeClr val="accent2">
                    <a:lumMod val="50000"/>
                  </a:schemeClr>
                </a:solidFill>
                <a:cs typeface="Times New Roman" panose="02020603050405020304" pitchFamily="18" charset="0"/>
              </a:rPr>
              <a:t>DNI OTWARTE FUNDUSZY </a:t>
            </a:r>
            <a:r>
              <a:rPr lang="pl-PL" sz="1600" b="1" dirty="0" smtClean="0">
                <a:solidFill>
                  <a:schemeClr val="accent2">
                    <a:lumMod val="50000"/>
                  </a:schemeClr>
                </a:solidFill>
                <a:cs typeface="Times New Roman" panose="02020603050405020304" pitchFamily="18" charset="0"/>
              </a:rPr>
              <a:t>EUROPEJSKICH</a:t>
            </a:r>
            <a:r>
              <a:rPr lang="pl-PL" b="1" dirty="0" smtClean="0">
                <a:solidFill>
                  <a:schemeClr val="accent2">
                    <a:lumMod val="50000"/>
                  </a:schemeClr>
                </a:solidFill>
                <a:cs typeface="Times New Roman" panose="02020603050405020304" pitchFamily="18" charset="0"/>
              </a:rPr>
              <a:t>  </a:t>
            </a:r>
          </a:p>
        </p:txBody>
      </p:sp>
    </p:spTree>
    <p:extLst>
      <p:ext uri="{BB962C8B-B14F-4D97-AF65-F5344CB8AC3E}">
        <p14:creationId xmlns:p14="http://schemas.microsoft.com/office/powerpoint/2010/main" val="28647689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2"/>
          <p:cNvSpPr>
            <a:spLocks noChangeArrowheads="1"/>
          </p:cNvSpPr>
          <p:nvPr/>
        </p:nvSpPr>
        <p:spPr bwMode="auto">
          <a:xfrm>
            <a:off x="7164288" y="-26856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pl-PL"/>
          </a:p>
        </p:txBody>
      </p:sp>
      <p:pic>
        <p:nvPicPr>
          <p:cNvPr id="22529"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12591"/>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15616" y="1117188"/>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Powiatowy Urząd Pracy dla Powiatu Warszawskiego Zachodniego po raz kolejny wziął udział w obchodach </a:t>
            </a:r>
            <a:r>
              <a:rPr lang="pl-PL" b="1" dirty="0" smtClean="0">
                <a:solidFill>
                  <a:schemeClr val="accent2">
                    <a:lumMod val="50000"/>
                  </a:schemeClr>
                </a:solidFill>
                <a:latin typeface="+mj-lt"/>
                <a:cs typeface="Times New Roman" panose="02020603050405020304" pitchFamily="18" charset="0"/>
              </a:rPr>
              <a:t>Europejskich Dni Pracodawców</a:t>
            </a:r>
            <a:r>
              <a:rPr lang="pl-PL" dirty="0" smtClean="0">
                <a:solidFill>
                  <a:schemeClr val="accent2">
                    <a:lumMod val="50000"/>
                  </a:schemeClr>
                </a:solidFill>
                <a:latin typeface="+mj-lt"/>
                <a:cs typeface="Times New Roman" panose="02020603050405020304" pitchFamily="18" charset="0"/>
              </a:rPr>
              <a:t>, które odbyły się w dniach  14 – 25 X 2019 r. W tym czasie we wszystkich krajach UE realizowane były różne przedsięwzięcia mające na celu wzmocnienie współpracy </a:t>
            </a:r>
            <a:r>
              <a:rPr lang="pl-PL" dirty="0">
                <a:solidFill>
                  <a:schemeClr val="accent2">
                    <a:lumMod val="50000"/>
                  </a:schemeClr>
                </a:solidFill>
                <a:latin typeface="+mj-lt"/>
                <a:cs typeface="Times New Roman" panose="02020603050405020304" pitchFamily="18" charset="0"/>
              </a:rPr>
              <a:t>pomiędzy pracodawcami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i </a:t>
            </a:r>
            <a:r>
              <a:rPr lang="pl-PL" dirty="0">
                <a:solidFill>
                  <a:schemeClr val="accent2">
                    <a:lumMod val="50000"/>
                  </a:schemeClr>
                </a:solidFill>
                <a:latin typeface="+mj-lt"/>
                <a:cs typeface="Times New Roman" panose="02020603050405020304" pitchFamily="18" charset="0"/>
              </a:rPr>
              <a:t>publicznymi służbami </a:t>
            </a:r>
            <a:r>
              <a:rPr lang="pl-PL" dirty="0" smtClean="0">
                <a:solidFill>
                  <a:schemeClr val="accent2">
                    <a:lumMod val="50000"/>
                  </a:schemeClr>
                </a:solidFill>
                <a:latin typeface="+mj-lt"/>
                <a:cs typeface="Times New Roman" panose="02020603050405020304" pitchFamily="18" charset="0"/>
              </a:rPr>
              <a:t>zatrudnienia.</a:t>
            </a:r>
            <a:endParaRPr lang="pl-PL" dirty="0">
              <a:solidFill>
                <a:schemeClr val="accent2">
                  <a:lumMod val="50000"/>
                </a:schemeClr>
              </a:solidFill>
              <a:latin typeface="+mj-lt"/>
              <a:cs typeface="Times New Roman" panose="02020603050405020304" pitchFamily="18" charset="0"/>
            </a:endParaRPr>
          </a:p>
        </p:txBody>
      </p:sp>
      <p:sp>
        <p:nvSpPr>
          <p:cNvPr id="7" name="Prostokąt 6"/>
          <p:cNvSpPr/>
          <p:nvPr/>
        </p:nvSpPr>
        <p:spPr>
          <a:xfrm>
            <a:off x="2214546" y="714356"/>
            <a:ext cx="5357850" cy="461665"/>
          </a:xfrm>
          <a:prstGeom prst="rect">
            <a:avLst/>
          </a:prstGeom>
        </p:spPr>
        <p:txBody>
          <a:bodyPr wrap="square">
            <a:spAutoFit/>
          </a:bodyPr>
          <a:lstStyle/>
          <a:p>
            <a:r>
              <a:rPr lang="pl-PL" sz="2400" b="1" dirty="0" smtClean="0">
                <a:solidFill>
                  <a:schemeClr val="accent2">
                    <a:lumMod val="50000"/>
                  </a:schemeClr>
                </a:solidFill>
                <a:cs typeface="Times New Roman" panose="02020603050405020304" pitchFamily="18" charset="0"/>
              </a:rPr>
              <a:t>Europejskie Dni Pracodawców</a:t>
            </a:r>
            <a:endParaRPr lang="pl-PL" sz="2400" dirty="0"/>
          </a:p>
        </p:txBody>
      </p:sp>
    </p:spTree>
    <p:extLst>
      <p:ext uri="{BB962C8B-B14F-4D97-AF65-F5344CB8AC3E}">
        <p14:creationId xmlns:p14="http://schemas.microsoft.com/office/powerpoint/2010/main" val="28647689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28"/>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7" name="Symbol zastępczy tekstu 2"/>
          <p:cNvSpPr txBox="1">
            <a:spLocks/>
          </p:cNvSpPr>
          <p:nvPr/>
        </p:nvSpPr>
        <p:spPr>
          <a:xfrm>
            <a:off x="1043608" y="1117188"/>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W </a:t>
            </a:r>
            <a:r>
              <a:rPr lang="pl-PL" dirty="0" smtClean="0">
                <a:solidFill>
                  <a:schemeClr val="accent1">
                    <a:lumMod val="50000"/>
                  </a:schemeClr>
                </a:solidFill>
                <a:latin typeface="+mj-lt"/>
                <a:cs typeface="Times New Roman" panose="02020603050405020304" pitchFamily="18" charset="0"/>
              </a:rPr>
              <a:t>ramach</a:t>
            </a:r>
            <a:r>
              <a:rPr lang="pl-PL" dirty="0" smtClean="0">
                <a:solidFill>
                  <a:schemeClr val="accent2">
                    <a:lumMod val="50000"/>
                  </a:schemeClr>
                </a:solidFill>
                <a:latin typeface="+mj-lt"/>
                <a:cs typeface="Times New Roman" panose="02020603050405020304" pitchFamily="18" charset="0"/>
              </a:rPr>
              <a:t> </a:t>
            </a:r>
            <a:r>
              <a:rPr lang="pl-PL" b="1" dirty="0" smtClean="0">
                <a:solidFill>
                  <a:schemeClr val="accent2">
                    <a:lumMod val="50000"/>
                  </a:schemeClr>
                </a:solidFill>
                <a:latin typeface="+mj-lt"/>
                <a:cs typeface="Times New Roman" panose="02020603050405020304" pitchFamily="18" charset="0"/>
              </a:rPr>
              <a:t>Europejskich Dni Pracodawcy </a:t>
            </a:r>
            <a:r>
              <a:rPr lang="pl-PL" dirty="0" smtClean="0">
                <a:solidFill>
                  <a:schemeClr val="accent2">
                    <a:lumMod val="50000"/>
                  </a:schemeClr>
                </a:solidFill>
                <a:latin typeface="+mj-lt"/>
                <a:cs typeface="Times New Roman" panose="02020603050405020304" pitchFamily="18" charset="0"/>
              </a:rPr>
              <a:t>zorganizowano:</a:t>
            </a:r>
          </a:p>
          <a:p>
            <a:pPr fontAlgn="auto">
              <a:lnSpc>
                <a:spcPct val="150000"/>
              </a:lnSpc>
            </a:pPr>
            <a:r>
              <a:rPr lang="pl-PL" dirty="0" smtClean="0">
                <a:solidFill>
                  <a:schemeClr val="accent2">
                    <a:lumMod val="50000"/>
                  </a:schemeClr>
                </a:solidFill>
                <a:latin typeface="+mj-lt"/>
                <a:cs typeface="Times New Roman" panose="02020603050405020304" pitchFamily="18" charset="0"/>
              </a:rPr>
              <a:t>Kampanię informacyjną, </a:t>
            </a:r>
          </a:p>
          <a:p>
            <a:pPr fontAlgn="auto">
              <a:lnSpc>
                <a:spcPct val="150000"/>
              </a:lnSpc>
            </a:pPr>
            <a:r>
              <a:rPr lang="pl-PL" dirty="0" smtClean="0">
                <a:solidFill>
                  <a:schemeClr val="accent2">
                    <a:lumMod val="50000"/>
                  </a:schemeClr>
                </a:solidFill>
                <a:latin typeface="+mj-lt"/>
                <a:cs typeface="Times New Roman" panose="02020603050405020304" pitchFamily="18" charset="0"/>
              </a:rPr>
              <a:t>Warszawskie Zachodnie Targi Pracy,</a:t>
            </a:r>
          </a:p>
          <a:p>
            <a:pPr fontAlgn="auto">
              <a:lnSpc>
                <a:spcPct val="150000"/>
              </a:lnSpc>
            </a:pPr>
            <a:r>
              <a:rPr lang="pl-PL" dirty="0" smtClean="0">
                <a:solidFill>
                  <a:schemeClr val="accent2">
                    <a:lumMod val="50000"/>
                  </a:schemeClr>
                </a:solidFill>
                <a:latin typeface="+mj-lt"/>
                <a:cs typeface="Times New Roman" panose="02020603050405020304" pitchFamily="18" charset="0"/>
              </a:rPr>
              <a:t>Mobilne usługi o charakterze informacyjno-konsultacyjnym,</a:t>
            </a:r>
          </a:p>
          <a:p>
            <a:pPr fontAlgn="auto">
              <a:lnSpc>
                <a:spcPct val="150000"/>
              </a:lnSpc>
            </a:pPr>
            <a:r>
              <a:rPr lang="pl-PL" dirty="0" smtClean="0">
                <a:solidFill>
                  <a:schemeClr val="accent2">
                    <a:lumMod val="50000"/>
                  </a:schemeClr>
                </a:solidFill>
                <a:latin typeface="+mj-lt"/>
                <a:cs typeface="Times New Roman" panose="02020603050405020304" pitchFamily="18" charset="0"/>
              </a:rPr>
              <a:t>Konferencje, indywidualne konsultacje.</a:t>
            </a:r>
          </a:p>
        </p:txBody>
      </p:sp>
    </p:spTree>
    <p:extLst>
      <p:ext uri="{BB962C8B-B14F-4D97-AF65-F5344CB8AC3E}">
        <p14:creationId xmlns:p14="http://schemas.microsoft.com/office/powerpoint/2010/main" val="416099915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28"/>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7" name="Symbol zastępczy tekstu 2"/>
          <p:cNvSpPr txBox="1">
            <a:spLocks/>
          </p:cNvSpPr>
          <p:nvPr/>
        </p:nvSpPr>
        <p:spPr>
          <a:xfrm>
            <a:off x="1043608" y="1117188"/>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
        <p:nvSpPr>
          <p:cNvPr id="12" name="Prostokąt 11"/>
          <p:cNvSpPr/>
          <p:nvPr/>
        </p:nvSpPr>
        <p:spPr>
          <a:xfrm>
            <a:off x="1214414" y="1071546"/>
            <a:ext cx="7215238" cy="5016758"/>
          </a:xfrm>
          <a:prstGeom prst="rect">
            <a:avLst/>
          </a:prstGeom>
        </p:spPr>
        <p:txBody>
          <a:bodyPr wrap="square">
            <a:spAutoFit/>
          </a:bodyPr>
          <a:lstStyle/>
          <a:p>
            <a:pPr algn="ctr">
              <a:lnSpc>
                <a:spcPct val="200000"/>
              </a:lnSpc>
            </a:pPr>
            <a:r>
              <a:rPr lang="pl-PL" sz="2000" dirty="0" smtClean="0">
                <a:solidFill>
                  <a:schemeClr val="accent2">
                    <a:lumMod val="50000"/>
                  </a:schemeClr>
                </a:solidFill>
                <a:latin typeface="+mn-lt"/>
              </a:rPr>
              <a:t>W pierwszej kolejności podjęte zostały działania mające na celu promocję inicjatyw oferowanych podczas </a:t>
            </a:r>
          </a:p>
          <a:p>
            <a:pPr algn="ctr">
              <a:lnSpc>
                <a:spcPct val="200000"/>
              </a:lnSpc>
            </a:pPr>
            <a:r>
              <a:rPr lang="pl-PL" sz="2000" b="1" dirty="0" smtClean="0">
                <a:solidFill>
                  <a:schemeClr val="accent2">
                    <a:lumMod val="50000"/>
                  </a:schemeClr>
                </a:solidFill>
                <a:latin typeface="+mn-lt"/>
              </a:rPr>
              <a:t>Europejskich Dni Pracodawców</a:t>
            </a:r>
            <a:r>
              <a:rPr lang="pl-PL" sz="2000" dirty="0" smtClean="0">
                <a:solidFill>
                  <a:schemeClr val="accent2">
                    <a:lumMod val="50000"/>
                  </a:schemeClr>
                </a:solidFill>
                <a:latin typeface="+mn-lt"/>
              </a:rPr>
              <a:t>. </a:t>
            </a:r>
          </a:p>
          <a:p>
            <a:pPr algn="ctr">
              <a:lnSpc>
                <a:spcPct val="200000"/>
              </a:lnSpc>
            </a:pPr>
            <a:r>
              <a:rPr lang="pl-PL" sz="2000" dirty="0" smtClean="0">
                <a:solidFill>
                  <a:schemeClr val="accent2">
                    <a:lumMod val="50000"/>
                  </a:schemeClr>
                </a:solidFill>
                <a:latin typeface="+mn-lt"/>
              </a:rPr>
              <a:t>Przed oficjalnym rozpoczęciem obchodów, uruchomiona została </a:t>
            </a:r>
            <a:r>
              <a:rPr lang="pl-PL" sz="2000" b="1" dirty="0" smtClean="0">
                <a:solidFill>
                  <a:schemeClr val="accent2">
                    <a:lumMod val="50000"/>
                  </a:schemeClr>
                </a:solidFill>
                <a:latin typeface="+mn-lt"/>
              </a:rPr>
              <a:t>kampania informacyjna </a:t>
            </a:r>
            <a:r>
              <a:rPr lang="pl-PL" sz="2000" dirty="0" smtClean="0">
                <a:solidFill>
                  <a:schemeClr val="accent2">
                    <a:lumMod val="50000"/>
                  </a:schemeClr>
                </a:solidFill>
                <a:latin typeface="+mn-lt"/>
              </a:rPr>
              <a:t>w lokalnych mass mediach. Udostępnione zostały materiały informacyjne w formie tradycyjnej – papierowej (plakaty, ulotki) i elektronicznej. Celem było zachęcenie pracodawców i partnerów rynku pracy do  aktywnego udziału.</a:t>
            </a:r>
            <a:endParaRPr lang="pl-PL" sz="2000" dirty="0">
              <a:solidFill>
                <a:schemeClr val="accent2">
                  <a:lumMod val="50000"/>
                </a:schemeClr>
              </a:solidFill>
              <a:latin typeface="+mn-lt"/>
            </a:endParaRPr>
          </a:p>
        </p:txBody>
      </p:sp>
    </p:spTree>
    <p:extLst>
      <p:ext uri="{BB962C8B-B14F-4D97-AF65-F5344CB8AC3E}">
        <p14:creationId xmlns:p14="http://schemas.microsoft.com/office/powerpoint/2010/main" val="41609991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1608"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6" name="Symbol zastępczy tekstu 2"/>
          <p:cNvSpPr txBox="1">
            <a:spLocks/>
          </p:cNvSpPr>
          <p:nvPr/>
        </p:nvSpPr>
        <p:spPr>
          <a:xfrm>
            <a:off x="1115616" y="1117188"/>
            <a:ext cx="7515992" cy="4752528"/>
          </a:xfrm>
          <a:prstGeom prst="rect">
            <a:avLst/>
          </a:prstGeom>
        </p:spPr>
        <p:txBody>
          <a:bodyPr anchor="ctr">
            <a:normAutofit fontScale="925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r>
              <a:rPr lang="pl-PL" dirty="0" smtClean="0">
                <a:solidFill>
                  <a:schemeClr val="accent2">
                    <a:lumMod val="50000"/>
                  </a:schemeClr>
                </a:solidFill>
                <a:latin typeface="+mj-lt"/>
                <a:cs typeface="Times New Roman" panose="02020603050405020304" pitchFamily="18" charset="0"/>
              </a:rPr>
              <a:t>Oferta Urzędu dostępna była na terenie powiatu oraz                        w miejscowościach sąsiednich, m.in. na urzędowych stronach internetowych, w mediach </a:t>
            </a:r>
            <a:r>
              <a:rPr lang="pl-PL" dirty="0" err="1" smtClean="0">
                <a:solidFill>
                  <a:schemeClr val="accent2">
                    <a:lumMod val="50000"/>
                  </a:schemeClr>
                </a:solidFill>
                <a:latin typeface="+mj-lt"/>
                <a:cs typeface="Times New Roman" panose="02020603050405020304" pitchFamily="18" charset="0"/>
              </a:rPr>
              <a:t>społecznościowych</a:t>
            </a:r>
            <a:r>
              <a:rPr lang="pl-PL" dirty="0" smtClean="0">
                <a:solidFill>
                  <a:schemeClr val="accent2">
                    <a:lumMod val="50000"/>
                  </a:schemeClr>
                </a:solidFill>
                <a:latin typeface="+mj-lt"/>
                <a:cs typeface="Times New Roman" panose="02020603050405020304" pitchFamily="18" charset="0"/>
              </a:rPr>
              <a:t>, w prasie, w instytucjach publicznych oraz innych miejscach użyteczności społecznej. Na naszą propozycję odpowiedziało wielu pracodawców, przedsiębiorców i podmiotów związanych z rynkiem pracy. </a:t>
            </a:r>
          </a:p>
          <a:p>
            <a:pPr marL="0" indent="0" algn="ctr" fontAlgn="auto">
              <a:lnSpc>
                <a:spcPct val="150000"/>
              </a:lnSpc>
              <a:buNone/>
            </a:pPr>
            <a:r>
              <a:rPr lang="pl-PL" b="1" dirty="0" smtClean="0">
                <a:solidFill>
                  <a:schemeClr val="accent2">
                    <a:lumMod val="50000"/>
                  </a:schemeClr>
                </a:solidFill>
                <a:latin typeface="+mj-lt"/>
                <a:cs typeface="Times New Roman" panose="02020603050405020304" pitchFamily="18" charset="0"/>
              </a:rPr>
              <a:t>Akcja promocyjno – informacyjna pozwoliła na stosowne zainaugurowanie obchodów Europejskich Dni Pracodawców.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1608"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6" name="Symbol zastępczy tekstu 2"/>
          <p:cNvSpPr txBox="1">
            <a:spLocks/>
          </p:cNvSpPr>
          <p:nvPr/>
        </p:nvSpPr>
        <p:spPr>
          <a:xfrm>
            <a:off x="1115616" y="1117188"/>
            <a:ext cx="7515992" cy="4752528"/>
          </a:xfrm>
          <a:prstGeom prst="rect">
            <a:avLst/>
          </a:prstGeom>
        </p:spPr>
        <p:txBody>
          <a:bodyPr anchor="ctr">
            <a:normAutofit fontScale="92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r>
              <a:rPr lang="pl-PL" b="1" dirty="0" smtClean="0">
                <a:solidFill>
                  <a:schemeClr val="accent2">
                    <a:lumMod val="50000"/>
                  </a:schemeClr>
                </a:solidFill>
                <a:latin typeface="+mj-lt"/>
                <a:cs typeface="Times New Roman" panose="02020603050405020304" pitchFamily="18" charset="0"/>
              </a:rPr>
              <a:t>14 października 2019 </a:t>
            </a:r>
            <a:r>
              <a:rPr lang="pl-PL" b="1" dirty="0">
                <a:solidFill>
                  <a:schemeClr val="accent2">
                    <a:lumMod val="50000"/>
                  </a:schemeClr>
                </a:solidFill>
                <a:latin typeface="+mj-lt"/>
                <a:cs typeface="Times New Roman" panose="02020603050405020304" pitchFamily="18" charset="0"/>
              </a:rPr>
              <a:t>r.</a:t>
            </a:r>
          </a:p>
          <a:p>
            <a:pPr marL="0" indent="0" algn="ctr" fontAlgn="auto">
              <a:lnSpc>
                <a:spcPct val="150000"/>
              </a:lnSpc>
              <a:buNone/>
            </a:pPr>
            <a:r>
              <a:rPr lang="pl-PL" dirty="0">
                <a:solidFill>
                  <a:schemeClr val="accent2">
                    <a:lumMod val="50000"/>
                  </a:schemeClr>
                </a:solidFill>
                <a:latin typeface="+mj-lt"/>
                <a:cs typeface="Times New Roman" panose="02020603050405020304" pitchFamily="18" charset="0"/>
              </a:rPr>
              <a:t>w siedzibie </a:t>
            </a:r>
          </a:p>
          <a:p>
            <a:pPr marL="0" indent="0" algn="ctr" fontAlgn="auto">
              <a:lnSpc>
                <a:spcPct val="150000"/>
              </a:lnSpc>
              <a:buNone/>
            </a:pPr>
            <a:r>
              <a:rPr lang="pl-PL" dirty="0">
                <a:solidFill>
                  <a:schemeClr val="accent2">
                    <a:lumMod val="50000"/>
                  </a:schemeClr>
                </a:solidFill>
                <a:latin typeface="+mj-lt"/>
                <a:cs typeface="Times New Roman" panose="02020603050405020304" pitchFamily="18" charset="0"/>
              </a:rPr>
              <a:t>Powiatowego Urzędu Pracy</a:t>
            </a:r>
          </a:p>
          <a:p>
            <a:pPr marL="0" indent="0" algn="ctr" fontAlgn="auto">
              <a:lnSpc>
                <a:spcPct val="150000"/>
              </a:lnSpc>
              <a:buNone/>
            </a:pPr>
            <a:r>
              <a:rPr lang="pl-PL" b="1" dirty="0">
                <a:solidFill>
                  <a:schemeClr val="accent2">
                    <a:lumMod val="50000"/>
                  </a:schemeClr>
                </a:solidFill>
                <a:latin typeface="+mj-lt"/>
                <a:cs typeface="Times New Roman" panose="02020603050405020304" pitchFamily="18" charset="0"/>
              </a:rPr>
              <a:t>odbyły się</a:t>
            </a:r>
          </a:p>
          <a:p>
            <a:pPr marL="0" indent="0" algn="ctr" fontAlgn="auto">
              <a:lnSpc>
                <a:spcPct val="150000"/>
              </a:lnSpc>
              <a:buNone/>
            </a:pPr>
            <a:r>
              <a:rPr lang="pl-PL" dirty="0">
                <a:solidFill>
                  <a:schemeClr val="accent2">
                    <a:lumMod val="50000"/>
                  </a:schemeClr>
                </a:solidFill>
                <a:latin typeface="+mj-lt"/>
                <a:cs typeface="Times New Roman" panose="02020603050405020304" pitchFamily="18" charset="0"/>
              </a:rPr>
              <a:t> </a:t>
            </a:r>
            <a:r>
              <a:rPr lang="pl-PL" sz="3600" b="1" dirty="0">
                <a:solidFill>
                  <a:schemeClr val="accent2">
                    <a:lumMod val="50000"/>
                  </a:schemeClr>
                </a:solidFill>
                <a:latin typeface="+mj-lt"/>
                <a:cs typeface="Times New Roman" panose="02020603050405020304" pitchFamily="18" charset="0"/>
              </a:rPr>
              <a:t>Warszawskie Zachodnie Targi Pracy</a:t>
            </a:r>
          </a:p>
          <a:p>
            <a:pPr marL="0" indent="0" algn="ctr" fontAlgn="auto">
              <a:lnSpc>
                <a:spcPct val="150000"/>
              </a:lnSpc>
              <a:buNone/>
            </a:pPr>
            <a:r>
              <a:rPr lang="pl-PL" sz="1300" b="1" dirty="0" smtClean="0">
                <a:solidFill>
                  <a:schemeClr val="accent2">
                    <a:lumMod val="50000"/>
                  </a:schemeClr>
                </a:solidFill>
                <a:latin typeface="+mj-lt"/>
                <a:cs typeface="Times New Roman" panose="02020603050405020304" pitchFamily="18" charset="0"/>
              </a:rPr>
              <a:t> </a:t>
            </a:r>
            <a:endParaRPr lang="pl-PL" sz="1300" b="1" dirty="0">
              <a:solidFill>
                <a:schemeClr val="accent2">
                  <a:lumMod val="50000"/>
                </a:schemeClr>
              </a:solidFill>
              <a:latin typeface="+mj-lt"/>
              <a:cs typeface="Times New Roman" panose="02020603050405020304" pitchFamily="18" charset="0"/>
            </a:endParaRPr>
          </a:p>
          <a:p>
            <a:pPr marL="0" indent="0" algn="ctr" fontAlgn="auto">
              <a:lnSpc>
                <a:spcPct val="150000"/>
              </a:lnSpc>
              <a:buNone/>
            </a:pPr>
            <a:r>
              <a:rPr lang="pl-PL" dirty="0">
                <a:solidFill>
                  <a:schemeClr val="accent2">
                    <a:lumMod val="50000"/>
                  </a:schemeClr>
                </a:solidFill>
                <a:latin typeface="+mj-lt"/>
                <a:cs typeface="Times New Roman" panose="02020603050405020304" pitchFamily="18" charset="0"/>
              </a:rPr>
              <a:t>udział </a:t>
            </a:r>
            <a:r>
              <a:rPr lang="pl-PL" dirty="0" smtClean="0">
                <a:solidFill>
                  <a:schemeClr val="accent2">
                    <a:lumMod val="50000"/>
                  </a:schemeClr>
                </a:solidFill>
                <a:latin typeface="+mj-lt"/>
                <a:cs typeface="Times New Roman" panose="02020603050405020304" pitchFamily="18" charset="0"/>
              </a:rPr>
              <a:t>wzięło ponad 333 osób bezrobotnych </a:t>
            </a:r>
          </a:p>
          <a:p>
            <a:pPr marL="0" indent="0" algn="ctr" fontAlgn="auto">
              <a:lnSpc>
                <a:spcPct val="150000"/>
              </a:lnSpc>
              <a:buNone/>
            </a:pPr>
            <a:r>
              <a:rPr lang="pl-PL" dirty="0" smtClean="0">
                <a:solidFill>
                  <a:schemeClr val="accent2">
                    <a:lumMod val="50000"/>
                  </a:schemeClr>
                </a:solidFill>
                <a:latin typeface="+mj-lt"/>
                <a:cs typeface="Times New Roman" panose="02020603050405020304" pitchFamily="18" charset="0"/>
              </a:rPr>
              <a:t>oraz 28 pracodawców</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1608"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6" name="Symbol zastępczy tekstu 2"/>
          <p:cNvSpPr txBox="1">
            <a:spLocks/>
          </p:cNvSpPr>
          <p:nvPr/>
        </p:nvSpPr>
        <p:spPr>
          <a:xfrm>
            <a:off x="1115616" y="1117188"/>
            <a:ext cx="7515992" cy="4752528"/>
          </a:xfrm>
          <a:prstGeom prst="rect">
            <a:avLst/>
          </a:prstGeom>
        </p:spPr>
        <p:txBody>
          <a:bodyPr anchor="ctr">
            <a:normAutofit fontScale="850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r>
              <a:rPr lang="pl-PL" b="1" dirty="0" smtClean="0">
                <a:solidFill>
                  <a:schemeClr val="accent2">
                    <a:lumMod val="50000"/>
                  </a:schemeClr>
                </a:solidFill>
                <a:latin typeface="+mj-lt"/>
                <a:cs typeface="Times New Roman" panose="02020603050405020304" pitchFamily="18" charset="0"/>
              </a:rPr>
              <a:t>Warszawskie Zachodnie Targi Pracy </a:t>
            </a:r>
            <a:r>
              <a:rPr lang="pl-PL" dirty="0" smtClean="0">
                <a:solidFill>
                  <a:schemeClr val="accent2">
                    <a:lumMod val="50000"/>
                  </a:schemeClr>
                </a:solidFill>
                <a:latin typeface="+mj-lt"/>
                <a:cs typeface="Times New Roman" panose="02020603050405020304" pitchFamily="18" charset="0"/>
              </a:rPr>
              <a:t>to kluczowe wydarzenie dla lokalnego rynku pracy. Adresatami były osoby poszukujące pracy, planujące zmianę dotychczasowego zatrudnienia, pracodawcy oraz inni kontrahenci wspierający i związani z rynkiem pracy. </a:t>
            </a:r>
          </a:p>
          <a:p>
            <a:pPr marL="0" indent="0" algn="ctr" fontAlgn="auto">
              <a:lnSpc>
                <a:spcPct val="150000"/>
              </a:lnSpc>
              <a:buNone/>
            </a:pPr>
            <a:r>
              <a:rPr lang="pl-PL" dirty="0" smtClean="0">
                <a:solidFill>
                  <a:schemeClr val="accent2">
                    <a:lumMod val="50000"/>
                  </a:schemeClr>
                </a:solidFill>
                <a:latin typeface="+mj-lt"/>
                <a:cs typeface="Times New Roman" panose="02020603050405020304" pitchFamily="18" charset="0"/>
              </a:rPr>
              <a:t>Jak co roku Warszawskie Zachodnie Targi Pracy to przede wszystkim przestrzeń do swobodnych spotkań  i rozmów. Forma wydarzenia sprzyjała interakcji, wymianie kontaktów i nawiązywaniu cennych znajomości. To również miejsce do promocji lokalnej przedsiębiorczości, która wymaga nowych pracowników. </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7927" y="5848137"/>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5829"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6" name="Symbol zastępczy tekstu 2"/>
          <p:cNvSpPr txBox="1">
            <a:spLocks/>
          </p:cNvSpPr>
          <p:nvPr/>
        </p:nvSpPr>
        <p:spPr>
          <a:xfrm>
            <a:off x="1113524" y="1412776"/>
            <a:ext cx="7515992" cy="4752528"/>
          </a:xfrm>
          <a:prstGeom prst="rect">
            <a:avLst/>
          </a:prstGeom>
        </p:spPr>
        <p:txBody>
          <a:bodyPr anchor="ctr">
            <a:normAutofit fontScale="92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Podczas </a:t>
            </a:r>
            <a:r>
              <a:rPr lang="pl-PL" dirty="0">
                <a:solidFill>
                  <a:schemeClr val="accent2">
                    <a:lumMod val="50000"/>
                  </a:schemeClr>
                </a:solidFill>
                <a:latin typeface="+mj-lt"/>
                <a:cs typeface="Times New Roman" panose="02020603050405020304" pitchFamily="18" charset="0"/>
              </a:rPr>
              <a:t>targów oprócz pracodawców i pracowników Urzędu do dyspozycji byli specjaliści z:</a:t>
            </a:r>
          </a:p>
          <a:p>
            <a:pPr fontAlgn="auto">
              <a:lnSpc>
                <a:spcPct val="150000"/>
              </a:lnSpc>
            </a:pPr>
            <a:r>
              <a:rPr lang="pl-PL" dirty="0" smtClean="0">
                <a:solidFill>
                  <a:schemeClr val="accent2">
                    <a:lumMod val="50000"/>
                  </a:schemeClr>
                </a:solidFill>
                <a:latin typeface="+mj-lt"/>
                <a:cs typeface="Times New Roman" panose="02020603050405020304" pitchFamily="18" charset="0"/>
              </a:rPr>
              <a:t>Wojewódzkiego </a:t>
            </a:r>
            <a:r>
              <a:rPr lang="pl-PL" dirty="0">
                <a:solidFill>
                  <a:schemeClr val="accent2">
                    <a:lumMod val="50000"/>
                  </a:schemeClr>
                </a:solidFill>
                <a:latin typeface="+mj-lt"/>
                <a:cs typeface="Times New Roman" panose="02020603050405020304" pitchFamily="18" charset="0"/>
              </a:rPr>
              <a:t>Urzędu Pracy w Warszawie,</a:t>
            </a:r>
          </a:p>
          <a:p>
            <a:pPr fontAlgn="auto">
              <a:lnSpc>
                <a:spcPct val="150000"/>
              </a:lnSpc>
            </a:pPr>
            <a:r>
              <a:rPr lang="pl-PL" dirty="0" smtClean="0">
                <a:solidFill>
                  <a:schemeClr val="accent2">
                    <a:lumMod val="50000"/>
                  </a:schemeClr>
                </a:solidFill>
                <a:latin typeface="+mj-lt"/>
                <a:cs typeface="Times New Roman" panose="02020603050405020304" pitchFamily="18" charset="0"/>
              </a:rPr>
              <a:t>Okręgowego </a:t>
            </a:r>
            <a:r>
              <a:rPr lang="pl-PL" dirty="0">
                <a:solidFill>
                  <a:schemeClr val="accent2">
                    <a:lumMod val="50000"/>
                  </a:schemeClr>
                </a:solidFill>
                <a:latin typeface="+mj-lt"/>
                <a:cs typeface="Times New Roman" panose="02020603050405020304" pitchFamily="18" charset="0"/>
              </a:rPr>
              <a:t>Inspektoratu Pracy w Warszawie</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Izby </a:t>
            </a:r>
            <a:r>
              <a:rPr lang="pl-PL" dirty="0">
                <a:solidFill>
                  <a:schemeClr val="accent2">
                    <a:lumMod val="50000"/>
                  </a:schemeClr>
                </a:solidFill>
                <a:latin typeface="+mj-lt"/>
                <a:cs typeface="Times New Roman" panose="02020603050405020304" pitchFamily="18" charset="0"/>
              </a:rPr>
              <a:t>Administracji Skarbowej i Urzędu Skarbowego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Warszawa </a:t>
            </a:r>
            <a:r>
              <a:rPr lang="pl-PL" dirty="0">
                <a:solidFill>
                  <a:schemeClr val="accent2">
                    <a:lumMod val="50000"/>
                  </a:schemeClr>
                </a:solidFill>
                <a:latin typeface="+mj-lt"/>
                <a:cs typeface="Times New Roman" panose="02020603050405020304" pitchFamily="18" charset="0"/>
              </a:rPr>
              <a:t>– Bielany</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Wiele osób korzystało ze sposobności, aby pozyskać informacje lub wyjaśnić wątpliwości związane z działalnością tych instytucji</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Warszawskie Zachodnie Targi Pracy</a:t>
            </a:r>
          </a:p>
        </p:txBody>
      </p:sp>
    </p:spTree>
    <p:extLst>
      <p:ext uri="{BB962C8B-B14F-4D97-AF65-F5344CB8AC3E}">
        <p14:creationId xmlns:p14="http://schemas.microsoft.com/office/powerpoint/2010/main" val="12571294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86710" y="264318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42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Warszawskie Zachodnie Targi Pracy</a:t>
            </a:r>
          </a:p>
        </p:txBody>
      </p:sp>
      <p:sp>
        <p:nvSpPr>
          <p:cNvPr id="7" name="Symbol zastępczy tekstu 2"/>
          <p:cNvSpPr txBox="1">
            <a:spLocks/>
          </p:cNvSpPr>
          <p:nvPr/>
        </p:nvSpPr>
        <p:spPr>
          <a:xfrm>
            <a:off x="1090194" y="1586226"/>
            <a:ext cx="7922972" cy="5232355"/>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spcAft>
                <a:spcPts val="0"/>
              </a:spcAft>
              <a:buNone/>
            </a:pPr>
            <a:endParaRPr lang="pl-PL" sz="1200" dirty="0" smtClean="0">
              <a:solidFill>
                <a:schemeClr val="accent2">
                  <a:lumMod val="50000"/>
                </a:schemeClr>
              </a:solidFill>
              <a:latin typeface="+mj-lt"/>
              <a:cs typeface="Times New Roman" panose="02020603050405020304" pitchFamily="18" charset="0"/>
            </a:endParaRPr>
          </a:p>
          <a:p>
            <a:r>
              <a:rPr lang="pl-PL" sz="1200" dirty="0" smtClean="0"/>
              <a:t>ADECCO POLAND SP. Z O.O.</a:t>
            </a:r>
          </a:p>
          <a:p>
            <a:r>
              <a:rPr lang="pl-PL" sz="1200" dirty="0" smtClean="0"/>
              <a:t>AUCHAN POLSKA SP. Z O.O.</a:t>
            </a:r>
          </a:p>
          <a:p>
            <a:r>
              <a:rPr lang="pl-PL" sz="1200" dirty="0" smtClean="0"/>
              <a:t>BACCARA SP. Z O.O.</a:t>
            </a:r>
          </a:p>
          <a:p>
            <a:r>
              <a:rPr lang="pl-PL" sz="1200" dirty="0" smtClean="0"/>
              <a:t>BITTNER PACKAGING SP. Z O.O. SP.K.</a:t>
            </a:r>
          </a:p>
          <a:p>
            <a:r>
              <a:rPr lang="pl-PL" sz="1200" dirty="0" smtClean="0"/>
              <a:t>CEVA LOGISTICS POLAND SP. Z O.O.</a:t>
            </a:r>
          </a:p>
          <a:p>
            <a:r>
              <a:rPr lang="pl-PL" sz="1200" dirty="0" smtClean="0"/>
              <a:t>DELPHI  TECHNOLOGIES</a:t>
            </a:r>
          </a:p>
          <a:p>
            <a:r>
              <a:rPr lang="pl-PL" sz="1200" dirty="0" smtClean="0"/>
              <a:t>DTW LOGISTICS SP. Z O.O.</a:t>
            </a:r>
          </a:p>
          <a:p>
            <a:r>
              <a:rPr lang="pl-PL" sz="1200" dirty="0" smtClean="0"/>
              <a:t>INPOST S.A.</a:t>
            </a:r>
          </a:p>
          <a:p>
            <a:r>
              <a:rPr lang="pl-PL" sz="1200" dirty="0" smtClean="0"/>
              <a:t>JOB IMPULSE POLSKA SP. Z O.O.</a:t>
            </a:r>
          </a:p>
          <a:p>
            <a:r>
              <a:rPr lang="pl-PL" sz="1200" dirty="0" smtClean="0"/>
              <a:t>KOMARKO S.A.</a:t>
            </a:r>
          </a:p>
          <a:p>
            <a:r>
              <a:rPr lang="pl-PL" sz="1200" dirty="0" smtClean="0"/>
              <a:t>KOMENDA POWIATOWA POLICJI DLA POWIATU WARSZAWSKIEGO ZACHODNIEGO</a:t>
            </a:r>
          </a:p>
          <a:p>
            <a:r>
              <a:rPr lang="pl-PL" sz="1200" dirty="0" smtClean="0"/>
              <a:t>KONSALNET OCHRONA SP. Z O.O.</a:t>
            </a:r>
          </a:p>
          <a:p>
            <a:r>
              <a:rPr lang="pl-PL" sz="1200" dirty="0" smtClean="0"/>
              <a:t>KUEHNE+ NAGEL SP. Z O.O.</a:t>
            </a:r>
          </a:p>
          <a:p>
            <a:r>
              <a:rPr lang="pl-PL" sz="1200" dirty="0" smtClean="0"/>
              <a:t>LAVORO DUE SP. Z O.O.</a:t>
            </a:r>
          </a:p>
          <a:p>
            <a:r>
              <a:rPr lang="pl-PL" sz="1200" dirty="0" smtClean="0"/>
              <a:t>MC DONALDS POLSKA SP. Z O.O.</a:t>
            </a:r>
          </a:p>
          <a:p>
            <a:endParaRPr lang="pl-PL" sz="1200" dirty="0" smtClean="0"/>
          </a:p>
          <a:p>
            <a:pPr>
              <a:buNone/>
            </a:pPr>
            <a:endParaRPr lang="pl-PL" sz="1200" dirty="0" smtClean="0"/>
          </a:p>
          <a:p>
            <a:r>
              <a:rPr lang="pl-PL" sz="1200" dirty="0" smtClean="0"/>
              <a:t>MŁODZIEŻOWE CENTRUM KARIERY </a:t>
            </a:r>
          </a:p>
          <a:p>
            <a:r>
              <a:rPr lang="pl-PL" sz="1200" dirty="0" smtClean="0"/>
              <a:t>PEKAES SP. Z O.O.</a:t>
            </a:r>
          </a:p>
          <a:p>
            <a:r>
              <a:rPr lang="pl-PL" sz="1200" dirty="0" smtClean="0"/>
              <a:t>PERI POLSKA SP. Z O.O.</a:t>
            </a:r>
          </a:p>
          <a:p>
            <a:r>
              <a:rPr lang="pl-PL" sz="1200" dirty="0" smtClean="0"/>
              <a:t>PFLEGEHELDEN POLSKA</a:t>
            </a:r>
          </a:p>
          <a:p>
            <a:r>
              <a:rPr lang="pl-PL" sz="1200" dirty="0" smtClean="0"/>
              <a:t>POLMO ŁOMIANKI S.A.</a:t>
            </a:r>
          </a:p>
          <a:p>
            <a:r>
              <a:rPr lang="pl-PL" sz="1200" dirty="0" err="1" smtClean="0"/>
              <a:t>PRO-FLEX</a:t>
            </a:r>
            <a:r>
              <a:rPr lang="pl-PL" sz="1200" dirty="0" smtClean="0"/>
              <a:t> S.A.</a:t>
            </a:r>
          </a:p>
          <a:p>
            <a:r>
              <a:rPr lang="pl-PL" sz="1200" dirty="0" smtClean="0"/>
              <a:t>PUTKA SP. Z O.O. SP. K.</a:t>
            </a:r>
          </a:p>
          <a:p>
            <a:r>
              <a:rPr lang="pl-PL" sz="1200" dirty="0" smtClean="0"/>
              <a:t>RHENUS </a:t>
            </a:r>
            <a:r>
              <a:rPr lang="pl-PL" sz="1200" dirty="0" err="1" smtClean="0"/>
              <a:t>LOGISTiCS</a:t>
            </a:r>
            <a:endParaRPr lang="pl-PL" sz="1200" dirty="0" smtClean="0"/>
          </a:p>
          <a:p>
            <a:r>
              <a:rPr lang="pl-PL" sz="1200" dirty="0" err="1" smtClean="0"/>
              <a:t>SECURITY&amp;CLEANING</a:t>
            </a:r>
            <a:r>
              <a:rPr lang="pl-PL" sz="1200" dirty="0" smtClean="0"/>
              <a:t> SYSTEM SP. Z O.O.</a:t>
            </a:r>
          </a:p>
          <a:p>
            <a:r>
              <a:rPr lang="pl-PL" sz="1200" dirty="0" smtClean="0"/>
              <a:t>SEMMELROCK </a:t>
            </a:r>
            <a:r>
              <a:rPr lang="pl-PL" sz="1200" dirty="0" err="1" smtClean="0"/>
              <a:t>STEIN+DESIGN</a:t>
            </a:r>
            <a:r>
              <a:rPr lang="pl-PL" sz="1200" dirty="0" smtClean="0"/>
              <a:t> SP. Z O.O.</a:t>
            </a:r>
          </a:p>
          <a:p>
            <a:r>
              <a:rPr lang="pl-PL" sz="1200" dirty="0" smtClean="0"/>
              <a:t>STAAMP POLAND SP. Z O.O.</a:t>
            </a:r>
          </a:p>
          <a:p>
            <a:r>
              <a:rPr lang="pl-PL" sz="1200" dirty="0" smtClean="0"/>
              <a:t>STRAŻ MIEJSKA M.ST. WARSZAWY</a:t>
            </a:r>
          </a:p>
          <a:p>
            <a:r>
              <a:rPr lang="pl-PL" sz="1200" dirty="0" smtClean="0"/>
              <a:t>ULMA CONSTRUCTION S.A.</a:t>
            </a:r>
          </a:p>
          <a:p>
            <a:r>
              <a:rPr lang="pl-PL" sz="1200" dirty="0" smtClean="0"/>
              <a:t>WARSZAWSKIE ZAKŁADY MECHANICZNE "</a:t>
            </a:r>
            <a:r>
              <a:rPr lang="pl-PL" sz="1200" dirty="0" err="1" smtClean="0"/>
              <a:t>PZL-WZM</a:t>
            </a:r>
            <a:r>
              <a:rPr lang="pl-PL" sz="1200" dirty="0" smtClean="0"/>
              <a:t>" W WARSZAWIE S.A.</a:t>
            </a:r>
          </a:p>
          <a:p>
            <a:pPr fontAlgn="auto">
              <a:spcAft>
                <a:spcPts val="0"/>
              </a:spcAft>
            </a:pPr>
            <a:endParaRPr lang="pl-PL" sz="1200" dirty="0">
              <a:solidFill>
                <a:schemeClr val="accent2">
                  <a:lumMod val="50000"/>
                </a:schemeClr>
              </a:solidFill>
              <a:latin typeface="+mj-lt"/>
              <a:cs typeface="Times New Roman" panose="02020603050405020304" pitchFamily="18" charset="0"/>
            </a:endParaRPr>
          </a:p>
        </p:txBody>
      </p:sp>
      <p:sp>
        <p:nvSpPr>
          <p:cNvPr id="8" name="Symbol zastępczy tekstu 2"/>
          <p:cNvSpPr txBox="1">
            <a:spLocks/>
          </p:cNvSpPr>
          <p:nvPr/>
        </p:nvSpPr>
        <p:spPr>
          <a:xfrm>
            <a:off x="1090194" y="1268760"/>
            <a:ext cx="7515992" cy="583620"/>
          </a:xfrm>
          <a:prstGeom prst="rect">
            <a:avLst/>
          </a:prstGeom>
        </p:spPr>
        <p:txBody>
          <a:bodyPr numCol="1" anchor="ctr">
            <a:normAutofit fontScale="2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8000" dirty="0">
                <a:solidFill>
                  <a:schemeClr val="accent2">
                    <a:lumMod val="50000"/>
                  </a:schemeClr>
                </a:solidFill>
                <a:latin typeface="+mj-lt"/>
                <a:cs typeface="Times New Roman" panose="02020603050405020304" pitchFamily="18" charset="0"/>
              </a:rPr>
              <a:t>W Targach Pracy udział wzięli przedstawiciele następujących firm</a:t>
            </a:r>
            <a:r>
              <a:rPr lang="pl-PL" sz="8000"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42298047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3413"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42976" y="1571612"/>
            <a:ext cx="7515992" cy="4752528"/>
          </a:xfrm>
          <a:prstGeom prst="rect">
            <a:avLst/>
          </a:prstGeom>
        </p:spPr>
        <p:txBody>
          <a:bodyPr anchor="ctr">
            <a:normAutofit fontScale="77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endParaRPr lang="pl-PL" b="1" dirty="0" smtClean="0">
              <a:solidFill>
                <a:schemeClr val="accent2">
                  <a:lumMod val="50000"/>
                </a:schemeClr>
              </a:solidFill>
            </a:endParaRPr>
          </a:p>
          <a:p>
            <a:pPr marL="0" indent="0" algn="ctr" fontAlgn="auto">
              <a:lnSpc>
                <a:spcPct val="150000"/>
              </a:lnSpc>
              <a:buNone/>
            </a:pPr>
            <a:r>
              <a:rPr lang="pl-PL" b="1" dirty="0" smtClean="0">
                <a:solidFill>
                  <a:schemeClr val="accent2">
                    <a:lumMod val="50000"/>
                  </a:schemeClr>
                </a:solidFill>
              </a:rPr>
              <a:t>Podczas Europejskich Dni Pracodawców </a:t>
            </a:r>
            <a:r>
              <a:rPr lang="pl-PL" dirty="0" smtClean="0">
                <a:solidFill>
                  <a:schemeClr val="accent2">
                    <a:lumMod val="50000"/>
                  </a:schemeClr>
                </a:solidFill>
              </a:rPr>
              <a:t>po raz pierwszy zorganizowaliśmy </a:t>
            </a:r>
            <a:r>
              <a:rPr lang="pl-PL" b="1" dirty="0" smtClean="0">
                <a:solidFill>
                  <a:schemeClr val="accent2">
                    <a:lumMod val="50000"/>
                  </a:schemeClr>
                </a:solidFill>
              </a:rPr>
              <a:t>MOBILNY URZĄD</a:t>
            </a:r>
            <a:r>
              <a:rPr lang="pl-PL" dirty="0" smtClean="0">
                <a:solidFill>
                  <a:schemeClr val="accent2">
                    <a:lumMod val="50000"/>
                  </a:schemeClr>
                </a:solidFill>
              </a:rPr>
              <a:t>. </a:t>
            </a:r>
          </a:p>
          <a:p>
            <a:pPr marL="0" indent="0" algn="ctr" fontAlgn="auto">
              <a:lnSpc>
                <a:spcPct val="150000"/>
              </a:lnSpc>
              <a:buNone/>
            </a:pPr>
            <a:r>
              <a:rPr lang="pl-PL" dirty="0" smtClean="0">
                <a:solidFill>
                  <a:schemeClr val="accent2">
                    <a:lumMod val="50000"/>
                  </a:schemeClr>
                </a:solidFill>
              </a:rPr>
              <a:t>Był to rodzaj punktu informacyjno – konsultacyjnego, w którym świadczone były usługi doradcze na temat legalnego zatrudnienia cudzoziemców i finansowych form wsparcia oferowanych pracodawcom. Mobilny urząd to odpowiedź na potrzeby tych, którzy mieli utrudniony dostęp do placówki, ze względu na odległe miejsce prowadzenia działalności. Dzięki tej inicjatywie chcieliśmy umożliwić bezpośredni kontakt Pracodawców z pracownikami Urzędu w miejscu prowadzenia firmy. Pracownicy Urzędu byli w każdej z siedmiu gmin powiatu. </a:t>
            </a:r>
          </a:p>
          <a:p>
            <a:pPr marL="0" indent="0" fontAlgn="auto">
              <a:lnSpc>
                <a:spcPct val="150000"/>
              </a:lnSpc>
              <a:buNone/>
            </a:pPr>
            <a:endParaRPr lang="pl-PL" dirty="0" smtClean="0">
              <a:solidFill>
                <a:schemeClr val="accent2">
                  <a:lumMod val="50000"/>
                </a:schemeClr>
              </a:solidFill>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
        <p:nvSpPr>
          <p:cNvPr id="9" name="Prostokąt 8"/>
          <p:cNvSpPr/>
          <p:nvPr/>
        </p:nvSpPr>
        <p:spPr>
          <a:xfrm>
            <a:off x="2285984" y="428604"/>
            <a:ext cx="4357718" cy="584775"/>
          </a:xfrm>
          <a:prstGeom prst="rect">
            <a:avLst/>
          </a:prstGeom>
        </p:spPr>
        <p:txBody>
          <a:bodyPr wrap="square">
            <a:spAutoFit/>
          </a:bodyPr>
          <a:lstStyle/>
          <a:p>
            <a:pPr algn="ctr"/>
            <a:r>
              <a:rPr lang="pl-PL" sz="3200" b="1" dirty="0" smtClean="0">
                <a:solidFill>
                  <a:schemeClr val="accent2">
                    <a:lumMod val="50000"/>
                  </a:schemeClr>
                </a:solidFill>
              </a:rPr>
              <a:t>MOBILNY URZĄD</a:t>
            </a:r>
            <a:endParaRPr lang="pl-PL" sz="3200" dirty="0"/>
          </a:p>
        </p:txBody>
      </p:sp>
    </p:spTree>
    <p:extLst>
      <p:ext uri="{BB962C8B-B14F-4D97-AF65-F5344CB8AC3E}">
        <p14:creationId xmlns:p14="http://schemas.microsoft.com/office/powerpoint/2010/main" val="197242476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pic>
        <p:nvPicPr>
          <p:cNvPr id="9" name="Obraz 8"/>
          <p:cNvPicPr/>
          <p:nvPr/>
        </p:nvPicPr>
        <p:blipFill>
          <a:blip r:embed="rId4"/>
          <a:srcRect/>
          <a:stretch>
            <a:fillRect/>
          </a:stretch>
        </p:blipFill>
        <p:spPr bwMode="auto">
          <a:xfrm>
            <a:off x="1298574" y="865188"/>
            <a:ext cx="7845425" cy="5992812"/>
          </a:xfrm>
          <a:prstGeom prst="rect">
            <a:avLst/>
          </a:prstGeom>
          <a:noFill/>
          <a:ln w="9525">
            <a:noFill/>
            <a:miter lim="800000"/>
            <a:headEnd/>
            <a:tailEnd/>
          </a:ln>
        </p:spPr>
      </p:pic>
    </p:spTree>
    <p:extLst>
      <p:ext uri="{BB962C8B-B14F-4D97-AF65-F5344CB8AC3E}">
        <p14:creationId xmlns:p14="http://schemas.microsoft.com/office/powerpoint/2010/main" val="184157885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53413" y="5858747"/>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9" name="Symbol zastępczy tekstu 2"/>
          <p:cNvSpPr txBox="1">
            <a:spLocks/>
          </p:cNvSpPr>
          <p:nvPr/>
        </p:nvSpPr>
        <p:spPr>
          <a:xfrm>
            <a:off x="1113524" y="1412776"/>
            <a:ext cx="7515992" cy="4752528"/>
          </a:xfrm>
          <a:prstGeom prst="rect">
            <a:avLst/>
          </a:prstGeom>
        </p:spPr>
        <p:txBody>
          <a:bodyPr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Przedsiębiorcy, pracodawcy i rolnicy mogli przede wszystkim uzyskać informacje związane z zasadami zatrudniania cudzoziemców. Przedstawiciele Powiatowego Urzędu Pracy dla Powiatu Warszawskiego Zachodniego służyli pomocą w zakresie wypełniania formularzy, wniosków i doboru odpowiedniego rodzaju dokumentów wymaganych przy składaniu wniosków. W punkcie informacyjno – konsultacyjnym istniała również możliwość weryfikacji konta klienta na portalu </a:t>
            </a:r>
            <a:r>
              <a:rPr lang="pl-PL" sz="1800" dirty="0" err="1" smtClean="0">
                <a:solidFill>
                  <a:schemeClr val="accent2">
                    <a:lumMod val="50000"/>
                  </a:schemeClr>
                </a:solidFill>
                <a:latin typeface="+mj-lt"/>
                <a:cs typeface="Times New Roman" panose="02020603050405020304" pitchFamily="18" charset="0"/>
              </a:rPr>
              <a:t>praca.gov</a:t>
            </a:r>
            <a:r>
              <a:rPr lang="pl-PL" sz="1800" dirty="0" smtClean="0">
                <a:solidFill>
                  <a:schemeClr val="accent2">
                    <a:lumMod val="50000"/>
                  </a:schemeClr>
                </a:solidFill>
                <a:latin typeface="+mj-lt"/>
                <a:cs typeface="Times New Roman" panose="02020603050405020304" pitchFamily="18" charset="0"/>
              </a:rPr>
              <a:t>. Dodatkowym atutem wizyty w mobilnym urzędzie była możliwość uzyskania informacji o finansowych formach wsparcia oferowanych przez Urząd. </a:t>
            </a:r>
          </a:p>
          <a:p>
            <a:pPr marL="0" indent="0" fontAlgn="auto">
              <a:lnSpc>
                <a:spcPct val="150000"/>
              </a:lnSpc>
              <a:buNone/>
            </a:pPr>
            <a:endParaRPr lang="pl-PL" sz="1800" dirty="0">
              <a:solidFill>
                <a:schemeClr val="accent2">
                  <a:lumMod val="50000"/>
                </a:schemeClr>
              </a:solidFill>
              <a:latin typeface="+mj-lt"/>
              <a:cs typeface="Times New Roman" panose="02020603050405020304" pitchFamily="18" charset="0"/>
            </a:endParaRPr>
          </a:p>
        </p:txBody>
      </p:sp>
      <p:sp>
        <p:nvSpPr>
          <p:cNvPr id="10" name="Prostokąt 9"/>
          <p:cNvSpPr/>
          <p:nvPr/>
        </p:nvSpPr>
        <p:spPr>
          <a:xfrm>
            <a:off x="2357422" y="785794"/>
            <a:ext cx="4857784" cy="584775"/>
          </a:xfrm>
          <a:prstGeom prst="rect">
            <a:avLst/>
          </a:prstGeom>
        </p:spPr>
        <p:txBody>
          <a:bodyPr wrap="square">
            <a:spAutoFit/>
          </a:bodyPr>
          <a:lstStyle/>
          <a:p>
            <a:pPr algn="ctr"/>
            <a:r>
              <a:rPr lang="pl-PL" sz="3200" b="1" dirty="0" smtClean="0">
                <a:solidFill>
                  <a:schemeClr val="accent2">
                    <a:lumMod val="50000"/>
                  </a:schemeClr>
                </a:solidFill>
              </a:rPr>
              <a:t>MOBILNY URZĄD</a:t>
            </a:r>
            <a:endParaRPr lang="pl-PL" sz="3200" dirty="0"/>
          </a:p>
        </p:txBody>
      </p:sp>
    </p:spTree>
    <p:extLst>
      <p:ext uri="{BB962C8B-B14F-4D97-AF65-F5344CB8AC3E}">
        <p14:creationId xmlns:p14="http://schemas.microsoft.com/office/powerpoint/2010/main" val="22167827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3495" y="5827712"/>
            <a:ext cx="890587" cy="1030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Obraz 5"/>
          <p:cNvPicPr>
            <a:picLocks noChangeAspect="1"/>
          </p:cNvPicPr>
          <p:nvPr/>
        </p:nvPicPr>
        <p:blipFill>
          <a:blip r:embed="rId4" cstate="print"/>
          <a:stretch>
            <a:fillRect/>
          </a:stretch>
        </p:blipFill>
        <p:spPr>
          <a:xfrm>
            <a:off x="4357686" y="5715016"/>
            <a:ext cx="1471549" cy="753293"/>
          </a:xfrm>
          <a:prstGeom prst="rect">
            <a:avLst/>
          </a:prstGeom>
        </p:spPr>
      </p:pic>
      <p:pic>
        <p:nvPicPr>
          <p:cNvPr id="7"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79804" y="0"/>
            <a:ext cx="1764196" cy="504056"/>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13524" y="1412776"/>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buNone/>
            </a:pPr>
            <a:r>
              <a:rPr lang="pl-PL" dirty="0" smtClean="0">
                <a:solidFill>
                  <a:schemeClr val="accent2">
                    <a:lumMod val="50000"/>
                  </a:schemeClr>
                </a:solidFill>
                <a:latin typeface="+mj-lt"/>
                <a:cs typeface="Times New Roman" panose="02020603050405020304" pitchFamily="18" charset="0"/>
              </a:rPr>
              <a:t>Równolegle do mobilnych działań Urzędu świadczone były usługi w formie tradycyjnej - stacjonarnej. W dniach 15 – 25 października 2019. w siedzibie Urzędu odbywały się konsultacje indywidualne dla Pracodawców  w zakresie: legalnego  zatrudnienia cudzoziemców, pomocy w doborze kandydatów do pracy, finansowych form wsparcia oraz Krajowego Funduszu Szkoleniowego. </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
        <p:nvSpPr>
          <p:cNvPr id="11" name="Prostokąt 10"/>
          <p:cNvSpPr/>
          <p:nvPr/>
        </p:nvSpPr>
        <p:spPr>
          <a:xfrm>
            <a:off x="2428860" y="571480"/>
            <a:ext cx="4857784" cy="400110"/>
          </a:xfrm>
          <a:prstGeom prst="rect">
            <a:avLst/>
          </a:prstGeom>
        </p:spPr>
        <p:txBody>
          <a:bodyPr wrap="square">
            <a:spAutoFit/>
          </a:bodyPr>
          <a:lstStyle/>
          <a:p>
            <a:pPr algn="ctr" fontAlgn="auto">
              <a:spcAft>
                <a:spcPts val="0"/>
              </a:spcAft>
            </a:pPr>
            <a:r>
              <a:rPr lang="pl-PL" sz="2000" b="1" dirty="0" smtClean="0">
                <a:solidFill>
                  <a:schemeClr val="accent2">
                    <a:lumMod val="75000"/>
                  </a:schemeClr>
                </a:solidFill>
                <a:cs typeface="Times New Roman" panose="02020603050405020304" pitchFamily="18" charset="0"/>
              </a:rPr>
              <a:t>KONSULTACJE INDYWIDUALNE</a:t>
            </a:r>
            <a:endParaRPr lang="pl-PL" sz="2000" b="1" dirty="0">
              <a:solidFill>
                <a:schemeClr val="accent2">
                  <a:lumMod val="75000"/>
                </a:schemeClr>
              </a:solidFill>
              <a:cs typeface="Times New Roman" panose="02020603050405020304" pitchFamily="18" charset="0"/>
            </a:endParaRPr>
          </a:p>
        </p:txBody>
      </p:sp>
    </p:spTree>
    <p:extLst>
      <p:ext uri="{BB962C8B-B14F-4D97-AF65-F5344CB8AC3E}">
        <p14:creationId xmlns:p14="http://schemas.microsoft.com/office/powerpoint/2010/main" val="180128099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680" t="20792" r="14514"/>
          <a:stretch/>
        </p:blipFill>
        <p:spPr bwMode="auto">
          <a:xfrm>
            <a:off x="2771800" y="3068960"/>
            <a:ext cx="3534644" cy="2448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52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smtClean="0">
                <a:solidFill>
                  <a:schemeClr val="accent2">
                    <a:lumMod val="75000"/>
                  </a:schemeClr>
                </a:solidFill>
                <a:cs typeface="Times New Roman" panose="02020603050405020304" pitchFamily="18" charset="0"/>
              </a:rPr>
              <a:t>PORADNICTWO ZAWODOWE</a:t>
            </a:r>
            <a:endParaRPr lang="pl-PL" b="1" dirty="0">
              <a:solidFill>
                <a:schemeClr val="accent2">
                  <a:lumMod val="75000"/>
                </a:schemeClr>
              </a:solidFill>
              <a:cs typeface="Times New Roman" panose="02020603050405020304" pitchFamily="18" charset="0"/>
            </a:endParaRPr>
          </a:p>
        </p:txBody>
      </p:sp>
    </p:spTree>
    <p:extLst>
      <p:ext uri="{BB962C8B-B14F-4D97-AF65-F5344CB8AC3E}">
        <p14:creationId xmlns:p14="http://schemas.microsoft.com/office/powerpoint/2010/main" val="282393980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63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7" name="Symbol zastępczy tekstu 2"/>
          <p:cNvSpPr txBox="1">
            <a:spLocks/>
          </p:cNvSpPr>
          <p:nvPr/>
        </p:nvSpPr>
        <p:spPr>
          <a:xfrm>
            <a:off x="1113524" y="1412776"/>
            <a:ext cx="7515992" cy="4752528"/>
          </a:xfrm>
          <a:prstGeom prst="rect">
            <a:avLst/>
          </a:prstGeom>
        </p:spPr>
        <p:txBody>
          <a:bodyPr anchor="ctr">
            <a:normAutofit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Powiatowy Urząd Pracy dla Powiatu Warszawskiego Zachodniego realizował zadania z zakresu poradnictwa zawodowego poprzez:</a:t>
            </a:r>
          </a:p>
          <a:p>
            <a:pPr fontAlgn="auto">
              <a:lnSpc>
                <a:spcPct val="150000"/>
              </a:lnSpc>
              <a:buFont typeface="Arial" panose="020B0604020202020204" pitchFamily="34" charset="0"/>
              <a:buChar char="•"/>
            </a:pPr>
            <a:r>
              <a:rPr lang="pl-PL" dirty="0" smtClean="0">
                <a:solidFill>
                  <a:schemeClr val="accent2">
                    <a:lumMod val="50000"/>
                  </a:schemeClr>
                </a:solidFill>
                <a:latin typeface="+mj-lt"/>
                <a:cs typeface="Times New Roman" panose="02020603050405020304" pitchFamily="18" charset="0"/>
              </a:rPr>
              <a:t>udzielanie </a:t>
            </a:r>
            <a:r>
              <a:rPr lang="pl-PL" dirty="0">
                <a:solidFill>
                  <a:schemeClr val="accent2">
                    <a:lumMod val="50000"/>
                  </a:schemeClr>
                </a:solidFill>
                <a:latin typeface="+mj-lt"/>
                <a:cs typeface="Times New Roman" panose="02020603050405020304" pitchFamily="18" charset="0"/>
              </a:rPr>
              <a:t>informacji o zawodach, rynku pracy, możliwościach szkolenia,</a:t>
            </a:r>
          </a:p>
          <a:p>
            <a:pPr fontAlgn="auto">
              <a:lnSpc>
                <a:spcPct val="150000"/>
              </a:lnSpc>
              <a:buFont typeface="Arial" panose="020B0604020202020204" pitchFamily="34" charset="0"/>
              <a:buChar char="•"/>
            </a:pPr>
            <a:r>
              <a:rPr lang="pl-PL" dirty="0">
                <a:solidFill>
                  <a:schemeClr val="accent2">
                    <a:lumMod val="50000"/>
                  </a:schemeClr>
                </a:solidFill>
                <a:latin typeface="+mj-lt"/>
                <a:cs typeface="Times New Roman" panose="02020603050405020304" pitchFamily="18" charset="0"/>
              </a:rPr>
              <a:t>udzielanie porad indywidualnych z wykorzystaniem standaryzowanych metod ułatwiających wybór zawodu,</a:t>
            </a:r>
          </a:p>
          <a:p>
            <a:pPr fontAlgn="auto">
              <a:lnSpc>
                <a:spcPct val="150000"/>
              </a:lnSpc>
              <a:buFont typeface="Arial" panose="020B0604020202020204" pitchFamily="34" charset="0"/>
              <a:buChar char="•"/>
            </a:pPr>
            <a:r>
              <a:rPr lang="pl-PL" dirty="0">
                <a:solidFill>
                  <a:schemeClr val="accent2">
                    <a:lumMod val="50000"/>
                  </a:schemeClr>
                </a:solidFill>
                <a:latin typeface="+mj-lt"/>
                <a:cs typeface="Times New Roman" panose="02020603050405020304" pitchFamily="18" charset="0"/>
              </a:rPr>
              <a:t>organizowanie grupowych porad zawodowych</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7"/>
          <p:cNvGraphicFramePr>
            <a:graphicFrameLocks noChangeAspect="1"/>
          </p:cNvGraphicFramePr>
          <p:nvPr>
            <p:extLst>
              <p:ext uri="{D42A27DB-BD31-4B8C-83A1-F6EECF244321}">
                <p14:modId xmlns:p14="http://schemas.microsoft.com/office/powerpoint/2010/main" val="3506126393"/>
              </p:ext>
            </p:extLst>
          </p:nvPr>
        </p:nvGraphicFramePr>
        <p:xfrm>
          <a:off x="1028980" y="1406527"/>
          <a:ext cx="7624763" cy="4267200"/>
        </p:xfrm>
        <a:graphic>
          <a:graphicData uri="http://schemas.openxmlformats.org/presentationml/2006/ole">
            <mc:AlternateContent xmlns:mc="http://schemas.openxmlformats.org/markup-compatibility/2006">
              <mc:Choice xmlns:v="urn:schemas-microsoft-com:vml" Requires="v">
                <p:oleObj spid="_x0000_s1658" name="Arkusz" r:id="rId3" imgW="7953359" imgH="4419572" progId="Excel.Sheet.8">
                  <p:embed/>
                </p:oleObj>
              </mc:Choice>
              <mc:Fallback>
                <p:oleObj name="Arkusz" r:id="rId3" imgW="7953359" imgH="4419572" progId="Excel.Sheet.8">
                  <p:embed/>
                  <p:pic>
                    <p:nvPicPr>
                      <p:cNvPr id="0" name="Picture 62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8980" y="1406527"/>
                        <a:ext cx="7624763" cy="426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1199" name="Picture 17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Prostokąt 1"/>
          <p:cNvSpPr>
            <a:spLocks noChangeArrowheads="1"/>
          </p:cNvSpPr>
          <p:nvPr/>
        </p:nvSpPr>
        <p:spPr bwMode="auto">
          <a:xfrm>
            <a:off x="657807" y="2397081"/>
            <a:ext cx="7559675" cy="3046988"/>
          </a:xfrm>
          <a:prstGeom prst="rect">
            <a:avLst/>
          </a:prstGeom>
          <a:noFill/>
          <a:ln w="9525">
            <a:noFill/>
            <a:miter lim="800000"/>
            <a:headEnd/>
            <a:tailEnd/>
          </a:ln>
        </p:spPr>
        <p:txBody>
          <a:bodyPr>
            <a:spAutoFit/>
          </a:bodyPr>
          <a:lstStyle/>
          <a:p>
            <a:pPr algn="just">
              <a:buClr>
                <a:srgbClr val="000000"/>
              </a:buClr>
              <a:buSzPct val="100000"/>
            </a:pPr>
            <a:r>
              <a:rPr lang="pl-PL" sz="2400" dirty="0" smtClean="0">
                <a:solidFill>
                  <a:schemeClr val="tx1"/>
                </a:solidFill>
                <a:latin typeface="Times New Roman" panose="02020603050405020304" pitchFamily="18" charset="0"/>
                <a:cs typeface="Times New Roman" panose="02020603050405020304" pitchFamily="18" charset="0"/>
              </a:rPr>
              <a:t> </a:t>
            </a:r>
            <a:r>
              <a:rPr lang="pl-PL" sz="2400" dirty="0">
                <a:solidFill>
                  <a:schemeClr val="tx1"/>
                </a:solidFill>
                <a:latin typeface="Times New Roman" panose="02020603050405020304" pitchFamily="18" charset="0"/>
                <a:cs typeface="Times New Roman" panose="02020603050405020304" pitchFamily="18" charset="0"/>
              </a:rPr>
              <a:t/>
            </a:r>
            <a:br>
              <a:rPr lang="pl-PL" sz="2400" dirty="0">
                <a:solidFill>
                  <a:schemeClr val="tx1"/>
                </a:solidFill>
                <a:latin typeface="Times New Roman" panose="02020603050405020304" pitchFamily="18" charset="0"/>
                <a:cs typeface="Times New Roman" panose="02020603050405020304" pitchFamily="18" charset="0"/>
              </a:rPr>
            </a:br>
            <a:endParaRPr lang="pl-PL" sz="2400" i="1" dirty="0" smtClean="0">
              <a:solidFill>
                <a:schemeClr val="tx1"/>
              </a:solidFill>
              <a:latin typeface="Times New Roman" panose="02020603050405020304" pitchFamily="18" charset="0"/>
              <a:cs typeface="Times New Roman" panose="02020603050405020304" pitchFamily="18" charset="0"/>
            </a:endParaRPr>
          </a:p>
          <a:p>
            <a:pPr algn="just">
              <a:buClr>
                <a:srgbClr val="000000"/>
              </a:buClr>
              <a:buSzPct val="100000"/>
              <a:buFont typeface="Times New Roman" pitchFamily="18" charset="0"/>
              <a:buNone/>
            </a:pPr>
            <a:endParaRPr lang="pl-PL" sz="2400" i="1"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r>
              <a:rPr lang="pl-PL" sz="2400" dirty="0">
                <a:solidFill>
                  <a:schemeClr val="tx1"/>
                </a:solidFill>
              </a:rPr>
              <a:t> </a:t>
            </a: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p:txBody>
      </p:sp>
      <p:pic>
        <p:nvPicPr>
          <p:cNvPr id="573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10" name="Symbol zastępczy tekstu 2"/>
          <p:cNvSpPr txBox="1">
            <a:spLocks/>
          </p:cNvSpPr>
          <p:nvPr/>
        </p:nvSpPr>
        <p:spPr>
          <a:xfrm>
            <a:off x="1043608" y="1183162"/>
            <a:ext cx="7515992" cy="4752528"/>
          </a:xfrm>
          <a:prstGeom prst="rect">
            <a:avLst/>
          </a:prstGeom>
        </p:spPr>
        <p:txBody>
          <a:bodyPr anchor="ctr">
            <a:normAutofit fontScale="8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fontAlgn="auto">
              <a:lnSpc>
                <a:spcPct val="150000"/>
              </a:lnSpc>
              <a:spcBef>
                <a:spcPts val="0"/>
              </a:spcBef>
              <a:spcAft>
                <a:spcPts val="0"/>
              </a:spcAft>
              <a:buNone/>
            </a:pPr>
            <a:r>
              <a:rPr lang="pl-PL" dirty="0" smtClean="0">
                <a:solidFill>
                  <a:schemeClr val="accent2">
                    <a:lumMod val="50000"/>
                  </a:schemeClr>
                </a:solidFill>
                <a:latin typeface="+mj-lt"/>
                <a:cs typeface="Times New Roman" panose="02020603050405020304" pitchFamily="18" charset="0"/>
              </a:rPr>
              <a:t>W marcu przeprowadzono grupowe spotkanie informacyjne dla uczniów Specjalnego Ośrodka Szkolno – Wychowawczego w Lesznie. Doradcy zawodowi przedstawili uczestnikom prawa i obowiązki osób bezrobotnych oraz usługi i instrumenty rynku pracy realizowane przez Powiatowy Urząd Pracy. W spotkaniu uczestniczyło 14 uczniów. Każdy uczestnik otrzymał materiały informacyjne przydatne w dalszym planowaniu aktywności zawodowej, takie jak: foldery informacyjne dotyczące działalności Urzędu, prawa i obowiązki osób bezrobotnych, a także poradniki dotyczące tworzenia dokumentów aplikacyjnych i rozmowy kwalifikacyjnej.</a:t>
            </a:r>
          </a:p>
          <a:p>
            <a:pPr marL="0" indent="0" fontAlgn="auto">
              <a:lnSpc>
                <a:spcPct val="150000"/>
              </a:lnSpc>
              <a:spcBef>
                <a:spcPts val="0"/>
              </a:spcBef>
              <a:spcAft>
                <a:spcPts val="0"/>
              </a:spcAft>
              <a:buNone/>
            </a:pP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8" name="Symbol zastępczy tekstu 2"/>
          <p:cNvSpPr txBox="1">
            <a:spLocks/>
          </p:cNvSpPr>
          <p:nvPr/>
        </p:nvSpPr>
        <p:spPr>
          <a:xfrm>
            <a:off x="1113524" y="1142984"/>
            <a:ext cx="7515992" cy="4857784"/>
          </a:xfrm>
          <a:prstGeom prst="rect">
            <a:avLst/>
          </a:prstGeom>
        </p:spPr>
        <p:txBody>
          <a:bodyPr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600" dirty="0" smtClean="0">
                <a:solidFill>
                  <a:schemeClr val="accent2">
                    <a:lumMod val="50000"/>
                  </a:schemeClr>
                </a:solidFill>
                <a:latin typeface="+mj-lt"/>
                <a:cs typeface="Times New Roman" panose="02020603050405020304" pitchFamily="18" charset="0"/>
              </a:rPr>
              <a:t>W kwietniu w Szkole Podstawowej nr 3 im. Hugona Kołłątaja w Błoniu odbyło się spotkanie informacyjne dla uczniów klas trzecich gimnazjum oraz klas ósmych szkoły podstawowej, które poprowadzili doradca zawodowy i pośrednik pracy Powiatowego Urzędu Pracy dla Powiatu Warszawskiego Zachodniego. Uczestnicy spotkania poznali specyfikę lokalnego rynku pracy. Pracownicy tut. Urzędu zapoznali zaproszonych uczniów z Zawodami deficytowymi w powiecie warszawskim zachodnim charakteryzując przy tym zadania i czynności, wymagania pracodawców oraz wskazali placówki edukacyjne, w których jest możliwość kształcenia się w deficytowych zawodach. Dodatkowo pracownicy tut. Urzędu przybliżyli kryteria rekrutacji, którymi kierują się szkoły w trakcie naboru. Uczniowie zostali również zapoznani z zawodami przyszłości, które na przestrzeni ostatnich lat charakteryzowały się dużym wzrostem zainteresowania potencjalnych pracodawców. Podsumowanie spotkania poświęcone zostało omówieniu praktycznych wskazówek przy wyborze szkoły. </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Poradnictwo zawodowe</a:t>
            </a:r>
            <a:endParaRPr lang="pl-PL" sz="3000" b="1" dirty="0">
              <a:solidFill>
                <a:schemeClr val="accent2">
                  <a:lumMod val="75000"/>
                </a:schemeClr>
              </a:solidFill>
            </a:endParaRP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lv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We wrześniu doradcy zawodowi uczestniczyli w panelu ekspertów w związku z prowadzoną prognozą zapotrzebowania na pracowników w 2019 r. w ramach ,,Barometru zawodów’’. Spotkanie odbyło się  w siedzibie  Powiatowego Urzędu Pracy dla Powiatu Warszawskiego Zachodniego.</a:t>
            </a:r>
          </a:p>
          <a:p>
            <a:pPr marL="0" lv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47732187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Prostokąt 1"/>
          <p:cNvSpPr>
            <a:spLocks noChangeArrowheads="1"/>
          </p:cNvSpPr>
          <p:nvPr/>
        </p:nvSpPr>
        <p:spPr bwMode="auto">
          <a:xfrm>
            <a:off x="2123728" y="620688"/>
            <a:ext cx="5616624" cy="1569660"/>
          </a:xfrm>
          <a:prstGeom prst="rect">
            <a:avLst/>
          </a:prstGeom>
          <a:noFill/>
          <a:ln w="9525">
            <a:noFill/>
            <a:miter lim="800000"/>
            <a:headEnd/>
            <a:tailEnd/>
          </a:ln>
        </p:spPr>
        <p:txBody>
          <a:bodyPr wrap="square">
            <a:spAutoFit/>
          </a:bodyPr>
          <a:lstStyle/>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a:p>
            <a:pPr algn="just">
              <a:buClr>
                <a:srgbClr val="000000"/>
              </a:buClr>
              <a:buSzPct val="100000"/>
              <a:buFont typeface="Times New Roman" pitchFamily="18" charset="0"/>
              <a:buNone/>
            </a:pPr>
            <a:endParaRPr lang="pl-PL" sz="2400" dirty="0">
              <a:solidFill>
                <a:schemeClr val="tx1"/>
              </a:solidFill>
            </a:endParaRPr>
          </a:p>
        </p:txBody>
      </p:sp>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9327" t="23070" r="17723"/>
          <a:stretch/>
        </p:blipFill>
        <p:spPr bwMode="auto">
          <a:xfrm>
            <a:off x="7772968" y="5850091"/>
            <a:ext cx="1371032"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Indywidualny Plan Działania</a:t>
            </a: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mj-lt"/>
                <a:cs typeface="Times New Roman" panose="02020603050405020304" pitchFamily="18" charset="0"/>
              </a:rPr>
              <a:t>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roku doradcy klienta indywidualnego:</a:t>
            </a:r>
          </a:p>
          <a:p>
            <a:pPr marL="0" indent="0" fontAlgn="auto">
              <a:lnSpc>
                <a:spcPct val="150000"/>
              </a:lnSpc>
              <a:spcBef>
                <a:spcPts val="0"/>
              </a:spcBef>
              <a:spcAft>
                <a:spcPts val="0"/>
              </a:spcAft>
              <a:buNone/>
            </a:pPr>
            <a:r>
              <a:rPr lang="pl-PL" dirty="0" smtClean="0">
                <a:solidFill>
                  <a:schemeClr val="accent2">
                    <a:lumMod val="50000"/>
                  </a:schemeClr>
                </a:solidFill>
                <a:latin typeface="+mj-lt"/>
                <a:cs typeface="Times New Roman" panose="02020603050405020304" pitchFamily="18" charset="0"/>
              </a:rPr>
              <a:t>ustalili </a:t>
            </a:r>
            <a:r>
              <a:rPr lang="pl-PL" dirty="0">
                <a:solidFill>
                  <a:schemeClr val="accent2">
                    <a:lumMod val="50000"/>
                  </a:schemeClr>
                </a:solidFill>
                <a:latin typeface="+mj-lt"/>
                <a:cs typeface="Times New Roman" panose="02020603050405020304" pitchFamily="18" charset="0"/>
              </a:rPr>
              <a:t>profil pomocy dla </a:t>
            </a:r>
            <a:r>
              <a:rPr lang="pl-PL" dirty="0" smtClean="0">
                <a:solidFill>
                  <a:schemeClr val="accent2">
                    <a:lumMod val="50000"/>
                  </a:schemeClr>
                </a:solidFill>
                <a:latin typeface="+mj-lt"/>
                <a:cs typeface="Times New Roman" panose="02020603050405020304" pitchFamily="18" charset="0"/>
              </a:rPr>
              <a:t>966 </a:t>
            </a:r>
            <a:r>
              <a:rPr lang="pl-PL" dirty="0">
                <a:solidFill>
                  <a:schemeClr val="accent2">
                    <a:lumMod val="50000"/>
                  </a:schemeClr>
                </a:solidFill>
                <a:latin typeface="+mj-lt"/>
                <a:cs typeface="Times New Roman" panose="02020603050405020304" pitchFamily="18" charset="0"/>
              </a:rPr>
              <a:t>osób bezrobotnych,</a:t>
            </a:r>
          </a:p>
          <a:p>
            <a:pPr marL="0" indent="0" fontAlgn="auto">
              <a:lnSpc>
                <a:spcPct val="150000"/>
              </a:lnSpc>
              <a:spcBef>
                <a:spcPts val="0"/>
              </a:spcBef>
              <a:spcAft>
                <a:spcPts val="0"/>
              </a:spcAft>
              <a:buNone/>
            </a:pPr>
            <a:r>
              <a:rPr lang="pl-PL" dirty="0" smtClean="0">
                <a:solidFill>
                  <a:schemeClr val="accent2">
                    <a:lumMod val="50000"/>
                  </a:schemeClr>
                </a:solidFill>
                <a:latin typeface="+mj-lt"/>
                <a:cs typeface="Times New Roman" panose="02020603050405020304" pitchFamily="18" charset="0"/>
              </a:rPr>
              <a:t>założyli 2385 </a:t>
            </a:r>
            <a:r>
              <a:rPr lang="pl-PL" dirty="0">
                <a:solidFill>
                  <a:schemeClr val="accent2">
                    <a:lumMod val="50000"/>
                  </a:schemeClr>
                </a:solidFill>
                <a:latin typeface="+mj-lt"/>
                <a:cs typeface="Times New Roman" panose="02020603050405020304" pitchFamily="18" charset="0"/>
              </a:rPr>
              <a:t>Indywidualnych Planów Działania;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w czasie ich realizacji klienci mieli możliwość określenia swoich mocnych i słabych stron, rozwijania umiejętności poszukiwania pracy oraz zdobywania nowych kompetencji zawodowych</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96325" y="2924944"/>
            <a:ext cx="2937758" cy="2569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8864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smtClean="0">
                <a:solidFill>
                  <a:schemeClr val="accent2">
                    <a:lumMod val="75000"/>
                  </a:schemeClr>
                </a:solidFill>
                <a:cs typeface="Times New Roman" panose="02020603050405020304" pitchFamily="18" charset="0"/>
              </a:rPr>
              <a:t>SZKOLENIA</a:t>
            </a:r>
            <a:endParaRPr lang="pl-PL" b="1" dirty="0">
              <a:solidFill>
                <a:schemeClr val="accent2">
                  <a:lumMod val="75000"/>
                </a:schemeClr>
              </a:solidFill>
              <a:cs typeface="Times New Roman" panose="02020603050405020304" pitchFamily="18" charset="0"/>
            </a:endParaRPr>
          </a:p>
        </p:txBody>
      </p:sp>
    </p:spTree>
    <p:extLst>
      <p:ext uri="{BB962C8B-B14F-4D97-AF65-F5344CB8AC3E}">
        <p14:creationId xmlns:p14="http://schemas.microsoft.com/office/powerpoint/2010/main" val="315378887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8209254" y="6040438"/>
            <a:ext cx="934746" cy="817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4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Szkolenia</a:t>
            </a:r>
            <a:endParaRPr lang="pl-PL" sz="3000" b="1" dirty="0">
              <a:solidFill>
                <a:schemeClr val="accent2">
                  <a:lumMod val="75000"/>
                </a:schemeClr>
              </a:solidFill>
            </a:endParaRPr>
          </a:p>
        </p:txBody>
      </p:sp>
      <p:sp>
        <p:nvSpPr>
          <p:cNvPr id="7" name="Symbol zastępczy tekstu 2"/>
          <p:cNvSpPr txBox="1">
            <a:spLocks/>
          </p:cNvSpPr>
          <p:nvPr/>
        </p:nvSpPr>
        <p:spPr>
          <a:xfrm>
            <a:off x="1071538" y="1071546"/>
            <a:ext cx="7515992" cy="5256584"/>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algn="ctr">
              <a:buNone/>
            </a:pPr>
            <a:r>
              <a:rPr lang="pl-PL" sz="2000" dirty="0" smtClean="0">
                <a:solidFill>
                  <a:schemeClr val="accent2">
                    <a:lumMod val="50000"/>
                  </a:schemeClr>
                </a:solidFill>
              </a:rPr>
              <a:t>W </a:t>
            </a:r>
            <a:r>
              <a:rPr lang="pl-PL" sz="2000" dirty="0">
                <a:solidFill>
                  <a:schemeClr val="accent2">
                    <a:lumMod val="50000"/>
                  </a:schemeClr>
                </a:solidFill>
              </a:rPr>
              <a:t>2019 r. Powiatowy Urząd Pracy dla Powiatu Warszawskiego Zachodniego zorganizował szkolenia w trybie indywidualnym oraz szkolenie grupowe </a:t>
            </a:r>
            <a:r>
              <a:rPr lang="pl-PL" sz="2000" b="1" dirty="0">
                <a:solidFill>
                  <a:schemeClr val="accent2">
                    <a:lumMod val="50000"/>
                  </a:schemeClr>
                </a:solidFill>
              </a:rPr>
              <a:t>„ABC Przedsiębiorczości” </a:t>
            </a:r>
            <a:r>
              <a:rPr lang="pl-PL" sz="2000" dirty="0">
                <a:solidFill>
                  <a:schemeClr val="accent2">
                    <a:lumMod val="50000"/>
                  </a:schemeClr>
                </a:solidFill>
              </a:rPr>
              <a:t>dla 15 osób ubiegających się o przyznanie jednorazowo środków na podjęcie działalności gospodarczej w ramach pomocy de </a:t>
            </a:r>
            <a:r>
              <a:rPr lang="pl-PL" sz="2000" dirty="0" err="1">
                <a:solidFill>
                  <a:schemeClr val="accent2">
                    <a:lumMod val="50000"/>
                  </a:schemeClr>
                </a:solidFill>
              </a:rPr>
              <a:t>minimis</a:t>
            </a:r>
            <a:r>
              <a:rPr lang="pl-PL" sz="2000" dirty="0" smtClean="0">
                <a:solidFill>
                  <a:schemeClr val="accent2">
                    <a:lumMod val="50000"/>
                  </a:schemeClr>
                </a:solidFill>
              </a:rPr>
              <a:t>.</a:t>
            </a:r>
            <a:endParaRPr lang="pl-PL" sz="2000" dirty="0">
              <a:solidFill>
                <a:schemeClr val="accent2">
                  <a:lumMod val="50000"/>
                </a:schemeClr>
              </a:solidFill>
            </a:endParaRPr>
          </a:p>
          <a:p>
            <a:pPr marL="0" indent="0" algn="ctr">
              <a:buNone/>
            </a:pPr>
            <a:r>
              <a:rPr lang="pl-PL" sz="2000" dirty="0">
                <a:solidFill>
                  <a:schemeClr val="accent2">
                    <a:lumMod val="50000"/>
                  </a:schemeClr>
                </a:solidFill>
              </a:rPr>
              <a:t>Szkolenia były finansowane ze środków Funduszu Pracy i Europejskiego Funduszu Społecznego w ramach projektów: „Aktywizacja osób młodych pozostających bez pracy w powiecie warszawskim zachodnim (III)" oraz „Aktywizacja osób w wieku 30 lat i więcej pozostających bez pracy w powiecie warszawskim zachodnim (III)".</a:t>
            </a:r>
          </a:p>
          <a:p>
            <a:pPr marL="0" indent="0" fontAlgn="auto">
              <a:lnSpc>
                <a:spcPct val="150000"/>
              </a:lnSpc>
              <a:buNone/>
            </a:pPr>
            <a:endParaRPr lang="pl-PL" b="1"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8209254" y="6040438"/>
            <a:ext cx="934746" cy="817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24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Szkolenia</a:t>
            </a:r>
            <a:endParaRPr lang="pl-PL" sz="3000" b="1" dirty="0">
              <a:solidFill>
                <a:schemeClr val="accent2">
                  <a:lumMod val="75000"/>
                </a:schemeClr>
              </a:solidFill>
            </a:endParaRPr>
          </a:p>
        </p:txBody>
      </p:sp>
      <p:sp>
        <p:nvSpPr>
          <p:cNvPr id="7" name="Symbol zastępczy tekstu 2"/>
          <p:cNvSpPr txBox="1">
            <a:spLocks/>
          </p:cNvSpPr>
          <p:nvPr/>
        </p:nvSpPr>
        <p:spPr>
          <a:xfrm>
            <a:off x="1071538" y="1071546"/>
            <a:ext cx="7515992" cy="5256584"/>
          </a:xfrm>
          <a:prstGeom prst="rect">
            <a:avLst/>
          </a:prstGeom>
        </p:spPr>
        <p:txBody>
          <a:bodyPr anchor="ctr">
            <a:normAutofit fontScale="77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b="1" dirty="0">
                <a:solidFill>
                  <a:schemeClr val="accent2">
                    <a:lumMod val="50000"/>
                  </a:schemeClr>
                </a:solidFill>
                <a:latin typeface="+mj-lt"/>
                <a:cs typeface="Times New Roman" panose="02020603050405020304" pitchFamily="18" charset="0"/>
              </a:rPr>
              <a:t>W </a:t>
            </a:r>
            <a:r>
              <a:rPr lang="pl-PL" b="1" dirty="0" smtClean="0">
                <a:solidFill>
                  <a:schemeClr val="accent2">
                    <a:lumMod val="50000"/>
                  </a:schemeClr>
                </a:solidFill>
                <a:latin typeface="+mj-lt"/>
                <a:cs typeface="Times New Roman" panose="02020603050405020304" pitchFamily="18" charset="0"/>
              </a:rPr>
              <a:t>2019 </a:t>
            </a:r>
            <a:r>
              <a:rPr lang="pl-PL" b="1" dirty="0">
                <a:solidFill>
                  <a:schemeClr val="accent2">
                    <a:lumMod val="50000"/>
                  </a:schemeClr>
                </a:solidFill>
                <a:latin typeface="+mj-lt"/>
                <a:cs typeface="Times New Roman" panose="02020603050405020304" pitchFamily="18" charset="0"/>
              </a:rPr>
              <a:t>roku Powiatowy Urząd Pracy dla Powiatu Warszawskiego Zachodniego skierował na szkolenia indywidualne </a:t>
            </a:r>
            <a:r>
              <a:rPr lang="pl-PL" b="1" dirty="0" smtClean="0">
                <a:solidFill>
                  <a:schemeClr val="accent2">
                    <a:lumMod val="50000"/>
                  </a:schemeClr>
                </a:solidFill>
                <a:latin typeface="+mj-lt"/>
                <a:cs typeface="Times New Roman" panose="02020603050405020304" pitchFamily="18" charset="0"/>
              </a:rPr>
              <a:t>56 </a:t>
            </a:r>
            <a:r>
              <a:rPr lang="pl-PL" b="1" dirty="0">
                <a:solidFill>
                  <a:schemeClr val="accent2">
                    <a:lumMod val="50000"/>
                  </a:schemeClr>
                </a:solidFill>
                <a:latin typeface="+mj-lt"/>
                <a:cs typeface="Times New Roman" panose="02020603050405020304" pitchFamily="18" charset="0"/>
              </a:rPr>
              <a:t>osób bezrobotnych.</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Były </a:t>
            </a:r>
            <a:r>
              <a:rPr lang="pl-PL" dirty="0">
                <a:solidFill>
                  <a:schemeClr val="accent2">
                    <a:lumMod val="50000"/>
                  </a:schemeClr>
                </a:solidFill>
                <a:latin typeface="+mj-lt"/>
                <a:cs typeface="Times New Roman" panose="02020603050405020304" pitchFamily="18" charset="0"/>
              </a:rPr>
              <a:t>to szkolenia z zakresu: </a:t>
            </a:r>
          </a:p>
          <a:p>
            <a:pPr fontAlgn="auto">
              <a:lnSpc>
                <a:spcPct val="150000"/>
              </a:lnSpc>
            </a:pPr>
            <a:r>
              <a:rPr lang="pl-PL" dirty="0">
                <a:solidFill>
                  <a:schemeClr val="accent2">
                    <a:lumMod val="50000"/>
                  </a:schemeClr>
                </a:solidFill>
                <a:latin typeface="+mj-lt"/>
                <a:cs typeface="Times New Roman" panose="02020603050405020304" pitchFamily="18" charset="0"/>
              </a:rPr>
              <a:t>obsługi wózków </a:t>
            </a:r>
            <a:r>
              <a:rPr lang="pl-PL" dirty="0" smtClean="0">
                <a:solidFill>
                  <a:schemeClr val="accent2">
                    <a:lumMod val="50000"/>
                  </a:schemeClr>
                </a:solidFill>
                <a:latin typeface="+mj-lt"/>
                <a:cs typeface="Times New Roman" panose="02020603050405020304" pitchFamily="18" charset="0"/>
              </a:rPr>
              <a:t>jezdniowych z egzaminem UDT,</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operatora koparko – ładowarki, </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florystyki, </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operator - programista CNC, </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kwalifikacji wstępnej przyspieszonej do kat. C prawa jazdy, </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księgowości od podstaw oraz  z zagadnieniami kadrowo – płacowymi,</a:t>
            </a:r>
          </a:p>
        </p:txBody>
      </p:sp>
    </p:spTree>
    <p:extLst>
      <p:ext uri="{BB962C8B-B14F-4D97-AF65-F5344CB8AC3E}">
        <p14:creationId xmlns:p14="http://schemas.microsoft.com/office/powerpoint/2010/main" val="307387979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8209254" y="6040438"/>
            <a:ext cx="934746" cy="8175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Szkolenia</a:t>
            </a:r>
            <a:endParaRPr lang="pl-PL" sz="3000" b="1" dirty="0">
              <a:solidFill>
                <a:schemeClr val="accent2">
                  <a:lumMod val="75000"/>
                </a:schemeClr>
              </a:solidFill>
            </a:endParaRP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Spośród </a:t>
            </a:r>
            <a:r>
              <a:rPr lang="pl-PL" dirty="0" smtClean="0">
                <a:solidFill>
                  <a:schemeClr val="accent2">
                    <a:lumMod val="50000"/>
                  </a:schemeClr>
                </a:solidFill>
                <a:latin typeface="+mj-lt"/>
                <a:cs typeface="Times New Roman" panose="02020603050405020304" pitchFamily="18" charset="0"/>
              </a:rPr>
              <a:t>0 </a:t>
            </a:r>
            <a:r>
              <a:rPr lang="pl-PL" dirty="0">
                <a:solidFill>
                  <a:schemeClr val="accent2">
                    <a:lumMod val="50000"/>
                  </a:schemeClr>
                </a:solidFill>
                <a:latin typeface="+mj-lt"/>
                <a:cs typeface="Times New Roman" panose="02020603050405020304" pitchFamily="18" charset="0"/>
              </a:rPr>
              <a:t>osób, które ukończyły szkolenia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 </a:t>
            </a:r>
            <a:r>
              <a:rPr lang="pl-PL" dirty="0" smtClean="0">
                <a:solidFill>
                  <a:schemeClr val="accent2">
                    <a:lumMod val="50000"/>
                  </a:schemeClr>
                </a:solidFill>
                <a:latin typeface="+mj-lt"/>
                <a:cs typeface="Times New Roman" panose="02020603050405020304" pitchFamily="18" charset="0"/>
              </a:rPr>
              <a:t>32 osoby zostały wyrejestrowane </a:t>
            </a:r>
            <a:r>
              <a:rPr lang="pl-PL" dirty="0">
                <a:solidFill>
                  <a:schemeClr val="accent2">
                    <a:lumMod val="50000"/>
                  </a:schemeClr>
                </a:solidFill>
                <a:latin typeface="+mj-lt"/>
                <a:cs typeface="Times New Roman" panose="02020603050405020304" pitchFamily="18" charset="0"/>
              </a:rPr>
              <a:t>z tytułu podjęcia zatrudnienia w trakcie szkolenia lub w terminie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3 </a:t>
            </a:r>
            <a:r>
              <a:rPr lang="pl-PL" dirty="0" err="1">
                <a:solidFill>
                  <a:schemeClr val="accent2">
                    <a:lumMod val="50000"/>
                  </a:schemeClr>
                </a:solidFill>
                <a:latin typeface="+mj-lt"/>
                <a:cs typeface="Times New Roman" panose="02020603050405020304" pitchFamily="18" charset="0"/>
              </a:rPr>
              <a:t>m-cy</a:t>
            </a:r>
            <a:r>
              <a:rPr lang="pl-PL" dirty="0">
                <a:solidFill>
                  <a:schemeClr val="accent2">
                    <a:lumMod val="50000"/>
                  </a:schemeClr>
                </a:solidFill>
                <a:latin typeface="+mj-lt"/>
                <a:cs typeface="Times New Roman" panose="02020603050405020304" pitchFamily="18" charset="0"/>
              </a:rPr>
              <a:t> od jego zakończenia lub z tytułu podjęcia działalności gospodarczej. </a:t>
            </a: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buNone/>
            </a:pP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58915" y="5984086"/>
            <a:ext cx="1014689" cy="88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5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ymbol zastępczy tekstu 2"/>
          <p:cNvSpPr txBox="1">
            <a:spLocks/>
          </p:cNvSpPr>
          <p:nvPr/>
        </p:nvSpPr>
        <p:spPr>
          <a:xfrm>
            <a:off x="1115616" y="1484784"/>
            <a:ext cx="7515992" cy="4437315"/>
          </a:xfrm>
          <a:prstGeom prst="rect">
            <a:avLst/>
          </a:prstGeom>
        </p:spPr>
        <p:txBody>
          <a:bodyPr anchor="ctr">
            <a:normAutofit fontScale="925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Powiatowy Urząd Pracy dla Powiatu Warszawskiego Zachodniego </a:t>
            </a:r>
            <a:r>
              <a:rPr lang="pl-PL" dirty="0" smtClean="0">
                <a:solidFill>
                  <a:schemeClr val="accent2">
                    <a:lumMod val="50000"/>
                  </a:schemeClr>
                </a:solidFill>
                <a:latin typeface="+mj-lt"/>
                <a:cs typeface="Times New Roman" panose="02020603050405020304" pitchFamily="18" charset="0"/>
              </a:rPr>
              <a:t>sfinansował</a:t>
            </a:r>
            <a:r>
              <a:rPr lang="pl-PL" dirty="0">
                <a:solidFill>
                  <a:schemeClr val="accent2">
                    <a:lumMod val="50000"/>
                  </a:schemeClr>
                </a:solidFill>
                <a:latin typeface="+mj-lt"/>
                <a:cs typeface="Times New Roman" panose="02020603050405020304" pitchFamily="18" charset="0"/>
              </a:rPr>
              <a:t>:</a:t>
            </a:r>
          </a:p>
          <a:p>
            <a:pPr fontAlgn="auto">
              <a:lnSpc>
                <a:spcPct val="150000"/>
              </a:lnSpc>
            </a:pPr>
            <a:r>
              <a:rPr lang="pl-PL" dirty="0" smtClean="0">
                <a:solidFill>
                  <a:schemeClr val="accent2">
                    <a:lumMod val="50000"/>
                  </a:schemeClr>
                </a:solidFill>
                <a:latin typeface="+mj-lt"/>
                <a:cs typeface="Times New Roman" panose="02020603050405020304" pitchFamily="18" charset="0"/>
              </a:rPr>
              <a:t>1 osobie bezrobotnej, egzamin certyfikacyjny dla kandydatów na przewodników miejskich PTTK po Warszawie,</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1 osobie wykonującej działalność gospodarczą ,koszty studiów podyplomowych,  kierunek: wycena nieruchomości.</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39547800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6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340" b="9272"/>
          <a:stretch/>
        </p:blipFill>
        <p:spPr bwMode="auto">
          <a:xfrm>
            <a:off x="8218493" y="5884142"/>
            <a:ext cx="936123" cy="1008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Krajowy Fundusz Szkoleniowy</a:t>
            </a:r>
          </a:p>
        </p:txBody>
      </p:sp>
      <p:sp>
        <p:nvSpPr>
          <p:cNvPr id="7" name="Symbol zastępczy tekstu 2"/>
          <p:cNvSpPr txBox="1">
            <a:spLocks/>
          </p:cNvSpPr>
          <p:nvPr/>
        </p:nvSpPr>
        <p:spPr>
          <a:xfrm>
            <a:off x="1113524" y="1412776"/>
            <a:ext cx="7515992" cy="4680520"/>
          </a:xfrm>
          <a:prstGeom prst="rect">
            <a:avLst/>
          </a:prstGeom>
        </p:spPr>
        <p:txBody>
          <a:bodyPr anchor="ctr">
            <a:normAutofit fontScale="77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latin typeface="+mj-lt"/>
                <a:cs typeface="Times New Roman" panose="02020603050405020304" pitchFamily="18" charset="0"/>
              </a:rPr>
              <a:t>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przyznany limit na realizację kształcenia ustawicznego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w ramach Krajowego Funduszu Szkoleniowego wyniósł </a:t>
            </a:r>
            <a:r>
              <a:rPr lang="pl-PL" dirty="0" smtClean="0">
                <a:solidFill>
                  <a:schemeClr val="accent2">
                    <a:lumMod val="50000"/>
                  </a:schemeClr>
                </a:solidFill>
                <a:latin typeface="+mj-lt"/>
                <a:cs typeface="Times New Roman" panose="02020603050405020304" pitchFamily="18" charset="0"/>
              </a:rPr>
              <a:t>800 </a:t>
            </a:r>
            <a:r>
              <a:rPr lang="pl-PL" dirty="0">
                <a:solidFill>
                  <a:schemeClr val="accent2">
                    <a:lumMod val="50000"/>
                  </a:schemeClr>
                </a:solidFill>
                <a:latin typeface="+mj-lt"/>
                <a:cs typeface="Times New Roman" panose="02020603050405020304" pitchFamily="18" charset="0"/>
              </a:rPr>
              <a:t>0</a:t>
            </a:r>
            <a:r>
              <a:rPr lang="pl-PL" dirty="0" smtClean="0">
                <a:solidFill>
                  <a:schemeClr val="accent2">
                    <a:lumMod val="50000"/>
                  </a:schemeClr>
                </a:solidFill>
                <a:latin typeface="+mj-lt"/>
                <a:cs typeface="Times New Roman" panose="02020603050405020304" pitchFamily="18" charset="0"/>
              </a:rPr>
              <a:t>00,00 </a:t>
            </a:r>
            <a:r>
              <a:rPr lang="pl-PL" dirty="0">
                <a:solidFill>
                  <a:schemeClr val="accent2">
                    <a:lumMod val="50000"/>
                  </a:schemeClr>
                </a:solidFill>
                <a:latin typeface="+mj-lt"/>
                <a:cs typeface="Times New Roman" panose="02020603050405020304" pitchFamily="18" charset="0"/>
              </a:rPr>
              <a:t>zł. Urząd wydatkował kwotę </a:t>
            </a:r>
            <a:r>
              <a:rPr lang="pl-PL" dirty="0" smtClean="0">
                <a:solidFill>
                  <a:schemeClr val="accent2">
                    <a:lumMod val="50000"/>
                  </a:schemeClr>
                </a:solidFill>
                <a:latin typeface="+mj-lt"/>
                <a:cs typeface="Times New Roman" panose="02020603050405020304" pitchFamily="18" charset="0"/>
              </a:rPr>
              <a:t>772 507,43 zł, podpisał </a:t>
            </a:r>
            <a:r>
              <a:rPr lang="pl-PL" dirty="0">
                <a:solidFill>
                  <a:schemeClr val="accent2">
                    <a:lumMod val="50000"/>
                  </a:schemeClr>
                </a:solidFill>
                <a:latin typeface="+mj-lt"/>
                <a:cs typeface="Times New Roman" panose="02020603050405020304" pitchFamily="18" charset="0"/>
              </a:rPr>
              <a:t>umowy na dofinansowanie z </a:t>
            </a:r>
            <a:r>
              <a:rPr lang="pl-PL" b="1" dirty="0" smtClean="0">
                <a:solidFill>
                  <a:schemeClr val="accent2">
                    <a:lumMod val="50000"/>
                  </a:schemeClr>
                </a:solidFill>
                <a:latin typeface="+mj-lt"/>
                <a:cs typeface="Times New Roman" panose="02020603050405020304" pitchFamily="18" charset="0"/>
              </a:rPr>
              <a:t>44 </a:t>
            </a:r>
            <a:r>
              <a:rPr lang="pl-PL" b="1" dirty="0">
                <a:solidFill>
                  <a:schemeClr val="accent2">
                    <a:lumMod val="50000"/>
                  </a:schemeClr>
                </a:solidFill>
                <a:latin typeface="+mj-lt"/>
                <a:cs typeface="Times New Roman" panose="02020603050405020304" pitchFamily="18" charset="0"/>
              </a:rPr>
              <a:t>pracodawcami</a:t>
            </a:r>
            <a:r>
              <a:rPr lang="pl-PL" dirty="0">
                <a:solidFill>
                  <a:schemeClr val="accent2">
                    <a:lumMod val="50000"/>
                  </a:schemeClr>
                </a:solidFill>
                <a:latin typeface="+mj-lt"/>
                <a:cs typeface="Times New Roman" panose="02020603050405020304" pitchFamily="18" charset="0"/>
              </a:rPr>
              <a:t>. Pracodawcy korzystali </a:t>
            </a:r>
            <a:r>
              <a:rPr lang="pl-PL" dirty="0" smtClean="0">
                <a:solidFill>
                  <a:schemeClr val="accent2">
                    <a:lumMod val="50000"/>
                  </a:schemeClr>
                </a:solidFill>
                <a:latin typeface="+mj-lt"/>
                <a:cs typeface="Times New Roman" panose="02020603050405020304" pitchFamily="18" charset="0"/>
              </a:rPr>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z </a:t>
            </a:r>
            <a:r>
              <a:rPr lang="pl-PL" dirty="0">
                <a:solidFill>
                  <a:schemeClr val="accent2">
                    <a:lumMod val="50000"/>
                  </a:schemeClr>
                </a:solidFill>
                <a:latin typeface="+mj-lt"/>
                <a:cs typeface="Times New Roman" panose="02020603050405020304" pitchFamily="18" charset="0"/>
              </a:rPr>
              <a:t>dofinansowania kosztów kursów, studiów podyplomowych, egzaminów oraz badań lekarskich </a:t>
            </a:r>
            <a:r>
              <a:rPr lang="pl-PL" dirty="0" smtClean="0">
                <a:solidFill>
                  <a:schemeClr val="accent2">
                    <a:lumMod val="50000"/>
                  </a:schemeClr>
                </a:solidFill>
                <a:latin typeface="+mj-lt"/>
                <a:cs typeface="Times New Roman" panose="02020603050405020304" pitchFamily="18" charset="0"/>
              </a:rPr>
              <a:t> i psychologicznych dla </a:t>
            </a:r>
            <a:r>
              <a:rPr lang="pl-PL" dirty="0">
                <a:solidFill>
                  <a:schemeClr val="accent2">
                    <a:lumMod val="50000"/>
                  </a:schemeClr>
                </a:solidFill>
                <a:latin typeface="+mj-lt"/>
                <a:cs typeface="Times New Roman" panose="02020603050405020304" pitchFamily="18" charset="0"/>
              </a:rPr>
              <a:t>siebie i pracowników.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Ze wsparcia skorzystali przedsiębiorcy (mikro oraz </a:t>
            </a:r>
            <a:r>
              <a:rPr lang="pl-PL" dirty="0" smtClean="0">
                <a:solidFill>
                  <a:schemeClr val="accent2">
                    <a:lumMod val="50000"/>
                  </a:schemeClr>
                </a:solidFill>
                <a:latin typeface="+mj-lt"/>
                <a:cs typeface="Times New Roman" panose="02020603050405020304" pitchFamily="18" charset="0"/>
              </a:rPr>
              <a:t>więksi), </a:t>
            </a:r>
            <a:r>
              <a:rPr lang="pl-PL" dirty="0">
                <a:solidFill>
                  <a:schemeClr val="accent2">
                    <a:lumMod val="50000"/>
                  </a:schemeClr>
                </a:solidFill>
                <a:latin typeface="+mj-lt"/>
                <a:cs typeface="Times New Roman" panose="02020603050405020304" pitchFamily="18" charset="0"/>
              </a:rPr>
              <a:t>a także jednostki samorządowe (urzędy gmin i miast, ośrodki pomocy społecznej, domy pomocy </a:t>
            </a:r>
            <a:r>
              <a:rPr lang="pl-PL" dirty="0" smtClean="0">
                <a:solidFill>
                  <a:schemeClr val="accent2">
                    <a:lumMod val="50000"/>
                  </a:schemeClr>
                </a:solidFill>
                <a:latin typeface="+mj-lt"/>
                <a:cs typeface="Times New Roman" panose="02020603050405020304" pitchFamily="18" charset="0"/>
              </a:rPr>
              <a:t>społecznej, Powiatowe Centrum Pomocy Rodzinie). </a:t>
            </a:r>
            <a:endParaRPr lang="pl-PL" dirty="0">
              <a:solidFill>
                <a:schemeClr val="accent2">
                  <a:lumMod val="50000"/>
                </a:schemeClr>
              </a:solidFill>
              <a:latin typeface="+mj-lt"/>
              <a:cs typeface="Times New Roman" panose="02020603050405020304" pitchFamily="18" charset="0"/>
            </a:endParaRPr>
          </a:p>
          <a:p>
            <a:pPr marL="0" indent="0" fontAlgn="auto">
              <a:lnSpc>
                <a:spcPct val="150000"/>
              </a:lnSpc>
              <a:spcBef>
                <a:spcPts val="0"/>
              </a:spcBef>
              <a:spcAft>
                <a:spcPts val="0"/>
              </a:spcAft>
              <a:buNone/>
            </a:pPr>
            <a:r>
              <a:rPr lang="pl-PL" dirty="0">
                <a:solidFill>
                  <a:schemeClr val="accent2">
                    <a:lumMod val="50000"/>
                  </a:schemeClr>
                </a:solidFill>
                <a:latin typeface="+mj-lt"/>
                <a:cs typeface="Times New Roman" panose="02020603050405020304" pitchFamily="18" charset="0"/>
              </a:rPr>
              <a:t>Urząd dofinansował koszty kształcenia ustawicznego dla łącznej liczby </a:t>
            </a:r>
            <a:r>
              <a:rPr lang="pl-PL" dirty="0" smtClean="0">
                <a:solidFill>
                  <a:schemeClr val="accent2">
                    <a:lumMod val="50000"/>
                  </a:schemeClr>
                </a:solidFill>
                <a:latin typeface="+mj-lt"/>
                <a:cs typeface="Times New Roman" panose="02020603050405020304" pitchFamily="18" charset="0"/>
              </a:rPr>
              <a:t>500 </a:t>
            </a:r>
            <a:r>
              <a:rPr lang="pl-PL" dirty="0">
                <a:solidFill>
                  <a:schemeClr val="accent2">
                    <a:lumMod val="50000"/>
                  </a:schemeClr>
                </a:solidFill>
                <a:latin typeface="+mj-lt"/>
                <a:cs typeface="Times New Roman" panose="02020603050405020304" pitchFamily="18" charset="0"/>
              </a:rPr>
              <a:t>osób.</a:t>
            </a:r>
          </a:p>
        </p:txBody>
      </p:sp>
    </p:spTree>
    <p:extLst>
      <p:ext uri="{BB962C8B-B14F-4D97-AF65-F5344CB8AC3E}">
        <p14:creationId xmlns:p14="http://schemas.microsoft.com/office/powerpoint/2010/main" val="82524614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340" b="9272"/>
          <a:stretch/>
        </p:blipFill>
        <p:spPr bwMode="auto">
          <a:xfrm>
            <a:off x="8218493" y="5884142"/>
            <a:ext cx="936123" cy="1008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Krajowy Fundusz Szkoleniowy</a:t>
            </a:r>
          </a:p>
        </p:txBody>
      </p:sp>
      <p:sp>
        <p:nvSpPr>
          <p:cNvPr id="8" name="Symbol zastępczy tekstu 2"/>
          <p:cNvSpPr txBox="1">
            <a:spLocks/>
          </p:cNvSpPr>
          <p:nvPr/>
        </p:nvSpPr>
        <p:spPr>
          <a:xfrm>
            <a:off x="1113524" y="1412776"/>
            <a:ext cx="7515992" cy="4437315"/>
          </a:xfrm>
          <a:prstGeom prst="rect">
            <a:avLst/>
          </a:prstGeom>
        </p:spPr>
        <p:txBody>
          <a:bodyPr anchor="ctr">
            <a:normAutofit fontScale="92500" lnSpcReduction="1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b="1" dirty="0">
                <a:solidFill>
                  <a:schemeClr val="accent2">
                    <a:lumMod val="50000"/>
                  </a:schemeClr>
                </a:solidFill>
                <a:latin typeface="+mj-lt"/>
                <a:cs typeface="Times New Roman" panose="02020603050405020304" pitchFamily="18" charset="0"/>
              </a:rPr>
              <a:t>PRACODAWCY</a:t>
            </a:r>
            <a:r>
              <a:rPr lang="pl-PL" b="1" dirty="0" smtClean="0">
                <a:solidFill>
                  <a:schemeClr val="accent2">
                    <a:lumMod val="50000"/>
                  </a:schemeClr>
                </a:solidFill>
                <a:latin typeface="+mj-lt"/>
                <a:cs typeface="Times New Roman" panose="02020603050405020304" pitchFamily="18" charset="0"/>
              </a:rPr>
              <a:t>:</a:t>
            </a:r>
            <a:endParaRPr lang="pl-PL" b="1"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PERI Polska Sp. z o.o.,</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PRO-FLEX S.A.,</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Nagel Polska Sp. z o.o.,</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err="1" smtClean="0">
                <a:solidFill>
                  <a:schemeClr val="accent2">
                    <a:lumMod val="50000"/>
                  </a:schemeClr>
                </a:solidFill>
                <a:latin typeface="+mj-lt"/>
                <a:cs typeface="Times New Roman" panose="02020603050405020304" pitchFamily="18" charset="0"/>
              </a:rPr>
              <a:t>Lindab</a:t>
            </a:r>
            <a:r>
              <a:rPr lang="pl-PL" dirty="0" smtClean="0">
                <a:solidFill>
                  <a:schemeClr val="accent2">
                    <a:lumMod val="50000"/>
                  </a:schemeClr>
                </a:solidFill>
                <a:latin typeface="+mj-lt"/>
                <a:cs typeface="Times New Roman" panose="02020603050405020304" pitchFamily="18" charset="0"/>
              </a:rPr>
              <a:t>  Sp. </a:t>
            </a:r>
            <a:r>
              <a:rPr lang="pl-PL" dirty="0" err="1" smtClean="0">
                <a:solidFill>
                  <a:schemeClr val="accent2">
                    <a:lumMod val="50000"/>
                  </a:schemeClr>
                </a:solidFill>
                <a:latin typeface="+mj-lt"/>
                <a:cs typeface="Times New Roman" panose="02020603050405020304" pitchFamily="18" charset="0"/>
              </a:rPr>
              <a:t>z.o.o</a:t>
            </a:r>
            <a:r>
              <a:rPr lang="pl-PL" dirty="0" smtClean="0">
                <a:solidFill>
                  <a:schemeClr val="accent2">
                    <a:lumMod val="50000"/>
                  </a:schemeClr>
                </a:solidFill>
                <a:latin typeface="+mj-lt"/>
                <a:cs typeface="Times New Roman" panose="02020603050405020304" pitchFamily="18" charset="0"/>
              </a:rPr>
              <a:t> ,</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a:solidFill>
                  <a:schemeClr val="accent2">
                    <a:lumMod val="50000"/>
                  </a:schemeClr>
                </a:solidFill>
                <a:latin typeface="+mj-lt"/>
                <a:cs typeface="Times New Roman" panose="02020603050405020304" pitchFamily="18" charset="0"/>
              </a:rPr>
              <a:t>POLMO Łomianki S.A.,</a:t>
            </a:r>
          </a:p>
          <a:p>
            <a:pPr fontAlgn="auto">
              <a:lnSpc>
                <a:spcPct val="150000"/>
              </a:lnSpc>
            </a:pPr>
            <a:r>
              <a:rPr lang="pl-PL" dirty="0" err="1" smtClean="0">
                <a:solidFill>
                  <a:schemeClr val="accent2">
                    <a:lumMod val="50000"/>
                  </a:schemeClr>
                </a:solidFill>
                <a:latin typeface="+mj-lt"/>
                <a:cs typeface="Times New Roman" panose="02020603050405020304" pitchFamily="18" charset="0"/>
              </a:rPr>
              <a:t>Denta</a:t>
            </a:r>
            <a:r>
              <a:rPr lang="pl-PL" dirty="0" smtClean="0">
                <a:solidFill>
                  <a:schemeClr val="accent2">
                    <a:lumMod val="50000"/>
                  </a:schemeClr>
                </a:solidFill>
                <a:latin typeface="+mj-lt"/>
                <a:cs typeface="Times New Roman" panose="02020603050405020304" pitchFamily="18" charset="0"/>
              </a:rPr>
              <a:t> – Line Anna Dąbkowska .</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64632991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340" b="9272"/>
          <a:stretch/>
        </p:blipFill>
        <p:spPr bwMode="auto">
          <a:xfrm>
            <a:off x="8207877" y="5849887"/>
            <a:ext cx="936123" cy="1008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Krajowy Fundusz Szkoleniowy</a:t>
            </a:r>
          </a:p>
        </p:txBody>
      </p:sp>
      <p:sp>
        <p:nvSpPr>
          <p:cNvPr id="8" name="Symbol zastępczy tekstu 2"/>
          <p:cNvSpPr txBox="1">
            <a:spLocks/>
          </p:cNvSpPr>
          <p:nvPr/>
        </p:nvSpPr>
        <p:spPr>
          <a:xfrm>
            <a:off x="1071538" y="1071546"/>
            <a:ext cx="7515992" cy="5786454"/>
          </a:xfrm>
          <a:prstGeom prst="rect">
            <a:avLst/>
          </a:prstGeom>
        </p:spPr>
        <p:txBody>
          <a:bodyPr anchor="ctr">
            <a:normAutofit fontScale="32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5500" b="1" dirty="0">
                <a:solidFill>
                  <a:schemeClr val="accent2">
                    <a:lumMod val="50000"/>
                  </a:schemeClr>
                </a:solidFill>
                <a:latin typeface="+mj-lt"/>
                <a:cs typeface="Times New Roman" panose="02020603050405020304" pitchFamily="18" charset="0"/>
              </a:rPr>
              <a:t>Kierunki </a:t>
            </a:r>
            <a:r>
              <a:rPr lang="pl-PL" sz="5500" b="1" dirty="0" smtClean="0">
                <a:solidFill>
                  <a:schemeClr val="accent2">
                    <a:lumMod val="50000"/>
                  </a:schemeClr>
                </a:solidFill>
                <a:latin typeface="+mj-lt"/>
                <a:cs typeface="Times New Roman" panose="02020603050405020304" pitchFamily="18" charset="0"/>
              </a:rPr>
              <a:t> dofinansowanych studiów </a:t>
            </a:r>
            <a:r>
              <a:rPr lang="pl-PL" sz="5500" b="1" dirty="0">
                <a:solidFill>
                  <a:schemeClr val="accent2">
                    <a:lumMod val="50000"/>
                  </a:schemeClr>
                </a:solidFill>
                <a:latin typeface="+mj-lt"/>
                <a:cs typeface="Times New Roman" panose="02020603050405020304" pitchFamily="18" charset="0"/>
              </a:rPr>
              <a:t>podyplomowych:</a:t>
            </a:r>
          </a:p>
          <a:p>
            <a:pPr fontAlgn="auto">
              <a:lnSpc>
                <a:spcPct val="150000"/>
              </a:lnSpc>
            </a:pPr>
            <a:r>
              <a:rPr lang="pl-PL" sz="4900" dirty="0" smtClean="0">
                <a:solidFill>
                  <a:schemeClr val="accent2">
                    <a:lumMod val="50000"/>
                  </a:schemeClr>
                </a:solidFill>
                <a:latin typeface="+mj-lt"/>
                <a:cs typeface="Times New Roman" panose="02020603050405020304" pitchFamily="18" charset="0"/>
              </a:rPr>
              <a:t>Komunikacja marketingowa w Internecie,</a:t>
            </a:r>
          </a:p>
          <a:p>
            <a:pPr fontAlgn="auto">
              <a:lnSpc>
                <a:spcPct val="150000"/>
              </a:lnSpc>
            </a:pPr>
            <a:r>
              <a:rPr lang="pl-PL" sz="4900" dirty="0" smtClean="0">
                <a:solidFill>
                  <a:schemeClr val="accent2">
                    <a:lumMod val="50000"/>
                  </a:schemeClr>
                </a:solidFill>
                <a:latin typeface="+mj-lt"/>
                <a:cs typeface="Times New Roman" panose="02020603050405020304" pitchFamily="18" charset="0"/>
              </a:rPr>
              <a:t>Prawo pracy i ubezpieczeń społecznych,</a:t>
            </a:r>
          </a:p>
          <a:p>
            <a:pPr fontAlgn="auto">
              <a:lnSpc>
                <a:spcPct val="150000"/>
              </a:lnSpc>
            </a:pPr>
            <a:r>
              <a:rPr lang="pl-PL" sz="4900" dirty="0" smtClean="0">
                <a:solidFill>
                  <a:schemeClr val="accent2">
                    <a:lumMod val="50000"/>
                  </a:schemeClr>
                </a:solidFill>
                <a:latin typeface="+mj-lt"/>
                <a:cs typeface="Times New Roman" panose="02020603050405020304" pitchFamily="18" charset="0"/>
              </a:rPr>
              <a:t>Organizacja pomocy społecznej,</a:t>
            </a:r>
          </a:p>
          <a:p>
            <a:pPr fontAlgn="auto">
              <a:lnSpc>
                <a:spcPct val="150000"/>
              </a:lnSpc>
            </a:pPr>
            <a:r>
              <a:rPr lang="pl-PL" sz="4900" dirty="0" smtClean="0">
                <a:solidFill>
                  <a:schemeClr val="accent2">
                    <a:lumMod val="50000"/>
                  </a:schemeClr>
                </a:solidFill>
                <a:latin typeface="+mj-lt"/>
                <a:cs typeface="Times New Roman" panose="02020603050405020304" pitchFamily="18" charset="0"/>
              </a:rPr>
              <a:t>Ochrona Środowiska,</a:t>
            </a:r>
          </a:p>
          <a:p>
            <a:pPr fontAlgn="auto">
              <a:lnSpc>
                <a:spcPct val="150000"/>
              </a:lnSpc>
            </a:pPr>
            <a:r>
              <a:rPr lang="pl-PL" sz="4900" dirty="0" smtClean="0">
                <a:solidFill>
                  <a:schemeClr val="accent2">
                    <a:lumMod val="50000"/>
                  </a:schemeClr>
                </a:solidFill>
                <a:latin typeface="+mj-lt"/>
                <a:cs typeface="Times New Roman" panose="02020603050405020304" pitchFamily="18" charset="0"/>
              </a:rPr>
              <a:t>Edukacja zdrowotna z promocją zdrowia,</a:t>
            </a:r>
          </a:p>
          <a:p>
            <a:pPr fontAlgn="auto">
              <a:lnSpc>
                <a:spcPct val="150000"/>
              </a:lnSpc>
            </a:pPr>
            <a:r>
              <a:rPr lang="pl-PL" sz="4900" dirty="0" smtClean="0">
                <a:solidFill>
                  <a:schemeClr val="accent2">
                    <a:lumMod val="50000"/>
                  </a:schemeClr>
                </a:solidFill>
                <a:latin typeface="+mj-lt"/>
                <a:cs typeface="Times New Roman" panose="02020603050405020304" pitchFamily="18" charset="0"/>
              </a:rPr>
              <a:t>Wycena nieruchomości,</a:t>
            </a:r>
          </a:p>
          <a:p>
            <a:pPr fontAlgn="auto">
              <a:lnSpc>
                <a:spcPct val="150000"/>
              </a:lnSpc>
            </a:pPr>
            <a:r>
              <a:rPr lang="pl-PL" sz="4900" dirty="0" smtClean="0">
                <a:solidFill>
                  <a:schemeClr val="accent2">
                    <a:lumMod val="50000"/>
                  </a:schemeClr>
                </a:solidFill>
                <a:latin typeface="+mj-lt"/>
                <a:cs typeface="Times New Roman" panose="02020603050405020304" pitchFamily="18" charset="0"/>
              </a:rPr>
              <a:t>Samorząd terytorialny i rozwój lokalny</a:t>
            </a:r>
          </a:p>
          <a:p>
            <a:pPr fontAlgn="auto">
              <a:lnSpc>
                <a:spcPct val="150000"/>
              </a:lnSpc>
            </a:pPr>
            <a:r>
              <a:rPr lang="pl-PL" sz="4900" dirty="0" smtClean="0">
                <a:solidFill>
                  <a:schemeClr val="accent2">
                    <a:lumMod val="50000"/>
                  </a:schemeClr>
                </a:solidFill>
                <a:latin typeface="+mj-lt"/>
                <a:cs typeface="Times New Roman" panose="02020603050405020304" pitchFamily="18" charset="0"/>
              </a:rPr>
              <a:t>Public </a:t>
            </a:r>
            <a:r>
              <a:rPr lang="pl-PL" sz="4900" dirty="0" err="1" smtClean="0">
                <a:solidFill>
                  <a:schemeClr val="accent2">
                    <a:lumMod val="50000"/>
                  </a:schemeClr>
                </a:solidFill>
                <a:latin typeface="+mj-lt"/>
                <a:cs typeface="Times New Roman" panose="02020603050405020304" pitchFamily="18" charset="0"/>
              </a:rPr>
              <a:t>Relations</a:t>
            </a:r>
            <a:r>
              <a:rPr lang="pl-PL" sz="4900" dirty="0" smtClean="0">
                <a:solidFill>
                  <a:schemeClr val="accent2">
                    <a:lumMod val="50000"/>
                  </a:schemeClr>
                </a:solidFill>
                <a:latin typeface="+mj-lt"/>
                <a:cs typeface="Times New Roman" panose="02020603050405020304" pitchFamily="18" charset="0"/>
              </a:rPr>
              <a:t>,</a:t>
            </a:r>
          </a:p>
          <a:p>
            <a:pPr fontAlgn="auto">
              <a:lnSpc>
                <a:spcPct val="150000"/>
              </a:lnSpc>
            </a:pPr>
            <a:r>
              <a:rPr lang="pl-PL" sz="4900" dirty="0" smtClean="0">
                <a:solidFill>
                  <a:schemeClr val="accent2">
                    <a:lumMod val="50000"/>
                  </a:schemeClr>
                </a:solidFill>
                <a:latin typeface="+mj-lt"/>
                <a:cs typeface="Times New Roman" panose="02020603050405020304" pitchFamily="18" charset="0"/>
              </a:rPr>
              <a:t>Marketing sportu</a:t>
            </a:r>
          </a:p>
          <a:p>
            <a:pPr fontAlgn="auto">
              <a:lnSpc>
                <a:spcPct val="150000"/>
              </a:lnSpc>
            </a:pPr>
            <a:r>
              <a:rPr lang="pl-PL" sz="4900" dirty="0" smtClean="0">
                <a:solidFill>
                  <a:schemeClr val="accent2">
                    <a:lumMod val="50000"/>
                  </a:schemeClr>
                </a:solidFill>
                <a:latin typeface="+mj-lt"/>
                <a:cs typeface="Times New Roman" panose="02020603050405020304" pitchFamily="18" charset="0"/>
              </a:rPr>
              <a:t>Wykonywanie funkcji Inspektora ochrony danych</a:t>
            </a:r>
          </a:p>
          <a:p>
            <a:pPr fontAlgn="auto">
              <a:lnSpc>
                <a:spcPct val="150000"/>
              </a:lnSpc>
            </a:pP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26692560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11340" b="9272"/>
          <a:stretch/>
        </p:blipFill>
        <p:spPr bwMode="auto">
          <a:xfrm>
            <a:off x="8207877" y="5849887"/>
            <a:ext cx="936123" cy="1008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Symbol zastępczy tekstu 2"/>
          <p:cNvSpPr txBox="1">
            <a:spLocks/>
          </p:cNvSpPr>
          <p:nvPr/>
        </p:nvSpPr>
        <p:spPr>
          <a:xfrm>
            <a:off x="1113524" y="2177977"/>
            <a:ext cx="7515992" cy="3554594"/>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spcAft>
                <a:spcPts val="0"/>
              </a:spcAft>
            </a:pPr>
            <a:r>
              <a:rPr lang="pl-PL" sz="2000" dirty="0" smtClean="0">
                <a:solidFill>
                  <a:schemeClr val="accent2">
                    <a:lumMod val="50000"/>
                  </a:schemeClr>
                </a:solidFill>
                <a:latin typeface="+mj-lt"/>
                <a:cs typeface="Times New Roman" panose="02020603050405020304" pitchFamily="18" charset="0"/>
              </a:rPr>
              <a:t>Doskonalenie kompetencji osobistych mistrzów produkcji i brygadzistów,</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Obsługa wózków widłowych WJO II, </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Efektywna i bezpieczna praca opiekunek osób starszych , </a:t>
            </a:r>
          </a:p>
          <a:p>
            <a:pPr fontAlgn="auto">
              <a:spcAft>
                <a:spcPts val="0"/>
              </a:spcAft>
            </a:pPr>
            <a:r>
              <a:rPr lang="pl-PL" sz="2000" dirty="0" smtClean="0">
                <a:solidFill>
                  <a:schemeClr val="accent2">
                    <a:lumMod val="50000"/>
                  </a:schemeClr>
                </a:solidFill>
                <a:latin typeface="+mj-lt"/>
                <a:cs typeface="Times New Roman" panose="02020603050405020304" pitchFamily="18" charset="0"/>
              </a:rPr>
              <a:t>Zasady profilaktyki zakażeń dla opiekunów osób starszych,</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Podstawy opieki paliatywnej,</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cs typeface="Times New Roman" panose="02020603050405020304" pitchFamily="18" charset="0"/>
              </a:rPr>
              <a:t>Inspiracje fryzjerskie</a:t>
            </a:r>
            <a:r>
              <a:rPr lang="pl-PL" sz="2000" dirty="0" smtClean="0">
                <a:solidFill>
                  <a:schemeClr val="accent2">
                    <a:lumMod val="50000"/>
                  </a:schemeClr>
                </a:solidFill>
                <a:latin typeface="+mj-lt"/>
                <a:cs typeface="Times New Roman" panose="02020603050405020304" pitchFamily="18" charset="0"/>
              </a:rPr>
              <a:t>, </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Akademia Warsztatowca,</a:t>
            </a:r>
          </a:p>
          <a:p>
            <a:pPr fontAlgn="auto">
              <a:spcAft>
                <a:spcPts val="0"/>
              </a:spcAft>
            </a:pPr>
            <a:r>
              <a:rPr lang="pl-PL" sz="2000" dirty="0" smtClean="0">
                <a:solidFill>
                  <a:schemeClr val="accent2">
                    <a:lumMod val="50000"/>
                  </a:schemeClr>
                </a:solidFill>
                <a:latin typeface="+mj-lt"/>
                <a:cs typeface="Times New Roman" panose="02020603050405020304" pitchFamily="18" charset="0"/>
              </a:rPr>
              <a:t>Kuchnia Japońska i Koreańska,</a:t>
            </a:r>
          </a:p>
          <a:p>
            <a:pPr fontAlgn="auto">
              <a:spcAft>
                <a:spcPts val="0"/>
              </a:spcAft>
            </a:pPr>
            <a:r>
              <a:rPr lang="pl-PL" sz="2000" dirty="0" smtClean="0">
                <a:solidFill>
                  <a:schemeClr val="accent2">
                    <a:lumMod val="50000"/>
                  </a:schemeClr>
                </a:solidFill>
                <a:latin typeface="+mj-lt"/>
                <a:cs typeface="Times New Roman" panose="02020603050405020304" pitchFamily="18" charset="0"/>
              </a:rPr>
              <a:t>Recepcja-nowoczesna sprzedaż i obsługa gości,</a:t>
            </a:r>
          </a:p>
          <a:p>
            <a:pPr fontAlgn="auto">
              <a:spcAft>
                <a:spcPts val="0"/>
              </a:spcAft>
            </a:pPr>
            <a:r>
              <a:rPr lang="pl-PL" sz="2000" dirty="0" smtClean="0">
                <a:solidFill>
                  <a:schemeClr val="accent2">
                    <a:lumMod val="50000"/>
                  </a:schemeClr>
                </a:solidFill>
                <a:latin typeface="+mj-lt"/>
                <a:cs typeface="Times New Roman" panose="02020603050405020304" pitchFamily="18" charset="0"/>
              </a:rPr>
              <a:t>Profesjonalny przedstawiciel handlowy – Kierownik sprzedaży,</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err="1" smtClean="0">
                <a:solidFill>
                  <a:schemeClr val="accent2">
                    <a:lumMod val="50000"/>
                  </a:schemeClr>
                </a:solidFill>
                <a:latin typeface="+mj-lt"/>
                <a:cs typeface="Times New Roman" panose="02020603050405020304" pitchFamily="18" charset="0"/>
              </a:rPr>
              <a:t>Neurorozwojowa</a:t>
            </a:r>
            <a:r>
              <a:rPr lang="pl-PL" sz="2000" dirty="0" smtClean="0">
                <a:solidFill>
                  <a:schemeClr val="accent2">
                    <a:lumMod val="50000"/>
                  </a:schemeClr>
                </a:solidFill>
                <a:latin typeface="+mj-lt"/>
                <a:cs typeface="Times New Roman" panose="02020603050405020304" pitchFamily="18" charset="0"/>
              </a:rPr>
              <a:t> diagnostyka i rehabilitacja dzieci, </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Filary sprzedaży profesjonalnej – </a:t>
            </a:r>
            <a:r>
              <a:rPr lang="pl-PL" sz="2000" dirty="0" err="1" smtClean="0">
                <a:solidFill>
                  <a:schemeClr val="accent2">
                    <a:lumMod val="50000"/>
                  </a:schemeClr>
                </a:solidFill>
                <a:latin typeface="+mj-lt"/>
                <a:cs typeface="Times New Roman" panose="02020603050405020304" pitchFamily="18" charset="0"/>
              </a:rPr>
              <a:t>Follow</a:t>
            </a:r>
            <a:r>
              <a:rPr lang="pl-PL" sz="2000" dirty="0" smtClean="0">
                <a:solidFill>
                  <a:schemeClr val="accent2">
                    <a:lumMod val="50000"/>
                  </a:schemeClr>
                </a:solidFill>
                <a:latin typeface="+mj-lt"/>
                <a:cs typeface="Times New Roman" panose="02020603050405020304" pitchFamily="18" charset="0"/>
              </a:rPr>
              <a:t> </a:t>
            </a:r>
            <a:r>
              <a:rPr lang="pl-PL" sz="2000" dirty="0" err="1" smtClean="0">
                <a:solidFill>
                  <a:schemeClr val="accent2">
                    <a:lumMod val="50000"/>
                  </a:schemeClr>
                </a:solidFill>
                <a:latin typeface="+mj-lt"/>
                <a:cs typeface="Times New Roman" panose="02020603050405020304" pitchFamily="18" charset="0"/>
              </a:rPr>
              <a:t>Up</a:t>
            </a:r>
            <a:r>
              <a:rPr lang="pl-PL" sz="2000" dirty="0" smtClean="0">
                <a:solidFill>
                  <a:schemeClr val="accent2">
                    <a:lumMod val="50000"/>
                  </a:schemeClr>
                </a:solidFill>
                <a:latin typeface="+mj-lt"/>
                <a:cs typeface="Times New Roman" panose="02020603050405020304" pitchFamily="18" charset="0"/>
              </a:rPr>
              <a:t>, </a:t>
            </a:r>
            <a:endParaRPr lang="pl-PL" sz="2000" dirty="0">
              <a:solidFill>
                <a:schemeClr val="accent2">
                  <a:lumMod val="50000"/>
                </a:schemeClr>
              </a:solidFill>
              <a:latin typeface="+mj-lt"/>
              <a:cs typeface="Times New Roman" panose="02020603050405020304" pitchFamily="18" charset="0"/>
            </a:endParaRPr>
          </a:p>
          <a:p>
            <a:pPr fontAlgn="auto">
              <a:spcAft>
                <a:spcPts val="0"/>
              </a:spcAft>
            </a:pPr>
            <a:r>
              <a:rPr lang="pl-PL" sz="2000" dirty="0" smtClean="0">
                <a:solidFill>
                  <a:schemeClr val="accent2">
                    <a:lumMod val="50000"/>
                  </a:schemeClr>
                </a:solidFill>
                <a:latin typeface="+mj-lt"/>
                <a:cs typeface="Times New Roman" panose="02020603050405020304" pitchFamily="18" charset="0"/>
              </a:rPr>
              <a:t>Kierowanie Zespołem – zarządzanie przez cele i wywieranie wpływu,</a:t>
            </a:r>
          </a:p>
          <a:p>
            <a:pPr fontAlgn="auto">
              <a:spcAft>
                <a:spcPts val="0"/>
              </a:spcAft>
            </a:pPr>
            <a:r>
              <a:rPr lang="pl-PL" sz="2000" dirty="0" smtClean="0">
                <a:solidFill>
                  <a:schemeClr val="accent2">
                    <a:lumMod val="50000"/>
                  </a:schemeClr>
                </a:solidFill>
                <a:latin typeface="+mj-lt"/>
                <a:cs typeface="Times New Roman" panose="02020603050405020304" pitchFamily="18" charset="0"/>
              </a:rPr>
              <a:t>Nowoczesna gospodarka magazynowa.</a:t>
            </a:r>
            <a:endParaRPr lang="pl-PL" sz="2000" dirty="0">
              <a:solidFill>
                <a:schemeClr val="accent2">
                  <a:lumMod val="50000"/>
                </a:schemeClr>
              </a:solidFill>
              <a:latin typeface="+mj-lt"/>
              <a:cs typeface="Times New Roman" panose="02020603050405020304" pitchFamily="18" charset="0"/>
            </a:endParaRPr>
          </a:p>
        </p:txBody>
      </p:sp>
      <p:sp>
        <p:nvSpPr>
          <p:cNvPr id="7" name="Symbol zastępczy tekstu 2"/>
          <p:cNvSpPr txBox="1">
            <a:spLocks/>
          </p:cNvSpPr>
          <p:nvPr/>
        </p:nvSpPr>
        <p:spPr>
          <a:xfrm>
            <a:off x="1113524" y="1412776"/>
            <a:ext cx="7515992" cy="4437315"/>
          </a:xfrm>
          <a:prstGeom prst="rect">
            <a:avLst/>
          </a:prstGeom>
        </p:spPr>
        <p:txBody>
          <a:bodyPr numCol="2"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endParaRPr lang="pl-PL" sz="4200" dirty="0">
              <a:solidFill>
                <a:schemeClr val="accent2">
                  <a:lumMod val="50000"/>
                </a:schemeClr>
              </a:solidFill>
              <a:latin typeface="+mj-lt"/>
              <a:cs typeface="Times New Roman" panose="02020603050405020304" pitchFamily="18" charset="0"/>
            </a:endParaRPr>
          </a:p>
        </p:txBody>
      </p:sp>
      <p:sp>
        <p:nvSpPr>
          <p:cNvPr id="9" name="Symbol zastępczy tekstu 2"/>
          <p:cNvSpPr txBox="1">
            <a:spLocks/>
          </p:cNvSpPr>
          <p:nvPr/>
        </p:nvSpPr>
        <p:spPr>
          <a:xfrm>
            <a:off x="1113524" y="1340768"/>
            <a:ext cx="7515992" cy="583620"/>
          </a:xfrm>
          <a:prstGeom prst="rect">
            <a:avLst/>
          </a:prstGeom>
        </p:spPr>
        <p:txBody>
          <a:bodyPr numCol="1" anchor="ctr">
            <a:normAutofit fontScale="2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9600" b="1" dirty="0">
                <a:solidFill>
                  <a:schemeClr val="accent2">
                    <a:lumMod val="50000"/>
                  </a:schemeClr>
                </a:solidFill>
                <a:cs typeface="Times New Roman" panose="02020603050405020304" pitchFamily="18" charset="0"/>
              </a:rPr>
              <a:t>Tematyka kursów</a:t>
            </a:r>
            <a:r>
              <a:rPr lang="pl-PL" sz="9600" dirty="0" smtClean="0">
                <a:solidFill>
                  <a:schemeClr val="accent2">
                    <a:lumMod val="50000"/>
                  </a:schemeClr>
                </a:solidFill>
                <a:cs typeface="Times New Roman" panose="02020603050405020304" pitchFamily="18" charset="0"/>
              </a:rPr>
              <a:t>:</a:t>
            </a:r>
          </a:p>
          <a:p>
            <a:pPr marL="0" indent="0" fontAlgn="auto">
              <a:lnSpc>
                <a:spcPct val="150000"/>
              </a:lnSpc>
              <a:buNone/>
            </a:pPr>
            <a:endParaRPr lang="pl-PL" sz="9600" dirty="0">
              <a:solidFill>
                <a:schemeClr val="accent2">
                  <a:lumMod val="50000"/>
                </a:schemeClr>
              </a:solidFill>
              <a:cs typeface="Times New Roman" panose="02020603050405020304" pitchFamily="18" charset="0"/>
            </a:endParaRPr>
          </a:p>
        </p:txBody>
      </p:sp>
      <p:sp>
        <p:nvSpPr>
          <p:cNvPr id="10" name="Tytuł 1"/>
          <p:cNvSpPr txBox="1">
            <a:spLocks/>
          </p:cNvSpPr>
          <p:nvPr/>
        </p:nvSpPr>
        <p:spPr>
          <a:xfrm>
            <a:off x="1643042" y="428604"/>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Krajowy Fundusz Szkoleniowy</a:t>
            </a:r>
          </a:p>
        </p:txBody>
      </p:sp>
    </p:spTree>
    <p:extLst>
      <p:ext uri="{BB962C8B-B14F-4D97-AF65-F5344CB8AC3E}">
        <p14:creationId xmlns:p14="http://schemas.microsoft.com/office/powerpoint/2010/main" val="2994185533"/>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2" name="Picture 2" descr="http://pup.olesno.sisco.info/download/humanresources-jobs%281%29.jpg"/>
          <p:cNvPicPr>
            <a:picLocks noChangeAspect="1" noChangeArrowheads="1"/>
          </p:cNvPicPr>
          <p:nvPr/>
        </p:nvPicPr>
        <p:blipFill rotWithShape="1">
          <a:blip r:embed="rId3">
            <a:extLst>
              <a:ext uri="{28A0092B-C50C-407E-A947-70E740481C1C}">
                <a14:useLocalDpi xmlns:a14="http://schemas.microsoft.com/office/drawing/2010/main" val="0"/>
              </a:ext>
            </a:extLst>
          </a:blip>
          <a:srcRect b="3963"/>
          <a:stretch/>
        </p:blipFill>
        <p:spPr bwMode="auto">
          <a:xfrm>
            <a:off x="3389040" y="3356992"/>
            <a:ext cx="2952328" cy="1873484"/>
          </a:xfrm>
          <a:prstGeom prst="rect">
            <a:avLst/>
          </a:prstGeom>
          <a:noFill/>
          <a:extLst>
            <a:ext uri="{909E8E84-426E-40DD-AFC4-6F175D3DCCD1}">
              <a14:hiddenFill xmlns:a14="http://schemas.microsoft.com/office/drawing/2010/main">
                <a:solidFill>
                  <a:srgbClr val="FFFFFF"/>
                </a:solidFill>
              </a14:hiddenFill>
            </a:ext>
          </a:extLst>
        </p:spPr>
      </p:pic>
      <p:sp>
        <p:nvSpPr>
          <p:cNvPr id="5" name="Tytuł 1"/>
          <p:cNvSpPr txBox="1">
            <a:spLocks/>
          </p:cNvSpPr>
          <p:nvPr/>
        </p:nvSpPr>
        <p:spPr>
          <a:xfrm>
            <a:off x="1187624" y="1693861"/>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smtClean="0">
                <a:solidFill>
                  <a:schemeClr val="accent2">
                    <a:lumMod val="75000"/>
                  </a:schemeClr>
                </a:solidFill>
                <a:cs typeface="Times New Roman" panose="02020603050405020304" pitchFamily="18" charset="0"/>
              </a:rPr>
              <a:t>INSTRUMENTY </a:t>
            </a:r>
          </a:p>
          <a:p>
            <a:pPr fontAlgn="auto">
              <a:spcAft>
                <a:spcPts val="0"/>
              </a:spcAft>
            </a:pPr>
            <a:r>
              <a:rPr lang="pl-PL" b="1" dirty="0" smtClean="0">
                <a:solidFill>
                  <a:schemeClr val="accent2">
                    <a:lumMod val="75000"/>
                  </a:schemeClr>
                </a:solidFill>
                <a:cs typeface="Times New Roman" panose="02020603050405020304" pitchFamily="18" charset="0"/>
              </a:rPr>
              <a:t>RYNKU PRACY</a:t>
            </a:r>
            <a:endParaRPr lang="pl-PL" b="1" dirty="0">
              <a:solidFill>
                <a:schemeClr val="accent2">
                  <a:lumMod val="75000"/>
                </a:schemeClr>
              </a:solidFill>
              <a:cs typeface="Times New Roman" panose="02020603050405020304" pitchFamily="18" charset="0"/>
            </a:endParaRPr>
          </a:p>
        </p:txBody>
      </p:sp>
    </p:spTree>
    <p:extLst>
      <p:ext uri="{BB962C8B-B14F-4D97-AF65-F5344CB8AC3E}">
        <p14:creationId xmlns:p14="http://schemas.microsoft.com/office/powerpoint/2010/main" val="37605533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7" name="Symbol zastępczy tekstu 2"/>
          <p:cNvSpPr txBox="1">
            <a:spLocks/>
          </p:cNvSpPr>
          <p:nvPr/>
        </p:nvSpPr>
        <p:spPr>
          <a:xfrm>
            <a:off x="1115616" y="1129307"/>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Aft>
                <a:spcPts val="0"/>
              </a:spcAft>
              <a:buNone/>
            </a:pPr>
            <a:r>
              <a:rPr lang="pl-PL" dirty="0">
                <a:solidFill>
                  <a:schemeClr val="accent2">
                    <a:lumMod val="50000"/>
                  </a:schemeClr>
                </a:solidFill>
                <a:latin typeface="+mj-lt"/>
                <a:cs typeface="Times New Roman" panose="02020603050405020304" pitchFamily="18" charset="0"/>
              </a:rPr>
              <a:t>Podstawowe usługi rynku pracy wspierane są </a:t>
            </a:r>
            <a:br>
              <a:rPr lang="pl-PL" dirty="0">
                <a:solidFill>
                  <a:schemeClr val="accent2">
                    <a:lumMod val="50000"/>
                  </a:schemeClr>
                </a:solidFill>
                <a:latin typeface="+mj-lt"/>
                <a:cs typeface="Times New Roman" panose="02020603050405020304" pitchFamily="18" charset="0"/>
              </a:rPr>
            </a:br>
            <a:r>
              <a:rPr lang="pl-PL" sz="2800" b="1" dirty="0" smtClean="0">
                <a:solidFill>
                  <a:schemeClr val="accent2">
                    <a:lumMod val="75000"/>
                  </a:schemeClr>
                </a:solidFill>
              </a:rPr>
              <a:t>Instrumentami rynku pracy</a:t>
            </a:r>
            <a:endParaRPr lang="pl-PL" sz="2800" b="1" dirty="0">
              <a:solidFill>
                <a:schemeClr val="accent2">
                  <a:lumMod val="75000"/>
                </a:schemeClr>
              </a:solidFill>
            </a:endParaRP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Korzystanie </a:t>
            </a:r>
            <a:r>
              <a:rPr lang="pl-PL" dirty="0">
                <a:solidFill>
                  <a:schemeClr val="accent2">
                    <a:lumMod val="50000"/>
                  </a:schemeClr>
                </a:solidFill>
                <a:latin typeface="+mj-lt"/>
                <a:cs typeface="Times New Roman" panose="02020603050405020304" pitchFamily="18" charset="0"/>
              </a:rPr>
              <a:t>z instrumentów rynku pracy </a:t>
            </a:r>
            <a:r>
              <a:rPr lang="pl-PL" dirty="0" smtClean="0">
                <a:solidFill>
                  <a:schemeClr val="accent2">
                    <a:lumMod val="50000"/>
                  </a:schemeClr>
                </a:solidFill>
                <a:latin typeface="+mj-lt"/>
                <a:cs typeface="Times New Roman" panose="02020603050405020304" pitchFamily="18" charset="0"/>
              </a:rPr>
              <a:t>oznacza </a:t>
            </a:r>
            <a:r>
              <a:rPr lang="pl-PL" dirty="0">
                <a:solidFill>
                  <a:schemeClr val="accent2">
                    <a:lumMod val="50000"/>
                  </a:schemeClr>
                </a:solidFill>
                <a:latin typeface="+mj-lt"/>
                <a:cs typeface="Times New Roman" panose="02020603050405020304" pitchFamily="18" charset="0"/>
              </a:rPr>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uzyskanie przez pracodawcę bezpośredniego wsparcia finansowego lub brak ponoszenia kosztów na działania związane z zatrudnieniem osób bezrobotnych.  </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11" name="Tytuł 1"/>
          <p:cNvSpPr txBox="1">
            <a:spLocks/>
          </p:cNvSpPr>
          <p:nvPr/>
        </p:nvSpPr>
        <p:spPr>
          <a:xfrm>
            <a:off x="1690275" y="4572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Instrumentami wspierającymi podstawowe usługi rynku pracy są:</a:t>
            </a:r>
            <a:endParaRPr lang="pl-PL" sz="3000" b="1" dirty="0">
              <a:solidFill>
                <a:schemeClr val="accent2">
                  <a:lumMod val="75000"/>
                </a:schemeClr>
              </a:solidFill>
            </a:endParaRPr>
          </a:p>
        </p:txBody>
      </p:sp>
      <p:sp>
        <p:nvSpPr>
          <p:cNvPr id="12" name="Symbol zastępczy tekstu 2"/>
          <p:cNvSpPr txBox="1">
            <a:spLocks/>
          </p:cNvSpPr>
          <p:nvPr/>
        </p:nvSpPr>
        <p:spPr>
          <a:xfrm>
            <a:off x="1113524" y="1412776"/>
            <a:ext cx="7515992" cy="4437315"/>
          </a:xfrm>
          <a:prstGeom prst="rect">
            <a:avLst/>
          </a:prstGeom>
        </p:spPr>
        <p:txBody>
          <a:bodyPr anchor="ctr">
            <a:normAutofit fontScale="8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lnSpc>
                <a:spcPct val="120000"/>
              </a:lnSpc>
            </a:pPr>
            <a:r>
              <a:rPr lang="pl-PL" dirty="0">
                <a:solidFill>
                  <a:schemeClr val="accent2">
                    <a:lumMod val="50000"/>
                  </a:schemeClr>
                </a:solidFill>
                <a:latin typeface="+mj-lt"/>
                <a:cs typeface="Times New Roman" panose="02020603050405020304" pitchFamily="18" charset="0"/>
              </a:rPr>
              <a:t>Roboty publiczne</a:t>
            </a:r>
          </a:p>
          <a:p>
            <a:pPr fontAlgn="auto">
              <a:lnSpc>
                <a:spcPct val="120000"/>
              </a:lnSpc>
            </a:pPr>
            <a:r>
              <a:rPr lang="pl-PL" dirty="0">
                <a:solidFill>
                  <a:schemeClr val="accent2">
                    <a:lumMod val="50000"/>
                  </a:schemeClr>
                </a:solidFill>
                <a:latin typeface="+mj-lt"/>
                <a:cs typeface="Times New Roman" panose="02020603050405020304" pitchFamily="18" charset="0"/>
              </a:rPr>
              <a:t>Prace interwencyjne</a:t>
            </a:r>
          </a:p>
          <a:p>
            <a:pPr fontAlgn="auto">
              <a:lnSpc>
                <a:spcPct val="120000"/>
              </a:lnSpc>
            </a:pPr>
            <a:r>
              <a:rPr lang="pl-PL" dirty="0">
                <a:solidFill>
                  <a:schemeClr val="accent2">
                    <a:lumMod val="50000"/>
                  </a:schemeClr>
                </a:solidFill>
                <a:latin typeface="+mj-lt"/>
                <a:cs typeface="Times New Roman" panose="02020603050405020304" pitchFamily="18" charset="0"/>
              </a:rPr>
              <a:t>Staże</a:t>
            </a:r>
          </a:p>
          <a:p>
            <a:pPr fontAlgn="auto">
              <a:lnSpc>
                <a:spcPct val="120000"/>
              </a:lnSpc>
            </a:pPr>
            <a:r>
              <a:rPr lang="pl-PL" dirty="0">
                <a:solidFill>
                  <a:schemeClr val="accent2">
                    <a:lumMod val="50000"/>
                  </a:schemeClr>
                </a:solidFill>
                <a:latin typeface="+mj-lt"/>
                <a:cs typeface="Times New Roman" panose="02020603050405020304" pitchFamily="18" charset="0"/>
              </a:rPr>
              <a:t>Jednorazowe środki na podjęcie działalności gospodarczej</a:t>
            </a:r>
          </a:p>
          <a:p>
            <a:pPr fontAlgn="auto">
              <a:lnSpc>
                <a:spcPct val="120000"/>
              </a:lnSpc>
            </a:pPr>
            <a:r>
              <a:rPr lang="pl-PL" dirty="0">
                <a:solidFill>
                  <a:schemeClr val="accent2">
                    <a:lumMod val="50000"/>
                  </a:schemeClr>
                </a:solidFill>
                <a:latin typeface="+mj-lt"/>
                <a:cs typeface="Times New Roman" panose="02020603050405020304" pitchFamily="18" charset="0"/>
              </a:rPr>
              <a:t>Doposażenie stanowiska pracy</a:t>
            </a:r>
          </a:p>
          <a:p>
            <a:pPr fontAlgn="auto">
              <a:lnSpc>
                <a:spcPct val="120000"/>
              </a:lnSpc>
            </a:pPr>
            <a:r>
              <a:rPr lang="pl-PL" dirty="0">
                <a:solidFill>
                  <a:schemeClr val="accent2">
                    <a:lumMod val="50000"/>
                  </a:schemeClr>
                </a:solidFill>
                <a:latin typeface="+mj-lt"/>
                <a:cs typeface="Times New Roman" panose="02020603050405020304" pitchFamily="18" charset="0"/>
              </a:rPr>
              <a:t>Prace społecznie użyteczne</a:t>
            </a:r>
          </a:p>
          <a:p>
            <a:pPr fontAlgn="auto">
              <a:lnSpc>
                <a:spcPct val="120000"/>
              </a:lnSpc>
            </a:pPr>
            <a:r>
              <a:rPr lang="pl-PL" dirty="0">
                <a:solidFill>
                  <a:schemeClr val="accent2">
                    <a:lumMod val="50000"/>
                  </a:schemeClr>
                </a:solidFill>
                <a:latin typeface="+mj-lt"/>
                <a:cs typeface="Times New Roman" panose="02020603050405020304" pitchFamily="18" charset="0"/>
              </a:rPr>
              <a:t>Dofinansowanie wynagrodzenia zatrudnienia skierowanego bezrobotnego 50+</a:t>
            </a:r>
          </a:p>
          <a:p>
            <a:pPr fontAlgn="auto">
              <a:lnSpc>
                <a:spcPct val="120000"/>
              </a:lnSpc>
            </a:pPr>
            <a:r>
              <a:rPr lang="pl-PL" dirty="0" smtClean="0">
                <a:solidFill>
                  <a:schemeClr val="accent2">
                    <a:lumMod val="50000"/>
                  </a:schemeClr>
                </a:solidFill>
                <a:latin typeface="+mj-lt"/>
                <a:cs typeface="Times New Roman" panose="02020603050405020304" pitchFamily="18" charset="0"/>
              </a:rPr>
              <a:t>Bony: </a:t>
            </a:r>
            <a:r>
              <a:rPr lang="pl-PL" dirty="0">
                <a:solidFill>
                  <a:schemeClr val="accent2">
                    <a:lumMod val="50000"/>
                  </a:schemeClr>
                </a:solidFill>
                <a:latin typeface="+mj-lt"/>
                <a:cs typeface="Times New Roman" panose="02020603050405020304" pitchFamily="18" charset="0"/>
              </a:rPr>
              <a:t>stażowe, zatrudnieniowe, na zasiedlenie</a:t>
            </a:r>
          </a:p>
          <a:p>
            <a:pPr fontAlgn="auto">
              <a:lnSpc>
                <a:spcPct val="120000"/>
              </a:lnSpc>
            </a:pPr>
            <a:r>
              <a:rPr lang="pl-PL" dirty="0">
                <a:solidFill>
                  <a:schemeClr val="accent2">
                    <a:lumMod val="50000"/>
                  </a:schemeClr>
                </a:solidFill>
                <a:latin typeface="+mj-lt"/>
                <a:cs typeface="Times New Roman" panose="02020603050405020304" pitchFamily="18" charset="0"/>
              </a:rPr>
              <a:t>Refundacja wynagrodzenia osób do 30 roku życia</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Roboty publiczne</a:t>
            </a:r>
            <a:endParaRPr lang="pl-PL" sz="3000" b="1" dirty="0">
              <a:solidFill>
                <a:schemeClr val="accent2">
                  <a:lumMod val="75000"/>
                </a:schemeClr>
              </a:solidFill>
            </a:endParaRPr>
          </a:p>
        </p:txBody>
      </p:sp>
      <p:sp>
        <p:nvSpPr>
          <p:cNvPr id="8"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 ramach robót publicznych 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zatrudnienie znalazło </a:t>
            </a:r>
            <a:r>
              <a:rPr lang="pl-PL" dirty="0" smtClean="0">
                <a:solidFill>
                  <a:schemeClr val="accent2">
                    <a:lumMod val="50000"/>
                  </a:schemeClr>
                </a:solidFill>
                <a:latin typeface="+mj-lt"/>
                <a:cs typeface="Times New Roman" panose="02020603050405020304" pitchFamily="18" charset="0"/>
              </a:rPr>
              <a:t>39 </a:t>
            </a:r>
            <a:r>
              <a:rPr lang="pl-PL" dirty="0">
                <a:solidFill>
                  <a:schemeClr val="accent2">
                    <a:lumMod val="50000"/>
                  </a:schemeClr>
                </a:solidFill>
                <a:latin typeface="+mj-lt"/>
                <a:cs typeface="Times New Roman" panose="02020603050405020304" pitchFamily="18" charset="0"/>
              </a:rPr>
              <a:t>osób bezrobotnych.</a:t>
            </a:r>
          </a:p>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Najwięcej miejsc pracy zorganizowały </a:t>
            </a:r>
            <a:r>
              <a:rPr lang="pl-PL" dirty="0" smtClean="0">
                <a:solidFill>
                  <a:schemeClr val="accent2">
                    <a:lumMod val="50000"/>
                  </a:schemeClr>
                </a:solidFill>
                <a:latin typeface="+mj-lt"/>
                <a:cs typeface="Times New Roman" panose="02020603050405020304" pitchFamily="18" charset="0"/>
              </a:rPr>
              <a:t>gminy Leszno </a:t>
            </a:r>
            <a:br>
              <a:rPr lang="pl-PL" dirty="0" smtClean="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i Kampinos</a:t>
            </a:r>
            <a:r>
              <a:rPr lang="pl-PL" dirty="0">
                <a:solidFill>
                  <a:schemeClr val="accent2">
                    <a:lumMod val="50000"/>
                  </a:schemeClr>
                </a:solidFill>
                <a:latin typeface="+mj-lt"/>
                <a:cs typeface="Times New Roman" panose="02020603050405020304" pitchFamily="18" charset="0"/>
              </a:rPr>
              <a:t>.</a:t>
            </a:r>
          </a:p>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Osoby bezrobotne kierowane były przeważnie do Urzędów Gmin </a:t>
            </a:r>
            <a:r>
              <a:rPr lang="pl-PL" dirty="0" smtClean="0">
                <a:solidFill>
                  <a:schemeClr val="accent2">
                    <a:lumMod val="50000"/>
                  </a:schemeClr>
                </a:solidFill>
                <a:latin typeface="+mj-lt"/>
                <a:cs typeface="Times New Roman" panose="02020603050405020304" pitchFamily="18" charset="0"/>
              </a:rPr>
              <a:t>i Zespołów Szkół, a także Bibliotek, Domów Pomocy Społecznej. </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Prace interwencyjne</a:t>
            </a:r>
          </a:p>
        </p:txBody>
      </p:sp>
      <p:sp>
        <p:nvSpPr>
          <p:cNvPr id="9" name="Symbol zastępczy tekstu 2"/>
          <p:cNvSpPr txBox="1">
            <a:spLocks/>
          </p:cNvSpPr>
          <p:nvPr/>
        </p:nvSpPr>
        <p:spPr>
          <a:xfrm>
            <a:off x="1113524" y="3013330"/>
            <a:ext cx="7515992" cy="2565107"/>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sz="1800" dirty="0" smtClean="0">
                <a:solidFill>
                  <a:schemeClr val="accent2">
                    <a:lumMod val="50000"/>
                  </a:schemeClr>
                </a:solidFill>
                <a:cs typeface="Times New Roman" panose="02020603050405020304" pitchFamily="18" charset="0"/>
              </a:rPr>
              <a:t>PODATICO  Sp. Z .</a:t>
            </a:r>
            <a:r>
              <a:rPr lang="pl-PL" sz="1800" dirty="0" err="1" smtClean="0">
                <a:solidFill>
                  <a:schemeClr val="accent2">
                    <a:lumMod val="50000"/>
                  </a:schemeClr>
                </a:solidFill>
                <a:cs typeface="Times New Roman" panose="02020603050405020304" pitchFamily="18" charset="0"/>
              </a:rPr>
              <a:t>o.o</a:t>
            </a:r>
            <a:r>
              <a:rPr lang="pl-PL" sz="1800" dirty="0" smtClean="0">
                <a:solidFill>
                  <a:schemeClr val="accent2">
                    <a:lumMod val="50000"/>
                  </a:schemeClr>
                </a:solidFill>
                <a:cs typeface="Times New Roman" panose="02020603050405020304" pitchFamily="18" charset="0"/>
              </a:rPr>
              <a:t>,</a:t>
            </a:r>
          </a:p>
          <a:p>
            <a:pPr fontAlgn="auto"/>
            <a:r>
              <a:rPr lang="pl-PL" sz="1800" dirty="0" smtClean="0">
                <a:solidFill>
                  <a:schemeClr val="accent2">
                    <a:lumMod val="50000"/>
                  </a:schemeClr>
                </a:solidFill>
                <a:cs typeface="Times New Roman" panose="02020603050405020304" pitchFamily="18" charset="0"/>
              </a:rPr>
              <a:t>NOR-GAZ Andrzej </a:t>
            </a:r>
            <a:r>
              <a:rPr lang="pl-PL" sz="1800" dirty="0" err="1" smtClean="0">
                <a:solidFill>
                  <a:schemeClr val="accent2">
                    <a:lumMod val="50000"/>
                  </a:schemeClr>
                </a:solidFill>
                <a:cs typeface="Times New Roman" panose="02020603050405020304" pitchFamily="18" charset="0"/>
              </a:rPr>
              <a:t>Gocan</a:t>
            </a:r>
            <a:r>
              <a:rPr lang="pl-PL" sz="1800" dirty="0" smtClean="0">
                <a:solidFill>
                  <a:schemeClr val="accent2">
                    <a:lumMod val="50000"/>
                  </a:schemeClr>
                </a:solidFill>
                <a:cs typeface="Times New Roman" panose="02020603050405020304" pitchFamily="18" charset="0"/>
              </a:rPr>
              <a:t>, </a:t>
            </a:r>
          </a:p>
          <a:p>
            <a:pPr fontAlgn="auto"/>
            <a:r>
              <a:rPr lang="pl-PL" sz="1800" dirty="0" smtClean="0">
                <a:solidFill>
                  <a:schemeClr val="accent2">
                    <a:lumMod val="50000"/>
                  </a:schemeClr>
                </a:solidFill>
                <a:cs typeface="Times New Roman" panose="02020603050405020304" pitchFamily="18" charset="0"/>
              </a:rPr>
              <a:t>Urząd Gminy Czosnów,</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MCC MAZURKAS,</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STAAMP POLAND Sp. </a:t>
            </a:r>
            <a:r>
              <a:rPr lang="pl-PL" sz="1800" dirty="0" err="1" smtClean="0">
                <a:solidFill>
                  <a:schemeClr val="accent2">
                    <a:lumMod val="50000"/>
                  </a:schemeClr>
                </a:solidFill>
                <a:cs typeface="Times New Roman" panose="02020603050405020304" pitchFamily="18" charset="0"/>
              </a:rPr>
              <a:t>Zo.o</a:t>
            </a:r>
            <a:r>
              <a:rPr lang="pl-PL" sz="1800" dirty="0" smtClean="0">
                <a:solidFill>
                  <a:schemeClr val="accent2">
                    <a:lumMod val="50000"/>
                  </a:schemeClr>
                </a:solidFill>
                <a:cs typeface="Times New Roman" panose="02020603050405020304" pitchFamily="18" charset="0"/>
              </a:rPr>
              <a:t>.,</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AGROPOL Wojciech Gajda,</a:t>
            </a:r>
            <a:endParaRPr lang="pl-PL" sz="1800" dirty="0">
              <a:solidFill>
                <a:schemeClr val="accent2">
                  <a:lumMod val="50000"/>
                </a:schemeClr>
              </a:solidFill>
              <a:cs typeface="Times New Roman" panose="02020603050405020304" pitchFamily="18" charset="0"/>
            </a:endParaRPr>
          </a:p>
          <a:p>
            <a:pPr fontAlgn="auto"/>
            <a:r>
              <a:rPr lang="pl-PL" sz="1800" dirty="0" err="1" smtClean="0">
                <a:solidFill>
                  <a:schemeClr val="accent2">
                    <a:lumMod val="50000"/>
                  </a:schemeClr>
                </a:solidFill>
                <a:cs typeface="Times New Roman" panose="02020603050405020304" pitchFamily="18" charset="0"/>
              </a:rPr>
              <a:t>As.Bud</a:t>
            </a:r>
            <a:r>
              <a:rPr lang="pl-PL" sz="1800" dirty="0" smtClean="0">
                <a:solidFill>
                  <a:schemeClr val="accent2">
                    <a:lumMod val="50000"/>
                  </a:schemeClr>
                </a:solidFill>
                <a:cs typeface="Times New Roman" panose="02020603050405020304" pitchFamily="18" charset="0"/>
              </a:rPr>
              <a:t>. Usługi ogólnobudowlane Soćko Andrzej,</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Manufaktura Piękna</a:t>
            </a:r>
            <a:r>
              <a:rPr lang="pl-PL" sz="1800" dirty="0">
                <a:solidFill>
                  <a:schemeClr val="accent2">
                    <a:lumMod val="50000"/>
                  </a:schemeClr>
                </a:solidFill>
                <a:cs typeface="Times New Roman" panose="02020603050405020304" pitchFamily="18" charset="0"/>
              </a:rPr>
              <a:t> </a:t>
            </a:r>
            <a:r>
              <a:rPr lang="pl-PL" sz="1800" dirty="0" smtClean="0">
                <a:solidFill>
                  <a:schemeClr val="accent2">
                    <a:lumMod val="50000"/>
                  </a:schemeClr>
                </a:solidFill>
                <a:cs typeface="Times New Roman" panose="02020603050405020304" pitchFamily="18" charset="0"/>
              </a:rPr>
              <a:t>Joanna Szlaga.</a:t>
            </a:r>
            <a:endParaRPr lang="pl-PL" sz="1800" dirty="0">
              <a:solidFill>
                <a:schemeClr val="accent2">
                  <a:lumMod val="50000"/>
                </a:schemeClr>
              </a:solidFill>
              <a:cs typeface="Times New Roman" panose="02020603050405020304" pitchFamily="18" charset="0"/>
            </a:endParaRPr>
          </a:p>
          <a:p>
            <a:pPr fontAlgn="auto"/>
            <a:endParaRPr lang="pl-PL" sz="1800" dirty="0" smtClean="0">
              <a:solidFill>
                <a:schemeClr val="accent2">
                  <a:lumMod val="50000"/>
                </a:schemeClr>
              </a:solidFill>
              <a:cs typeface="Times New Roman" panose="02020603050405020304" pitchFamily="18" charset="0"/>
            </a:endParaRPr>
          </a:p>
        </p:txBody>
      </p:sp>
      <p:sp>
        <p:nvSpPr>
          <p:cNvPr id="10" name="Symbol zastępczy tekstu 2"/>
          <p:cNvSpPr txBox="1">
            <a:spLocks/>
          </p:cNvSpPr>
          <p:nvPr/>
        </p:nvSpPr>
        <p:spPr>
          <a:xfrm>
            <a:off x="1113524" y="1849235"/>
            <a:ext cx="7515992" cy="58362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a:solidFill>
                  <a:schemeClr val="accent2">
                    <a:lumMod val="50000"/>
                  </a:schemeClr>
                </a:solidFill>
                <a:cs typeface="Times New Roman" panose="02020603050405020304" pitchFamily="18" charset="0"/>
              </a:rPr>
              <a:t>Powiatowy Urząd Pracy dla Powiatu Warszawskiego Zachodniego </a:t>
            </a:r>
            <a:br>
              <a:rPr lang="pl-PL" sz="2000" dirty="0">
                <a:solidFill>
                  <a:schemeClr val="accent2">
                    <a:lumMod val="50000"/>
                  </a:schemeClr>
                </a:solidFill>
                <a:cs typeface="Times New Roman" panose="02020603050405020304" pitchFamily="18" charset="0"/>
              </a:rPr>
            </a:br>
            <a:r>
              <a:rPr lang="pl-PL" sz="2000" dirty="0">
                <a:solidFill>
                  <a:schemeClr val="accent2">
                    <a:lumMod val="50000"/>
                  </a:schemeClr>
                </a:solidFill>
                <a:cs typeface="Times New Roman" panose="02020603050405020304" pitchFamily="18" charset="0"/>
              </a:rPr>
              <a:t>w </a:t>
            </a:r>
            <a:r>
              <a:rPr lang="pl-PL" sz="2000" dirty="0" smtClean="0">
                <a:solidFill>
                  <a:schemeClr val="accent2">
                    <a:lumMod val="50000"/>
                  </a:schemeClr>
                </a:solidFill>
                <a:cs typeface="Times New Roman" panose="02020603050405020304" pitchFamily="18" charset="0"/>
              </a:rPr>
              <a:t>2019 </a:t>
            </a:r>
            <a:r>
              <a:rPr lang="pl-PL" sz="2000" dirty="0">
                <a:solidFill>
                  <a:schemeClr val="accent2">
                    <a:lumMod val="50000"/>
                  </a:schemeClr>
                </a:solidFill>
                <a:cs typeface="Times New Roman" panose="02020603050405020304" pitchFamily="18" charset="0"/>
              </a:rPr>
              <a:t>roku skierował na prace interwencyjne </a:t>
            </a:r>
            <a:r>
              <a:rPr lang="pl-PL" sz="2000" dirty="0" smtClean="0">
                <a:solidFill>
                  <a:schemeClr val="accent2">
                    <a:lumMod val="50000"/>
                  </a:schemeClr>
                </a:solidFill>
                <a:cs typeface="Times New Roman" panose="02020603050405020304" pitchFamily="18" charset="0"/>
              </a:rPr>
              <a:t>15 </a:t>
            </a:r>
            <a:r>
              <a:rPr lang="pl-PL" sz="2000" dirty="0">
                <a:solidFill>
                  <a:schemeClr val="accent2">
                    <a:lumMod val="50000"/>
                  </a:schemeClr>
                </a:solidFill>
                <a:cs typeface="Times New Roman" panose="02020603050405020304" pitchFamily="18" charset="0"/>
              </a:rPr>
              <a:t>osób m.in. do n/w pracodawców:</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7" name="Tytuł 1"/>
          <p:cNvSpPr txBox="1">
            <a:spLocks/>
          </p:cNvSpPr>
          <p:nvPr/>
        </p:nvSpPr>
        <p:spPr>
          <a:xfrm>
            <a:off x="1690275" y="4572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Staże</a:t>
            </a:r>
          </a:p>
        </p:txBody>
      </p:sp>
      <p:sp>
        <p:nvSpPr>
          <p:cNvPr id="8" name="Symbol zastępczy tekstu 2"/>
          <p:cNvSpPr txBox="1">
            <a:spLocks/>
          </p:cNvSpPr>
          <p:nvPr/>
        </p:nvSpPr>
        <p:spPr>
          <a:xfrm>
            <a:off x="1170808" y="2736101"/>
            <a:ext cx="7515992" cy="2997155"/>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sz="1800" dirty="0" smtClean="0">
                <a:solidFill>
                  <a:schemeClr val="accent2">
                    <a:lumMod val="50000"/>
                  </a:schemeClr>
                </a:solidFill>
                <a:cs typeface="Times New Roman" panose="02020603050405020304" pitchFamily="18" charset="0"/>
              </a:rPr>
              <a:t>Biuro Usługowe MARONI Marzanna Oniszczuk,</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MANUS Zuzanna Kamińska ,</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POWIATOWY INSPEKTORAT NADZORU BUDOWLANEGO,</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MĄDRE SÓWKI  Patrycja Barszcz,</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POLMO ŁOMIANKI S.A. ,</a:t>
            </a:r>
          </a:p>
          <a:p>
            <a:pPr fontAlgn="auto"/>
            <a:r>
              <a:rPr lang="pl-PL" sz="1800" dirty="0" err="1" smtClean="0">
                <a:solidFill>
                  <a:schemeClr val="accent2">
                    <a:lumMod val="50000"/>
                  </a:schemeClr>
                </a:solidFill>
                <a:cs typeface="Times New Roman" panose="02020603050405020304" pitchFamily="18" charset="0"/>
              </a:rPr>
              <a:t>Legendary</a:t>
            </a:r>
            <a:r>
              <a:rPr lang="pl-PL" sz="1800" dirty="0" smtClean="0">
                <a:solidFill>
                  <a:schemeClr val="accent2">
                    <a:lumMod val="50000"/>
                  </a:schemeClr>
                </a:solidFill>
                <a:cs typeface="Times New Roman" panose="02020603050405020304" pitchFamily="18" charset="0"/>
              </a:rPr>
              <a:t> </a:t>
            </a:r>
            <a:r>
              <a:rPr lang="pl-PL" sz="1800" dirty="0" err="1" smtClean="0">
                <a:solidFill>
                  <a:schemeClr val="accent2">
                    <a:lumMod val="50000"/>
                  </a:schemeClr>
                </a:solidFill>
                <a:cs typeface="Times New Roman" panose="02020603050405020304" pitchFamily="18" charset="0"/>
              </a:rPr>
              <a:t>Polish</a:t>
            </a:r>
            <a:r>
              <a:rPr lang="pl-PL" sz="1800" dirty="0" smtClean="0">
                <a:solidFill>
                  <a:schemeClr val="accent2">
                    <a:lumMod val="50000"/>
                  </a:schemeClr>
                </a:solidFill>
                <a:cs typeface="Times New Roman" panose="02020603050405020304" pitchFamily="18" charset="0"/>
              </a:rPr>
              <a:t> Brand  </a:t>
            </a:r>
            <a:r>
              <a:rPr lang="pl-PL" sz="1800" dirty="0" err="1" smtClean="0">
                <a:solidFill>
                  <a:schemeClr val="accent2">
                    <a:lumMod val="50000"/>
                  </a:schemeClr>
                </a:solidFill>
                <a:cs typeface="Times New Roman" panose="02020603050405020304" pitchFamily="18" charset="0"/>
              </a:rPr>
              <a:t>Sp.z</a:t>
            </a:r>
            <a:r>
              <a:rPr lang="pl-PL" sz="1800" dirty="0" smtClean="0">
                <a:solidFill>
                  <a:schemeClr val="accent2">
                    <a:lumMod val="50000"/>
                  </a:schemeClr>
                </a:solidFill>
                <a:cs typeface="Times New Roman" panose="02020603050405020304" pitchFamily="18" charset="0"/>
              </a:rPr>
              <a:t> o.o.</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BOD-CAR Bogdan Barański,</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BIOODPADY.PL </a:t>
            </a:r>
            <a:r>
              <a:rPr lang="pl-PL" sz="1800" dirty="0" err="1" smtClean="0">
                <a:solidFill>
                  <a:schemeClr val="accent2">
                    <a:lumMod val="50000"/>
                  </a:schemeClr>
                </a:solidFill>
                <a:cs typeface="Times New Roman" panose="02020603050405020304" pitchFamily="18" charset="0"/>
              </a:rPr>
              <a:t>Sp.zo.o</a:t>
            </a:r>
            <a:r>
              <a:rPr lang="pl-PL" sz="1800" dirty="0" smtClean="0">
                <a:solidFill>
                  <a:schemeClr val="accent2">
                    <a:lumMod val="50000"/>
                  </a:schemeClr>
                </a:solidFill>
                <a:cs typeface="Times New Roman" panose="02020603050405020304" pitchFamily="18" charset="0"/>
              </a:rPr>
              <a:t>,</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Zielona Akademia Ewa Drozd,</a:t>
            </a:r>
          </a:p>
          <a:p>
            <a:pPr fontAlgn="auto"/>
            <a:r>
              <a:rPr lang="pl-PL" sz="1800" dirty="0" smtClean="0">
                <a:solidFill>
                  <a:schemeClr val="accent2">
                    <a:lumMod val="50000"/>
                  </a:schemeClr>
                </a:solidFill>
                <a:cs typeface="Times New Roman" panose="02020603050405020304" pitchFamily="18" charset="0"/>
              </a:rPr>
              <a:t>Stowarzyszenie Ożarowski Uniwersytet Trzeciego Wieku,</a:t>
            </a:r>
          </a:p>
          <a:p>
            <a:pPr fontAlgn="auto"/>
            <a:r>
              <a:rPr lang="pl-PL" sz="1800" dirty="0" smtClean="0">
                <a:solidFill>
                  <a:schemeClr val="accent2">
                    <a:lumMod val="50000"/>
                  </a:schemeClr>
                </a:solidFill>
                <a:cs typeface="Times New Roman" panose="02020603050405020304" pitchFamily="18" charset="0"/>
              </a:rPr>
              <a:t>VIVAGO </a:t>
            </a:r>
            <a:r>
              <a:rPr lang="pl-PL" sz="1800" dirty="0" err="1" smtClean="0">
                <a:solidFill>
                  <a:schemeClr val="accent2">
                    <a:lumMod val="50000"/>
                  </a:schemeClr>
                </a:solidFill>
                <a:cs typeface="Times New Roman" panose="02020603050405020304" pitchFamily="18" charset="0"/>
              </a:rPr>
              <a:t>Sp.zo.o</a:t>
            </a:r>
            <a:r>
              <a:rPr lang="pl-PL" sz="1800" dirty="0" smtClean="0">
                <a:solidFill>
                  <a:schemeClr val="accent2">
                    <a:lumMod val="50000"/>
                  </a:schemeClr>
                </a:solidFill>
                <a:cs typeface="Times New Roman" panose="02020603050405020304" pitchFamily="18" charset="0"/>
              </a:rPr>
              <a:t>,</a:t>
            </a:r>
          </a:p>
          <a:p>
            <a:pPr fontAlgn="auto"/>
            <a:r>
              <a:rPr lang="pl-PL" sz="1800" dirty="0" smtClean="0">
                <a:solidFill>
                  <a:schemeClr val="accent2">
                    <a:lumMod val="50000"/>
                  </a:schemeClr>
                </a:solidFill>
                <a:cs typeface="Times New Roman" panose="02020603050405020304" pitchFamily="18" charset="0"/>
              </a:rPr>
              <a:t>MIGHTY GOO Andrzej Majtyka. </a:t>
            </a:r>
            <a:endParaRPr lang="pl-PL" sz="1800" dirty="0">
              <a:solidFill>
                <a:schemeClr val="accent2">
                  <a:lumMod val="50000"/>
                </a:schemeClr>
              </a:solidFill>
              <a:cs typeface="Times New Roman" panose="02020603050405020304" pitchFamily="18" charset="0"/>
            </a:endParaRPr>
          </a:p>
        </p:txBody>
      </p:sp>
      <p:sp>
        <p:nvSpPr>
          <p:cNvPr id="9" name="Symbol zastępczy tekstu 2"/>
          <p:cNvSpPr txBox="1">
            <a:spLocks/>
          </p:cNvSpPr>
          <p:nvPr/>
        </p:nvSpPr>
        <p:spPr>
          <a:xfrm>
            <a:off x="1158232" y="1621244"/>
            <a:ext cx="7515992" cy="58362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a:solidFill>
                  <a:schemeClr val="accent2">
                    <a:lumMod val="50000"/>
                  </a:schemeClr>
                </a:solidFill>
                <a:cs typeface="Times New Roman" panose="02020603050405020304" pitchFamily="18" charset="0"/>
              </a:rPr>
              <a:t>Powiatowy Urząd </a:t>
            </a:r>
            <a:r>
              <a:rPr lang="pl-PL" sz="2000" dirty="0" smtClean="0">
                <a:solidFill>
                  <a:schemeClr val="accent2">
                    <a:lumMod val="50000"/>
                  </a:schemeClr>
                </a:solidFill>
                <a:cs typeface="Times New Roman" panose="02020603050405020304" pitchFamily="18" charset="0"/>
              </a:rPr>
              <a:t>Pracy </a:t>
            </a:r>
            <a:r>
              <a:rPr lang="pl-PL" sz="2000" dirty="0">
                <a:solidFill>
                  <a:schemeClr val="accent2">
                    <a:lumMod val="50000"/>
                  </a:schemeClr>
                </a:solidFill>
                <a:cs typeface="Times New Roman" panose="02020603050405020304" pitchFamily="18" charset="0"/>
              </a:rPr>
              <a:t>dla Powiatu Warszawskiego Zachodniego </a:t>
            </a:r>
            <a:br>
              <a:rPr lang="pl-PL" sz="2000" dirty="0">
                <a:solidFill>
                  <a:schemeClr val="accent2">
                    <a:lumMod val="50000"/>
                  </a:schemeClr>
                </a:solidFill>
                <a:cs typeface="Times New Roman" panose="02020603050405020304" pitchFamily="18" charset="0"/>
              </a:rPr>
            </a:br>
            <a:r>
              <a:rPr lang="pl-PL" sz="2000" dirty="0">
                <a:solidFill>
                  <a:schemeClr val="accent2">
                    <a:lumMod val="50000"/>
                  </a:schemeClr>
                </a:solidFill>
                <a:cs typeface="Times New Roman" panose="02020603050405020304" pitchFamily="18" charset="0"/>
              </a:rPr>
              <a:t>w </a:t>
            </a:r>
            <a:r>
              <a:rPr lang="pl-PL" sz="2000" dirty="0" smtClean="0">
                <a:solidFill>
                  <a:schemeClr val="accent2">
                    <a:lumMod val="50000"/>
                  </a:schemeClr>
                </a:solidFill>
                <a:cs typeface="Times New Roman" panose="02020603050405020304" pitchFamily="18" charset="0"/>
              </a:rPr>
              <a:t>2019 </a:t>
            </a:r>
            <a:r>
              <a:rPr lang="pl-PL" sz="2000" dirty="0">
                <a:solidFill>
                  <a:schemeClr val="accent2">
                    <a:lumMod val="50000"/>
                  </a:schemeClr>
                </a:solidFill>
                <a:cs typeface="Times New Roman" panose="02020603050405020304" pitchFamily="18" charset="0"/>
              </a:rPr>
              <a:t>roku skierował </a:t>
            </a:r>
            <a:r>
              <a:rPr lang="pl-PL" sz="2000" dirty="0" smtClean="0">
                <a:solidFill>
                  <a:schemeClr val="accent2">
                    <a:lumMod val="50000"/>
                  </a:schemeClr>
                </a:solidFill>
                <a:cs typeface="Times New Roman" panose="02020603050405020304" pitchFamily="18" charset="0"/>
              </a:rPr>
              <a:t>65 </a:t>
            </a:r>
            <a:r>
              <a:rPr lang="pl-PL" sz="2000" dirty="0">
                <a:solidFill>
                  <a:schemeClr val="accent2">
                    <a:lumMod val="50000"/>
                  </a:schemeClr>
                </a:solidFill>
                <a:cs typeface="Times New Roman" panose="02020603050405020304" pitchFamily="18" charset="0"/>
              </a:rPr>
              <a:t>osób do odbycia stażu m.in. do n/w </a:t>
            </a:r>
            <a:r>
              <a:rPr lang="pl-PL" sz="2000" dirty="0" smtClean="0">
                <a:solidFill>
                  <a:schemeClr val="accent2">
                    <a:lumMod val="50000"/>
                  </a:schemeClr>
                </a:solidFill>
                <a:cs typeface="Times New Roman" panose="02020603050405020304" pitchFamily="18" charset="0"/>
              </a:rPr>
              <a:t>pracodawców (kontynuowano 3 staże z roku poprzedniego):</a:t>
            </a:r>
            <a:endParaRPr lang="pl-PL" sz="2000" dirty="0">
              <a:solidFill>
                <a:schemeClr val="accent2">
                  <a:lumMod val="50000"/>
                </a:schemeClr>
              </a:solidFill>
              <a:cs typeface="Times New Roman" panose="02020603050405020304" pitchFamily="18" charset="0"/>
            </a:endParaRPr>
          </a:p>
        </p:txBody>
      </p:sp>
      <p:sp>
        <p:nvSpPr>
          <p:cNvPr id="10" name="Symbol zastępczy tekstu 2"/>
          <p:cNvSpPr txBox="1">
            <a:spLocks/>
          </p:cNvSpPr>
          <p:nvPr/>
        </p:nvSpPr>
        <p:spPr>
          <a:xfrm>
            <a:off x="1259632" y="5505897"/>
            <a:ext cx="7515992" cy="58362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smtClean="0">
                <a:solidFill>
                  <a:schemeClr val="accent2">
                    <a:lumMod val="50000"/>
                  </a:schemeClr>
                </a:solidFill>
                <a:cs typeface="Times New Roman" panose="02020603050405020304" pitchFamily="18" charset="0"/>
              </a:rPr>
              <a:t>Po </a:t>
            </a:r>
            <a:r>
              <a:rPr lang="pl-PL" sz="2000" dirty="0">
                <a:solidFill>
                  <a:schemeClr val="accent2">
                    <a:lumMod val="50000"/>
                  </a:schemeClr>
                </a:solidFill>
                <a:cs typeface="Times New Roman" panose="02020603050405020304" pitchFamily="18" charset="0"/>
              </a:rPr>
              <a:t>zakończeniu stażu zatrudnienie znalazło </a:t>
            </a:r>
            <a:r>
              <a:rPr lang="pl-PL" sz="2000" dirty="0" smtClean="0">
                <a:solidFill>
                  <a:schemeClr val="accent2">
                    <a:lumMod val="50000"/>
                  </a:schemeClr>
                </a:solidFill>
                <a:cs typeface="Times New Roman" panose="02020603050405020304" pitchFamily="18" charset="0"/>
              </a:rPr>
              <a:t>52 </a:t>
            </a:r>
            <a:r>
              <a:rPr lang="pl-PL" sz="2000" dirty="0">
                <a:solidFill>
                  <a:schemeClr val="accent2">
                    <a:lumMod val="50000"/>
                  </a:schemeClr>
                </a:solidFill>
                <a:cs typeface="Times New Roman" panose="02020603050405020304" pitchFamily="18" charset="0"/>
              </a:rPr>
              <a:t>osób </a:t>
            </a:r>
            <a:r>
              <a:rPr lang="pl-PL" sz="2000" dirty="0" smtClean="0">
                <a:solidFill>
                  <a:schemeClr val="accent2">
                    <a:lumMod val="50000"/>
                  </a:schemeClr>
                </a:solidFill>
                <a:cs typeface="Times New Roman" panose="02020603050405020304" pitchFamily="18" charset="0"/>
              </a:rPr>
              <a:t>bezrobotnych.</a:t>
            </a:r>
            <a:endParaRPr lang="pl-PL" sz="2000" dirty="0">
              <a:solidFill>
                <a:schemeClr val="accent2">
                  <a:lumMod val="50000"/>
                </a:schemeClr>
              </a:solidFill>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1"/>
          <p:cNvSpPr txBox="1">
            <a:spLocks noChangeArrowheads="1"/>
          </p:cNvSpPr>
          <p:nvPr/>
        </p:nvSpPr>
        <p:spPr bwMode="auto">
          <a:xfrm>
            <a:off x="1908175" y="249238"/>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747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Tytuł 1"/>
          <p:cNvSpPr txBox="1">
            <a:spLocks/>
          </p:cNvSpPr>
          <p:nvPr/>
        </p:nvSpPr>
        <p:spPr>
          <a:xfrm>
            <a:off x="1690275" y="457201"/>
            <a:ext cx="6996525" cy="1243607"/>
          </a:xfrm>
          <a:prstGeom prst="rect">
            <a:avLst/>
          </a:prstGeom>
        </p:spPr>
        <p:txBody>
          <a:bodyPr>
            <a:normAutofit fontScale="92500" lnSpcReduction="1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000" b="1" dirty="0">
                <a:solidFill>
                  <a:schemeClr val="accent2">
                    <a:lumMod val="75000"/>
                  </a:schemeClr>
                </a:solidFill>
              </a:rPr>
              <a:t>Jednorazowe środki na podjęcie działalności gospodarczej </a:t>
            </a: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Powiatowy Urząd Pracy 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roku przyznał </a:t>
            </a:r>
            <a:br>
              <a:rPr lang="pl-PL" dirty="0">
                <a:solidFill>
                  <a:schemeClr val="accent2">
                    <a:lumMod val="50000"/>
                  </a:schemeClr>
                </a:solidFill>
                <a:latin typeface="+mj-lt"/>
                <a:cs typeface="Times New Roman" panose="02020603050405020304" pitchFamily="18" charset="0"/>
              </a:rPr>
            </a:br>
            <a:r>
              <a:rPr lang="pl-PL" dirty="0" smtClean="0">
                <a:solidFill>
                  <a:schemeClr val="accent2">
                    <a:lumMod val="50000"/>
                  </a:schemeClr>
                </a:solidFill>
                <a:latin typeface="+mj-lt"/>
                <a:cs typeface="Times New Roman" panose="02020603050405020304" pitchFamily="18" charset="0"/>
              </a:rPr>
              <a:t>33 </a:t>
            </a:r>
            <a:r>
              <a:rPr lang="pl-PL" dirty="0">
                <a:solidFill>
                  <a:schemeClr val="accent2">
                    <a:lumMod val="50000"/>
                  </a:schemeClr>
                </a:solidFill>
                <a:latin typeface="+mj-lt"/>
                <a:cs typeface="Times New Roman" panose="02020603050405020304" pitchFamily="18" charset="0"/>
              </a:rPr>
              <a:t>osobom bezrobotnym jednorazowe środki na podjęcie własnej działalności gospodarczej.</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http://pup.olesno.sisco.info/download/humanresources-jobs%281%29.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6" name="Symbol zastępczy tekstu 2"/>
          <p:cNvSpPr txBox="1">
            <a:spLocks/>
          </p:cNvSpPr>
          <p:nvPr/>
        </p:nvSpPr>
        <p:spPr>
          <a:xfrm>
            <a:off x="1142976" y="1928802"/>
            <a:ext cx="7515992" cy="4357718"/>
          </a:xfrm>
          <a:prstGeom prst="rect">
            <a:avLst/>
          </a:prstGeom>
        </p:spPr>
        <p:txBody>
          <a:bodyPr numCol="2"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r>
              <a:rPr lang="pl-PL" sz="1800" dirty="0" smtClean="0">
                <a:solidFill>
                  <a:schemeClr val="accent2">
                    <a:lumMod val="50000"/>
                  </a:schemeClr>
                </a:solidFill>
                <a:cs typeface="Times New Roman" panose="02020603050405020304" pitchFamily="18" charset="0"/>
              </a:rPr>
              <a:t>Działalność fizjoterapeutyczna,</a:t>
            </a:r>
            <a:endParaRPr lang="pl-PL" sz="1800" dirty="0">
              <a:solidFill>
                <a:schemeClr val="accent2">
                  <a:lumMod val="50000"/>
                </a:schemeClr>
              </a:solidFill>
              <a:cs typeface="Times New Roman" panose="02020603050405020304" pitchFamily="18" charset="0"/>
            </a:endParaRPr>
          </a:p>
          <a:p>
            <a:pPr fontAlgn="auto"/>
            <a:r>
              <a:rPr lang="pl-PL" sz="1800" dirty="0">
                <a:solidFill>
                  <a:schemeClr val="accent2">
                    <a:lumMod val="50000"/>
                  </a:schemeClr>
                </a:solidFill>
                <a:cs typeface="Times New Roman" panose="02020603050405020304" pitchFamily="18" charset="0"/>
              </a:rPr>
              <a:t>Działalność </a:t>
            </a:r>
            <a:r>
              <a:rPr lang="pl-PL" sz="1800" dirty="0" smtClean="0">
                <a:solidFill>
                  <a:schemeClr val="accent2">
                    <a:lumMod val="50000"/>
                  </a:schemeClr>
                </a:solidFill>
                <a:cs typeface="Times New Roman" panose="02020603050405020304" pitchFamily="18" charset="0"/>
              </a:rPr>
              <a:t>fotograficzna,</a:t>
            </a:r>
            <a:endParaRPr lang="pl-PL" sz="1800" dirty="0">
              <a:solidFill>
                <a:schemeClr val="accent2">
                  <a:lumMod val="50000"/>
                </a:schemeClr>
              </a:solidFill>
              <a:cs typeface="Times New Roman" panose="02020603050405020304" pitchFamily="18" charset="0"/>
            </a:endParaRPr>
          </a:p>
          <a:p>
            <a:pPr fontAlgn="auto"/>
            <a:r>
              <a:rPr lang="pl-PL" sz="1800" dirty="0">
                <a:solidFill>
                  <a:schemeClr val="accent2">
                    <a:lumMod val="50000"/>
                  </a:schemeClr>
                </a:solidFill>
                <a:cs typeface="Times New Roman" panose="02020603050405020304" pitchFamily="18" charset="0"/>
              </a:rPr>
              <a:t>Działalność </a:t>
            </a:r>
            <a:r>
              <a:rPr lang="pl-PL" sz="1800" dirty="0" smtClean="0">
                <a:solidFill>
                  <a:schemeClr val="accent2">
                    <a:lumMod val="50000"/>
                  </a:schemeClr>
                </a:solidFill>
                <a:cs typeface="Times New Roman" panose="02020603050405020304" pitchFamily="18" charset="0"/>
              </a:rPr>
              <a:t>usługowa wspomagająca chów i hodowlę zwierząt gospodarskich,</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Produkcja pozostałej odzieży wierzchniej,</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Działalność w zakresie specjalistycznego projektowania,</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Sprzedaż detaliczna prowadzona przez domy sprzedaży wysyłkowej lub </a:t>
            </a:r>
            <a:r>
              <a:rPr lang="pl-PL" sz="1800" dirty="0" err="1" smtClean="0">
                <a:solidFill>
                  <a:schemeClr val="accent2">
                    <a:lumMod val="50000"/>
                  </a:schemeClr>
                </a:solidFill>
                <a:cs typeface="Times New Roman" panose="02020603050405020304" pitchFamily="18" charset="0"/>
              </a:rPr>
              <a:t>internet</a:t>
            </a:r>
            <a:r>
              <a:rPr lang="pl-PL" sz="1800" dirty="0" smtClean="0">
                <a:solidFill>
                  <a:schemeClr val="accent2">
                    <a:lumMod val="50000"/>
                  </a:schemeClr>
                </a:solidFill>
                <a:cs typeface="Times New Roman" panose="02020603050405020304" pitchFamily="18" charset="0"/>
              </a:rPr>
              <a:t>,</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Działalność w zakresie nagrań dźwiękowych i muzycznych,</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Roboty budowlane związane ze wnoszeniem budynków mieszkalnych i niemieszkalnych ,</a:t>
            </a:r>
            <a:endParaRPr lang="pl-PL" sz="1800" dirty="0">
              <a:solidFill>
                <a:schemeClr val="accent2">
                  <a:lumMod val="50000"/>
                </a:schemeClr>
              </a:solidFill>
              <a:cs typeface="Times New Roman" panose="02020603050405020304" pitchFamily="18" charset="0"/>
            </a:endParaRPr>
          </a:p>
          <a:p>
            <a:pPr fontAlgn="auto"/>
            <a:r>
              <a:rPr lang="pl-PL" sz="1800" dirty="0" smtClean="0">
                <a:solidFill>
                  <a:schemeClr val="accent2">
                    <a:lumMod val="50000"/>
                  </a:schemeClr>
                </a:solidFill>
                <a:cs typeface="Times New Roman" panose="02020603050405020304" pitchFamily="18" charset="0"/>
              </a:rPr>
              <a:t>Działalność agencji reklamowych,</a:t>
            </a:r>
          </a:p>
          <a:p>
            <a:pPr fontAlgn="auto"/>
            <a:r>
              <a:rPr lang="pl-PL" sz="1800" dirty="0" smtClean="0">
                <a:solidFill>
                  <a:schemeClr val="accent2">
                    <a:lumMod val="50000"/>
                  </a:schemeClr>
                </a:solidFill>
                <a:cs typeface="Times New Roman" panose="02020603050405020304" pitchFamily="18" charset="0"/>
              </a:rPr>
              <a:t>Produkcja mebli kuchennych,</a:t>
            </a:r>
          </a:p>
          <a:p>
            <a:pPr fontAlgn="auto"/>
            <a:r>
              <a:rPr lang="pl-PL" sz="1800" dirty="0" smtClean="0">
                <a:solidFill>
                  <a:schemeClr val="accent2">
                    <a:lumMod val="50000"/>
                  </a:schemeClr>
                </a:solidFill>
                <a:cs typeface="Times New Roman" panose="02020603050405020304" pitchFamily="18" charset="0"/>
              </a:rPr>
              <a:t>Działalność związana </a:t>
            </a:r>
            <a:br>
              <a:rPr lang="pl-PL" sz="1800" dirty="0" smtClean="0">
                <a:solidFill>
                  <a:schemeClr val="accent2">
                    <a:lumMod val="50000"/>
                  </a:schemeClr>
                </a:solidFill>
                <a:cs typeface="Times New Roman" panose="02020603050405020304" pitchFamily="18" charset="0"/>
              </a:rPr>
            </a:br>
            <a:r>
              <a:rPr lang="pl-PL" sz="1800" dirty="0" smtClean="0">
                <a:solidFill>
                  <a:schemeClr val="accent2">
                    <a:lumMod val="50000"/>
                  </a:schemeClr>
                </a:solidFill>
                <a:cs typeface="Times New Roman" panose="02020603050405020304" pitchFamily="18" charset="0"/>
              </a:rPr>
              <a:t>z oprogramowaniem,</a:t>
            </a:r>
          </a:p>
          <a:p>
            <a:pPr fontAlgn="auto"/>
            <a:r>
              <a:rPr lang="pl-PL" sz="1800" dirty="0" smtClean="0">
                <a:solidFill>
                  <a:schemeClr val="accent2">
                    <a:lumMod val="50000"/>
                  </a:schemeClr>
                </a:solidFill>
                <a:cs typeface="Times New Roman" panose="02020603050405020304" pitchFamily="18" charset="0"/>
              </a:rPr>
              <a:t>Fryzjerstwo i pozostałe zabiegi kosmetyczne,</a:t>
            </a:r>
          </a:p>
          <a:p>
            <a:pPr fontAlgn="auto"/>
            <a:r>
              <a:rPr lang="pl-PL" sz="1800" dirty="0" smtClean="0">
                <a:solidFill>
                  <a:schemeClr val="accent2">
                    <a:lumMod val="50000"/>
                  </a:schemeClr>
                </a:solidFill>
                <a:cs typeface="Times New Roman" panose="02020603050405020304" pitchFamily="18" charset="0"/>
              </a:rPr>
              <a:t>Działalność usługowa związana </a:t>
            </a:r>
            <a:br>
              <a:rPr lang="pl-PL" sz="1800" dirty="0" smtClean="0">
                <a:solidFill>
                  <a:schemeClr val="accent2">
                    <a:lumMod val="50000"/>
                  </a:schemeClr>
                </a:solidFill>
                <a:cs typeface="Times New Roman" panose="02020603050405020304" pitchFamily="18" charset="0"/>
              </a:rPr>
            </a:br>
            <a:r>
              <a:rPr lang="pl-PL" sz="1800" dirty="0" smtClean="0">
                <a:solidFill>
                  <a:schemeClr val="accent2">
                    <a:lumMod val="50000"/>
                  </a:schemeClr>
                </a:solidFill>
                <a:cs typeface="Times New Roman" panose="02020603050405020304" pitchFamily="18" charset="0"/>
              </a:rPr>
              <a:t>z zagospodarowaniem terenów zieleni.</a:t>
            </a:r>
            <a:endParaRPr lang="pl-PL" sz="1800" dirty="0">
              <a:solidFill>
                <a:schemeClr val="accent2">
                  <a:lumMod val="50000"/>
                </a:schemeClr>
              </a:solidFill>
              <a:cs typeface="Times New Roman" panose="02020603050405020304" pitchFamily="18" charset="0"/>
            </a:endParaRPr>
          </a:p>
        </p:txBody>
      </p:sp>
      <p:sp>
        <p:nvSpPr>
          <p:cNvPr id="7" name="Symbol zastępczy tekstu 2"/>
          <p:cNvSpPr txBox="1">
            <a:spLocks/>
          </p:cNvSpPr>
          <p:nvPr/>
        </p:nvSpPr>
        <p:spPr>
          <a:xfrm>
            <a:off x="1928794" y="785794"/>
            <a:ext cx="7515992" cy="720080"/>
          </a:xfrm>
          <a:prstGeom prst="rect">
            <a:avLst/>
          </a:prstGeom>
        </p:spPr>
        <p:txBody>
          <a:bodyPr numCol="1"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a:solidFill>
                  <a:schemeClr val="accent2">
                    <a:lumMod val="50000"/>
                  </a:schemeClr>
                </a:solidFill>
                <a:cs typeface="Times New Roman" panose="02020603050405020304" pitchFamily="18" charset="0"/>
              </a:rPr>
              <a:t>Rodzaj działalności prowadzonej przez osoby bezrobotne otrzymujące jednorazowe środki to m.in.:</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1"/>
          <p:cNvSpPr txBox="1">
            <a:spLocks noChangeArrowheads="1"/>
          </p:cNvSpPr>
          <p:nvPr/>
        </p:nvSpPr>
        <p:spPr bwMode="auto">
          <a:xfrm>
            <a:off x="1908175" y="249238"/>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747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Tytuł 1"/>
          <p:cNvSpPr txBox="1">
            <a:spLocks/>
          </p:cNvSpPr>
          <p:nvPr/>
        </p:nvSpPr>
        <p:spPr>
          <a:xfrm>
            <a:off x="1690275" y="457201"/>
            <a:ext cx="6996525" cy="1387623"/>
          </a:xfrm>
          <a:prstGeom prst="rect">
            <a:avLst/>
          </a:prstGeom>
        </p:spPr>
        <p:txBody>
          <a:bodyPr>
            <a:normAutofit fontScale="700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600" b="1" dirty="0">
                <a:solidFill>
                  <a:schemeClr val="accent2">
                    <a:lumMod val="75000"/>
                  </a:schemeClr>
                </a:solidFill>
              </a:rPr>
              <a:t>Jednorazowe środki na podjęcie działalności gospodarczej </a:t>
            </a:r>
            <a:r>
              <a:rPr lang="pl-PL" sz="3600" b="1" dirty="0" smtClean="0">
                <a:solidFill>
                  <a:schemeClr val="accent2">
                    <a:lumMod val="75000"/>
                  </a:schemeClr>
                </a:solidFill>
              </a:rPr>
              <a:t>dla osoby niepełnosprawnej </a:t>
            </a:r>
          </a:p>
          <a:p>
            <a:pPr fontAlgn="auto">
              <a:spcAft>
                <a:spcPts val="0"/>
              </a:spcAft>
            </a:pPr>
            <a:r>
              <a:rPr lang="pl-PL" sz="3600" b="1" dirty="0" smtClean="0">
                <a:solidFill>
                  <a:schemeClr val="accent2">
                    <a:lumMod val="75000"/>
                  </a:schemeClr>
                </a:solidFill>
              </a:rPr>
              <a:t>ze środków PFRON</a:t>
            </a:r>
            <a:endParaRPr lang="pl-PL" sz="3600" b="1" dirty="0">
              <a:solidFill>
                <a:schemeClr val="accent2">
                  <a:lumMod val="75000"/>
                </a:schemeClr>
              </a:solidFill>
            </a:endParaRP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Powiatowy Urząd Pracy 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roku przyznał </a:t>
            </a:r>
            <a:r>
              <a:rPr lang="pl-PL" dirty="0" smtClean="0">
                <a:solidFill>
                  <a:schemeClr val="accent2">
                    <a:lumMod val="50000"/>
                  </a:schemeClr>
                </a:solidFill>
                <a:latin typeface="+mj-lt"/>
                <a:cs typeface="Times New Roman" panose="02020603050405020304" pitchFamily="18" charset="0"/>
              </a:rPr>
              <a:t>1 osobie niepełnosprawnej środki </a:t>
            </a:r>
            <a:r>
              <a:rPr lang="pl-PL" dirty="0">
                <a:solidFill>
                  <a:schemeClr val="accent2">
                    <a:lumMod val="50000"/>
                  </a:schemeClr>
                </a:solidFill>
                <a:latin typeface="+mj-lt"/>
                <a:cs typeface="Times New Roman" panose="02020603050405020304" pitchFamily="18" charset="0"/>
              </a:rPr>
              <a:t>na podjęcie </a:t>
            </a:r>
            <a:r>
              <a:rPr lang="pl-PL" dirty="0" smtClean="0">
                <a:solidFill>
                  <a:schemeClr val="accent2">
                    <a:lumMod val="50000"/>
                  </a:schemeClr>
                </a:solidFill>
                <a:latin typeface="+mj-lt"/>
                <a:cs typeface="Times New Roman" panose="02020603050405020304" pitchFamily="18" charset="0"/>
              </a:rPr>
              <a:t>działalności </a:t>
            </a:r>
            <a:r>
              <a:rPr lang="pl-PL" dirty="0">
                <a:solidFill>
                  <a:schemeClr val="accent2">
                    <a:lumMod val="50000"/>
                  </a:schemeClr>
                </a:solidFill>
                <a:latin typeface="+mj-lt"/>
                <a:cs typeface="Times New Roman" panose="02020603050405020304" pitchFamily="18" charset="0"/>
              </a:rPr>
              <a:t>gospodarczej</a:t>
            </a:r>
            <a:r>
              <a:rPr lang="pl-PL" dirty="0" smtClean="0">
                <a:solidFill>
                  <a:schemeClr val="accent2">
                    <a:lumMod val="50000"/>
                  </a:schemeClr>
                </a:solidFill>
                <a:latin typeface="+mj-lt"/>
                <a:cs typeface="Times New Roman" panose="02020603050405020304" pitchFamily="18" charset="0"/>
              </a:rPr>
              <a:t>.</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Rodzaj prowadzonej działalności: działalność szkoleniowa i fotowoltaiczna.</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2297855554"/>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1"/>
          <p:cNvSpPr txBox="1">
            <a:spLocks noChangeArrowheads="1"/>
          </p:cNvSpPr>
          <p:nvPr/>
        </p:nvSpPr>
        <p:spPr bwMode="auto">
          <a:xfrm>
            <a:off x="1947095" y="242263"/>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778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13524" y="1412776"/>
            <a:ext cx="7515992" cy="4437315"/>
          </a:xfrm>
          <a:prstGeom prst="rect">
            <a:avLst/>
          </a:prstGeom>
        </p:spPr>
        <p:txBody>
          <a:bodyPr anchor="ctr">
            <a:normAutofit fontScale="925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Powiatowy Urząd Pracy dla Powiatu Warszawskiego Zachodniego zrefundował </a:t>
            </a:r>
            <a:r>
              <a:rPr lang="pl-PL" dirty="0" smtClean="0">
                <a:solidFill>
                  <a:schemeClr val="accent2">
                    <a:lumMod val="50000"/>
                  </a:schemeClr>
                </a:solidFill>
                <a:latin typeface="+mj-lt"/>
                <a:cs typeface="Times New Roman" panose="02020603050405020304" pitchFamily="18" charset="0"/>
              </a:rPr>
              <a:t>2 </a:t>
            </a:r>
            <a:r>
              <a:rPr lang="pl-PL" dirty="0">
                <a:solidFill>
                  <a:schemeClr val="accent2">
                    <a:lumMod val="50000"/>
                  </a:schemeClr>
                </a:solidFill>
                <a:latin typeface="+mj-lt"/>
                <a:cs typeface="Times New Roman" panose="02020603050405020304" pitchFamily="18" charset="0"/>
              </a:rPr>
              <a:t>pracodawcom koszty wyposażenia lub doposażenia </a:t>
            </a:r>
            <a:r>
              <a:rPr lang="pl-PL" dirty="0" smtClean="0">
                <a:solidFill>
                  <a:schemeClr val="accent2">
                    <a:lumMod val="50000"/>
                  </a:schemeClr>
                </a:solidFill>
                <a:latin typeface="+mj-lt"/>
                <a:cs typeface="Times New Roman" panose="02020603050405020304" pitchFamily="18" charset="0"/>
              </a:rPr>
              <a:t>3 stanowisk </a:t>
            </a:r>
            <a:r>
              <a:rPr lang="pl-PL" dirty="0">
                <a:solidFill>
                  <a:schemeClr val="accent2">
                    <a:lumMod val="50000"/>
                  </a:schemeClr>
                </a:solidFill>
                <a:latin typeface="+mj-lt"/>
                <a:cs typeface="Times New Roman" panose="02020603050405020304" pitchFamily="18" charset="0"/>
              </a:rPr>
              <a:t>pracy dla skierowanych osób bezrobotnych na stanowiska:</a:t>
            </a:r>
          </a:p>
          <a:p>
            <a:pPr fontAlgn="auto">
              <a:lnSpc>
                <a:spcPct val="150000"/>
              </a:lnSpc>
            </a:pPr>
            <a:r>
              <a:rPr lang="pl-PL" dirty="0" smtClean="0">
                <a:solidFill>
                  <a:schemeClr val="accent2">
                    <a:lumMod val="50000"/>
                  </a:schemeClr>
                </a:solidFill>
                <a:latin typeface="+mj-lt"/>
                <a:cs typeface="Times New Roman" panose="02020603050405020304" pitchFamily="18" charset="0"/>
              </a:rPr>
              <a:t>ślusarz,</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kucharz,</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menadżer marki.</a:t>
            </a:r>
          </a:p>
        </p:txBody>
      </p:sp>
      <p:sp>
        <p:nvSpPr>
          <p:cNvPr id="9" name="Tytuł 1"/>
          <p:cNvSpPr txBox="1">
            <a:spLocks/>
          </p:cNvSpPr>
          <p:nvPr/>
        </p:nvSpPr>
        <p:spPr>
          <a:xfrm>
            <a:off x="1690275" y="4572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000" b="1" dirty="0">
                <a:solidFill>
                  <a:schemeClr val="accent2">
                    <a:lumMod val="75000"/>
                  </a:schemeClr>
                </a:solidFill>
              </a:rPr>
              <a:t>Doposażenie stanowiska pracy</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1"/>
          <p:cNvSpPr txBox="1">
            <a:spLocks noChangeArrowheads="1"/>
          </p:cNvSpPr>
          <p:nvPr/>
        </p:nvSpPr>
        <p:spPr bwMode="auto">
          <a:xfrm>
            <a:off x="1908175" y="249238"/>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788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Symbol zastępczy tekstu 2"/>
          <p:cNvSpPr txBox="1">
            <a:spLocks/>
          </p:cNvSpPr>
          <p:nvPr/>
        </p:nvSpPr>
        <p:spPr>
          <a:xfrm>
            <a:off x="1113524" y="1412776"/>
            <a:ext cx="7515992" cy="4437315"/>
          </a:xfrm>
          <a:prstGeom prst="rect">
            <a:avLst/>
          </a:prstGeom>
        </p:spPr>
        <p:txBody>
          <a:bodyPr anchor="ctr">
            <a:normAutofit fontScale="925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latin typeface="+mj-lt"/>
                <a:cs typeface="Times New Roman" panose="02020603050405020304" pitchFamily="18" charset="0"/>
              </a:rPr>
              <a:t>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Powiatowy Urząd Pracy dla Powiatu Warszawskiego Zachodniego dofinansował 1</a:t>
            </a:r>
            <a:r>
              <a:rPr lang="pl-PL" dirty="0" smtClean="0">
                <a:solidFill>
                  <a:schemeClr val="accent2">
                    <a:lumMod val="50000"/>
                  </a:schemeClr>
                </a:solidFill>
                <a:latin typeface="+mj-lt"/>
                <a:cs typeface="Times New Roman" panose="02020603050405020304" pitchFamily="18" charset="0"/>
              </a:rPr>
              <a:t> </a:t>
            </a:r>
            <a:r>
              <a:rPr lang="pl-PL" dirty="0">
                <a:solidFill>
                  <a:schemeClr val="accent2">
                    <a:lumMod val="50000"/>
                  </a:schemeClr>
                </a:solidFill>
                <a:latin typeface="+mj-lt"/>
                <a:cs typeface="Times New Roman" panose="02020603050405020304" pitchFamily="18" charset="0"/>
              </a:rPr>
              <a:t>pracodawcom wynagrodzenie zatrudnienia 1</a:t>
            </a:r>
            <a:r>
              <a:rPr lang="pl-PL" dirty="0" smtClean="0">
                <a:solidFill>
                  <a:schemeClr val="accent2">
                    <a:lumMod val="50000"/>
                  </a:schemeClr>
                </a:solidFill>
                <a:latin typeface="+mj-lt"/>
                <a:cs typeface="Times New Roman" panose="02020603050405020304" pitchFamily="18" charset="0"/>
              </a:rPr>
              <a:t> </a:t>
            </a:r>
            <a:r>
              <a:rPr lang="pl-PL" dirty="0">
                <a:solidFill>
                  <a:schemeClr val="accent2">
                    <a:lumMod val="50000"/>
                  </a:schemeClr>
                </a:solidFill>
                <a:latin typeface="+mj-lt"/>
                <a:cs typeface="Times New Roman" panose="02020603050405020304" pitchFamily="18" charset="0"/>
              </a:rPr>
              <a:t>osób bezrobotnych, które ukończyły 50 r. ż. </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Dofinansowanie </a:t>
            </a:r>
            <a:r>
              <a:rPr lang="pl-PL" dirty="0">
                <a:solidFill>
                  <a:schemeClr val="accent2">
                    <a:lumMod val="50000"/>
                  </a:schemeClr>
                </a:solidFill>
                <a:latin typeface="+mj-lt"/>
                <a:cs typeface="Times New Roman" panose="02020603050405020304" pitchFamily="18" charset="0"/>
              </a:rPr>
              <a:t>otrzymali m.in. następujący pracodawcy:</a:t>
            </a:r>
          </a:p>
          <a:p>
            <a:pPr fontAlgn="auto">
              <a:lnSpc>
                <a:spcPct val="150000"/>
              </a:lnSpc>
            </a:pPr>
            <a:r>
              <a:rPr lang="pl-PL" dirty="0" smtClean="0">
                <a:solidFill>
                  <a:schemeClr val="accent2">
                    <a:lumMod val="50000"/>
                  </a:schemeClr>
                </a:solidFill>
                <a:latin typeface="+mj-lt"/>
                <a:cs typeface="Times New Roman" panose="02020603050405020304" pitchFamily="18" charset="0"/>
              </a:rPr>
              <a:t>Urząd Miejski w Łomiankach.</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Kontynuowano </a:t>
            </a:r>
            <a:r>
              <a:rPr lang="pl-PL" dirty="0">
                <a:solidFill>
                  <a:schemeClr val="accent2">
                    <a:lumMod val="50000"/>
                  </a:schemeClr>
                </a:solidFill>
                <a:latin typeface="+mj-lt"/>
                <a:cs typeface="Times New Roman" panose="02020603050405020304" pitchFamily="18" charset="0"/>
              </a:rPr>
              <a:t>dofinansowanie wynagrodzenia dla 6</a:t>
            </a:r>
            <a:r>
              <a:rPr lang="pl-PL" dirty="0" smtClean="0">
                <a:solidFill>
                  <a:schemeClr val="accent2">
                    <a:lumMod val="50000"/>
                  </a:schemeClr>
                </a:solidFill>
                <a:latin typeface="+mj-lt"/>
                <a:cs typeface="Times New Roman" panose="02020603050405020304" pitchFamily="18" charset="0"/>
              </a:rPr>
              <a:t> </a:t>
            </a:r>
            <a:r>
              <a:rPr lang="pl-PL" dirty="0">
                <a:solidFill>
                  <a:schemeClr val="accent2">
                    <a:lumMod val="50000"/>
                  </a:schemeClr>
                </a:solidFill>
                <a:latin typeface="+mj-lt"/>
                <a:cs typeface="Times New Roman" panose="02020603050405020304" pitchFamily="18" charset="0"/>
              </a:rPr>
              <a:t>osób  z roku poprzedniego.</a:t>
            </a:r>
          </a:p>
        </p:txBody>
      </p:sp>
      <p:sp>
        <p:nvSpPr>
          <p:cNvPr id="9" name="Tytuł 1"/>
          <p:cNvSpPr txBox="1">
            <a:spLocks/>
          </p:cNvSpPr>
          <p:nvPr/>
        </p:nvSpPr>
        <p:spPr>
          <a:xfrm>
            <a:off x="1690275" y="457201"/>
            <a:ext cx="6996525" cy="811559"/>
          </a:xfrm>
          <a:prstGeom prst="rect">
            <a:avLst/>
          </a:prstGeom>
        </p:spPr>
        <p:txBody>
          <a:bodyPr>
            <a:normAutofit fontScale="85000" lnSpcReduction="1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a:solidFill>
                  <a:schemeClr val="accent2">
                    <a:lumMod val="75000"/>
                  </a:schemeClr>
                </a:solidFill>
              </a:rPr>
              <a:t>Dofinansowanie wynagrodzenia zatrudnienia bezrobotnego, który ukończył 50 r. ż.</a:t>
            </a:r>
          </a:p>
        </p:txBody>
      </p:sp>
    </p:spTree>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1"/>
          <p:cNvSpPr txBox="1">
            <a:spLocks noChangeArrowheads="1"/>
          </p:cNvSpPr>
          <p:nvPr/>
        </p:nvSpPr>
        <p:spPr bwMode="auto">
          <a:xfrm>
            <a:off x="1544913" y="269776"/>
            <a:ext cx="6653213" cy="2286000"/>
          </a:xfrm>
          <a:prstGeom prst="rect">
            <a:avLst/>
          </a:prstGeom>
          <a:noFill/>
          <a:ln w="9525">
            <a:noFill/>
            <a:round/>
            <a:headEnd/>
            <a:tailEnd/>
          </a:ln>
        </p:spPr>
        <p:txBody>
          <a:bodyPr anchor="ctr"/>
          <a:lstStyle/>
          <a:p>
            <a:pPr algn="ctr">
              <a:buClr>
                <a:srgbClr val="000000"/>
              </a:buClr>
              <a:buSzPct val="100000"/>
              <a:buFont typeface="Times New Roman" pitchFamily="18"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pl-PL" sz="3600" b="1" i="1">
              <a:solidFill>
                <a:srgbClr val="000000"/>
              </a:solidFill>
            </a:endParaRPr>
          </a:p>
        </p:txBody>
      </p:sp>
      <p:pic>
        <p:nvPicPr>
          <p:cNvPr id="747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descr="http://pup.olesno.sisco.info/download/humanresources-jobs%281%2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82720" y="5949279"/>
            <a:ext cx="1387853" cy="917037"/>
          </a:xfrm>
          <a:prstGeom prst="rect">
            <a:avLst/>
          </a:prstGeom>
          <a:noFill/>
          <a:extLst>
            <a:ext uri="{909E8E84-426E-40DD-AFC4-6F175D3DCCD1}">
              <a14:hiddenFill xmlns:a14="http://schemas.microsoft.com/office/drawing/2010/main">
                <a:solidFill>
                  <a:srgbClr val="FFFFFF"/>
                </a:solidFill>
              </a14:hiddenFill>
            </a:ext>
          </a:extLst>
        </p:spPr>
      </p:pic>
      <p:sp>
        <p:nvSpPr>
          <p:cNvPr id="8" name="Tytuł 1"/>
          <p:cNvSpPr txBox="1">
            <a:spLocks/>
          </p:cNvSpPr>
          <p:nvPr/>
        </p:nvSpPr>
        <p:spPr>
          <a:xfrm>
            <a:off x="1690275" y="457201"/>
            <a:ext cx="6996525" cy="1387623"/>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endParaRPr lang="pl-PL" sz="3000" b="1" dirty="0">
              <a:solidFill>
                <a:schemeClr val="accent2">
                  <a:lumMod val="75000"/>
                </a:schemeClr>
              </a:solidFill>
            </a:endParaRPr>
          </a:p>
          <a:p>
            <a:pPr fontAlgn="auto">
              <a:spcAft>
                <a:spcPts val="0"/>
              </a:spcAft>
            </a:pPr>
            <a:r>
              <a:rPr lang="pl-PL" sz="3600" b="1" dirty="0" smtClean="0">
                <a:solidFill>
                  <a:schemeClr val="accent2">
                    <a:lumMod val="75000"/>
                  </a:schemeClr>
                </a:solidFill>
              </a:rPr>
              <a:t>Opieka na dzieckiem do lat 7</a:t>
            </a:r>
            <a:endParaRPr lang="pl-PL" sz="3600" b="1" dirty="0">
              <a:solidFill>
                <a:schemeClr val="accent2">
                  <a:lumMod val="75000"/>
                </a:schemeClr>
              </a:solidFill>
            </a:endParaRPr>
          </a:p>
        </p:txBody>
      </p:sp>
      <p:sp>
        <p:nvSpPr>
          <p:cNvPr id="9" name="Symbol zastępczy tekstu 2"/>
          <p:cNvSpPr txBox="1">
            <a:spLocks/>
          </p:cNvSpPr>
          <p:nvPr/>
        </p:nvSpPr>
        <p:spPr>
          <a:xfrm>
            <a:off x="1113524" y="1412776"/>
            <a:ext cx="7515992" cy="4437315"/>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5 osób bezrobotnych, odbywających staż otrzymało dofinansowanie kosztów opieki nad dzieckiem do lat 7.</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73926113"/>
      </p:ext>
    </p:extLst>
  </p:cSld>
  <p:clrMapOvr>
    <a:masterClrMapping/>
  </p:clrMapOvr>
  <p:transition/>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Text Box 3"/>
          <p:cNvSpPr txBox="1">
            <a:spLocks noChangeArrowheads="1"/>
          </p:cNvSpPr>
          <p:nvPr/>
        </p:nvSpPr>
        <p:spPr bwMode="auto">
          <a:xfrm>
            <a:off x="1527175" y="1720850"/>
            <a:ext cx="184150" cy="366713"/>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endParaRPr lang="pl-PL"/>
          </a:p>
        </p:txBody>
      </p:sp>
      <p:sp>
        <p:nvSpPr>
          <p:cNvPr id="63492" name="Line 143"/>
          <p:cNvSpPr>
            <a:spLocks noChangeShapeType="1"/>
          </p:cNvSpPr>
          <p:nvPr/>
        </p:nvSpPr>
        <p:spPr bwMode="auto">
          <a:xfrm>
            <a:off x="7789863" y="-2516188"/>
            <a:ext cx="0" cy="0"/>
          </a:xfrm>
          <a:prstGeom prst="line">
            <a:avLst/>
          </a:prstGeom>
          <a:noFill/>
          <a:ln w="12700" cap="rnd">
            <a:solidFill>
              <a:srgbClr val="000000"/>
            </a:solidFill>
            <a:round/>
            <a:headEnd/>
            <a:tailEnd/>
          </a:ln>
        </p:spPr>
        <p:txBody>
          <a:bodyPr/>
          <a:lstStyle/>
          <a:p>
            <a:endParaRPr lang="pl-PL"/>
          </a:p>
        </p:txBody>
      </p:sp>
      <p:sp>
        <p:nvSpPr>
          <p:cNvPr id="63493" name="Line 146"/>
          <p:cNvSpPr>
            <a:spLocks noChangeShapeType="1"/>
          </p:cNvSpPr>
          <p:nvPr/>
        </p:nvSpPr>
        <p:spPr bwMode="auto">
          <a:xfrm>
            <a:off x="7789863" y="-2516188"/>
            <a:ext cx="0" cy="0"/>
          </a:xfrm>
          <a:prstGeom prst="line">
            <a:avLst/>
          </a:prstGeom>
          <a:noFill/>
          <a:ln w="12700" cap="rnd">
            <a:solidFill>
              <a:srgbClr val="000000"/>
            </a:solidFill>
            <a:round/>
            <a:headEnd/>
            <a:tailEnd/>
          </a:ln>
        </p:spPr>
        <p:txBody>
          <a:bodyPr/>
          <a:lstStyle/>
          <a:p>
            <a:endParaRPr lang="pl-PL"/>
          </a:p>
        </p:txBody>
      </p:sp>
      <p:sp>
        <p:nvSpPr>
          <p:cNvPr id="63494" name="Text Box 599"/>
          <p:cNvSpPr txBox="1">
            <a:spLocks noChangeArrowheads="1"/>
          </p:cNvSpPr>
          <p:nvPr/>
        </p:nvSpPr>
        <p:spPr bwMode="auto">
          <a:xfrm>
            <a:off x="1311275" y="1576388"/>
            <a:ext cx="2252663" cy="2563812"/>
          </a:xfrm>
          <a:prstGeom prst="rect">
            <a:avLst/>
          </a:prstGeom>
          <a:noFill/>
          <a:ln w="9525">
            <a:noFill/>
            <a:miter lim="800000"/>
            <a:headEnd/>
            <a:tailEnd/>
          </a:ln>
        </p:spPr>
        <p:txBody>
          <a:bodyPr>
            <a:spAutoFit/>
          </a:bodyPr>
          <a:lstStyle/>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a:p>
            <a:pPr>
              <a:buClr>
                <a:srgbClr val="000000"/>
              </a:buClr>
              <a:buSzPct val="100000"/>
              <a:buFont typeface="Times New Roman" pitchFamily="18" charset="0"/>
              <a:buNone/>
            </a:pPr>
            <a:endParaRPr lang="pl-PL"/>
          </a:p>
        </p:txBody>
      </p:sp>
      <p:sp>
        <p:nvSpPr>
          <p:cNvPr id="63495" name="Line 739"/>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6" name="Line 742"/>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7" name="Line 1061"/>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63498" name="Line 1064"/>
          <p:cNvSpPr>
            <a:spLocks noChangeShapeType="1"/>
          </p:cNvSpPr>
          <p:nvPr/>
        </p:nvSpPr>
        <p:spPr bwMode="auto">
          <a:xfrm>
            <a:off x="8221663" y="-2516188"/>
            <a:ext cx="0" cy="0"/>
          </a:xfrm>
          <a:prstGeom prst="line">
            <a:avLst/>
          </a:prstGeom>
          <a:noFill/>
          <a:ln w="12700" cap="rnd">
            <a:solidFill>
              <a:srgbClr val="000000"/>
            </a:solidFill>
            <a:round/>
            <a:headEnd/>
            <a:tailEnd/>
          </a:ln>
        </p:spPr>
        <p:txBody>
          <a:bodyPr/>
          <a:lstStyle/>
          <a:p>
            <a:endParaRPr lang="pl-PL"/>
          </a:p>
        </p:txBody>
      </p:sp>
      <p:sp>
        <p:nvSpPr>
          <p:cNvPr id="12" name="Tytuł 1"/>
          <p:cNvSpPr txBox="1">
            <a:spLocks/>
          </p:cNvSpPr>
          <p:nvPr/>
        </p:nvSpPr>
        <p:spPr>
          <a:xfrm>
            <a:off x="1115616" y="2087563"/>
            <a:ext cx="7355160" cy="303822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b="1" dirty="0">
                <a:solidFill>
                  <a:schemeClr val="accent2">
                    <a:lumMod val="75000"/>
                  </a:schemeClr>
                </a:solidFill>
                <a:cs typeface="Times New Roman" panose="02020603050405020304" pitchFamily="18" charset="0"/>
              </a:rPr>
              <a:t>Inne zadania realizowane przez Powiatowy Urząd Pracy dla Powiatu Warszawskiego Zachodniego w </a:t>
            </a:r>
            <a:r>
              <a:rPr lang="pl-PL" b="1" dirty="0" smtClean="0">
                <a:solidFill>
                  <a:schemeClr val="accent2">
                    <a:lumMod val="75000"/>
                  </a:schemeClr>
                </a:solidFill>
                <a:cs typeface="Times New Roman" panose="02020603050405020304" pitchFamily="18" charset="0"/>
              </a:rPr>
              <a:t>2019 </a:t>
            </a:r>
            <a:r>
              <a:rPr lang="pl-PL" b="1" dirty="0">
                <a:solidFill>
                  <a:schemeClr val="accent2">
                    <a:lumMod val="75000"/>
                  </a:schemeClr>
                </a:solidFill>
                <a:cs typeface="Times New Roman" panose="02020603050405020304" pitchFamily="18" charset="0"/>
              </a:rPr>
              <a:t>roku.</a:t>
            </a:r>
          </a:p>
        </p:txBody>
      </p:sp>
      <p:pic>
        <p:nvPicPr>
          <p:cNvPr id="798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842675"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EFS</a:t>
            </a:r>
            <a:endParaRPr lang="pl-PL" sz="3000" b="1" dirty="0">
              <a:solidFill>
                <a:schemeClr val="accent2">
                  <a:lumMod val="75000"/>
                </a:schemeClr>
              </a:solidFill>
            </a:endParaRPr>
          </a:p>
        </p:txBody>
      </p:sp>
      <p:sp>
        <p:nvSpPr>
          <p:cNvPr id="5" name="Symbol zastępczy tekstu 2"/>
          <p:cNvSpPr txBox="1">
            <a:spLocks/>
          </p:cNvSpPr>
          <p:nvPr/>
        </p:nvSpPr>
        <p:spPr>
          <a:xfrm>
            <a:off x="1113524" y="1412776"/>
            <a:ext cx="7515992" cy="4437315"/>
          </a:xfrm>
          <a:prstGeom prst="rect">
            <a:avLst/>
          </a:prstGeom>
        </p:spPr>
        <p:txBody>
          <a:bodyPr anchor="ctr">
            <a:normAutofit fontScale="8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Powiatowy </a:t>
            </a:r>
            <a:r>
              <a:rPr lang="pl-PL" dirty="0">
                <a:solidFill>
                  <a:schemeClr val="accent2">
                    <a:lumMod val="50000"/>
                  </a:schemeClr>
                </a:solidFill>
                <a:latin typeface="+mj-lt"/>
                <a:cs typeface="Times New Roman" panose="02020603050405020304" pitchFamily="18" charset="0"/>
              </a:rPr>
              <a:t>Urząd Pracy dla Powiatu Warszawskiego Zachodniego realizował w </a:t>
            </a:r>
            <a:r>
              <a:rPr lang="pl-PL" dirty="0" smtClean="0">
                <a:solidFill>
                  <a:schemeClr val="accent2">
                    <a:lumMod val="50000"/>
                  </a:schemeClr>
                </a:solidFill>
                <a:latin typeface="+mj-lt"/>
                <a:cs typeface="Times New Roman" panose="02020603050405020304" pitchFamily="18" charset="0"/>
              </a:rPr>
              <a:t>2019 </a:t>
            </a:r>
            <a:r>
              <a:rPr lang="pl-PL" dirty="0">
                <a:solidFill>
                  <a:schemeClr val="accent2">
                    <a:lumMod val="50000"/>
                  </a:schemeClr>
                </a:solidFill>
                <a:latin typeface="+mj-lt"/>
                <a:cs typeface="Times New Roman" panose="02020603050405020304" pitchFamily="18" charset="0"/>
              </a:rPr>
              <a:t>r. dwa projekty współfinansowane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z Europejskiego Funduszu </a:t>
            </a:r>
            <a:r>
              <a:rPr lang="pl-PL" dirty="0" smtClean="0">
                <a:solidFill>
                  <a:schemeClr val="accent2">
                    <a:lumMod val="50000"/>
                  </a:schemeClr>
                </a:solidFill>
                <a:latin typeface="+mj-lt"/>
                <a:cs typeface="Times New Roman" panose="02020603050405020304" pitchFamily="18" charset="0"/>
              </a:rPr>
              <a:t>Społecznego:</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b="1" dirty="0" smtClean="0">
                <a:solidFill>
                  <a:schemeClr val="accent2">
                    <a:lumMod val="50000"/>
                  </a:schemeClr>
                </a:solidFill>
                <a:latin typeface="+mj-lt"/>
                <a:cs typeface="Times New Roman" panose="02020603050405020304" pitchFamily="18" charset="0"/>
              </a:rPr>
              <a:t>Projekt </a:t>
            </a:r>
            <a:r>
              <a:rPr lang="pl-PL" b="1" dirty="0">
                <a:solidFill>
                  <a:schemeClr val="accent2">
                    <a:lumMod val="50000"/>
                  </a:schemeClr>
                </a:solidFill>
                <a:latin typeface="+mj-lt"/>
                <a:cs typeface="Times New Roman" panose="02020603050405020304" pitchFamily="18" charset="0"/>
              </a:rPr>
              <a:t>„Program Operacyjny Wiedza Edukacja Rozwój” </a:t>
            </a:r>
            <a:r>
              <a:rPr lang="pl-PL" dirty="0">
                <a:solidFill>
                  <a:schemeClr val="accent2">
                    <a:lumMod val="50000"/>
                  </a:schemeClr>
                </a:solidFill>
                <a:latin typeface="+mj-lt"/>
                <a:cs typeface="Times New Roman" panose="02020603050405020304" pitchFamily="18" charset="0"/>
              </a:rPr>
              <a:t>pt. „Aktywizacja osób młodych pozostających bez pracy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w powiecie warszawskim zachodnim (</a:t>
            </a:r>
            <a:r>
              <a:rPr lang="pl-PL" dirty="0" smtClean="0">
                <a:solidFill>
                  <a:schemeClr val="accent2">
                    <a:lumMod val="50000"/>
                  </a:schemeClr>
                </a:solidFill>
                <a:latin typeface="+mj-lt"/>
                <a:cs typeface="Times New Roman" panose="02020603050405020304" pitchFamily="18" charset="0"/>
              </a:rPr>
              <a:t>III)”,</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b="1" dirty="0">
                <a:solidFill>
                  <a:schemeClr val="accent2">
                    <a:lumMod val="50000"/>
                  </a:schemeClr>
                </a:solidFill>
                <a:latin typeface="+mj-lt"/>
                <a:cs typeface="Times New Roman" panose="02020603050405020304" pitchFamily="18" charset="0"/>
              </a:rPr>
              <a:t>Projekt „Regionalny Program Operacyjny Województwa Mazowieckiego”</a:t>
            </a:r>
            <a:r>
              <a:rPr lang="pl-PL" dirty="0">
                <a:solidFill>
                  <a:schemeClr val="accent2">
                    <a:lumMod val="50000"/>
                  </a:schemeClr>
                </a:solidFill>
                <a:latin typeface="+mj-lt"/>
                <a:cs typeface="Times New Roman" panose="02020603050405020304" pitchFamily="18" charset="0"/>
              </a:rPr>
              <a:t> pt. „Aktywizacja osób w wieku 30 lat </a:t>
            </a:r>
            <a:br>
              <a:rPr lang="pl-PL" dirty="0">
                <a:solidFill>
                  <a:schemeClr val="accent2">
                    <a:lumMod val="50000"/>
                  </a:schemeClr>
                </a:solidFill>
                <a:latin typeface="+mj-lt"/>
                <a:cs typeface="Times New Roman" panose="02020603050405020304" pitchFamily="18" charset="0"/>
              </a:rPr>
            </a:br>
            <a:r>
              <a:rPr lang="pl-PL" dirty="0">
                <a:solidFill>
                  <a:schemeClr val="accent2">
                    <a:lumMod val="50000"/>
                  </a:schemeClr>
                </a:solidFill>
                <a:latin typeface="+mj-lt"/>
                <a:cs typeface="Times New Roman" panose="02020603050405020304" pitchFamily="18" charset="0"/>
              </a:rPr>
              <a:t>i powyżej pozostających bez pracy w powiecie warszawskim zachodnim (II</a:t>
            </a:r>
            <a:r>
              <a:rPr lang="pl-PL" dirty="0" smtClean="0">
                <a:solidFill>
                  <a:schemeClr val="accent2">
                    <a:lumMod val="50000"/>
                  </a:schemeClr>
                </a:solidFill>
                <a:latin typeface="+mj-lt"/>
                <a:cs typeface="Times New Roman" panose="02020603050405020304" pitchFamily="18" charset="0"/>
              </a:rPr>
              <a:t>)”</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EFS</a:t>
            </a:r>
            <a:endParaRPr lang="pl-PL" sz="3000" b="1" dirty="0">
              <a:solidFill>
                <a:schemeClr val="accent2">
                  <a:lumMod val="75000"/>
                </a:schemeClr>
              </a:solidFill>
            </a:endParaRPr>
          </a:p>
        </p:txBody>
      </p:sp>
      <p:sp>
        <p:nvSpPr>
          <p:cNvPr id="5" name="Symbol zastępczy tekstu 2"/>
          <p:cNvSpPr txBox="1">
            <a:spLocks/>
          </p:cNvSpPr>
          <p:nvPr/>
        </p:nvSpPr>
        <p:spPr>
          <a:xfrm>
            <a:off x="1115616" y="1412776"/>
            <a:ext cx="7515992" cy="4437315"/>
          </a:xfrm>
          <a:prstGeom prst="rect">
            <a:avLst/>
          </a:prstGeom>
        </p:spPr>
        <p:txBody>
          <a:bodyPr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800" b="1" dirty="0" smtClean="0">
                <a:solidFill>
                  <a:schemeClr val="accent2">
                    <a:lumMod val="50000"/>
                  </a:schemeClr>
                </a:solidFill>
                <a:latin typeface="+mj-lt"/>
                <a:cs typeface="Times New Roman" panose="02020603050405020304" pitchFamily="18" charset="0"/>
              </a:rPr>
              <a:t>Projekt </a:t>
            </a:r>
            <a:r>
              <a:rPr lang="pl-PL" sz="1800" b="1" dirty="0">
                <a:solidFill>
                  <a:schemeClr val="accent2">
                    <a:lumMod val="50000"/>
                  </a:schemeClr>
                </a:solidFill>
                <a:latin typeface="+mj-lt"/>
                <a:cs typeface="Times New Roman" panose="02020603050405020304" pitchFamily="18" charset="0"/>
              </a:rPr>
              <a:t>„Aktywizacja osób młodych pozostających bez pracy w powiecie warszawskim zachodnim </a:t>
            </a:r>
            <a:r>
              <a:rPr lang="pl-PL" sz="1800" b="1" dirty="0" smtClean="0">
                <a:solidFill>
                  <a:schemeClr val="accent2">
                    <a:lumMod val="50000"/>
                  </a:schemeClr>
                </a:solidFill>
                <a:latin typeface="+mj-lt"/>
                <a:cs typeface="Times New Roman" panose="02020603050405020304" pitchFamily="18" charset="0"/>
              </a:rPr>
              <a:t>(III</a:t>
            </a:r>
            <a:r>
              <a:rPr lang="pl-PL" sz="1800" b="1" dirty="0">
                <a:solidFill>
                  <a:schemeClr val="accent2">
                    <a:lumMod val="50000"/>
                  </a:schemeClr>
                </a:solidFill>
                <a:latin typeface="+mj-lt"/>
                <a:cs typeface="Times New Roman" panose="02020603050405020304" pitchFamily="18" charset="0"/>
              </a:rPr>
              <a:t>)”</a:t>
            </a:r>
            <a:r>
              <a:rPr lang="pl-PL" sz="1800" dirty="0">
                <a:solidFill>
                  <a:schemeClr val="accent2">
                    <a:lumMod val="50000"/>
                  </a:schemeClr>
                </a:solidFill>
                <a:latin typeface="+mj-lt"/>
                <a:cs typeface="Times New Roman" panose="02020603050405020304" pitchFamily="18" charset="0"/>
              </a:rPr>
              <a:t> </a:t>
            </a:r>
            <a:r>
              <a:rPr lang="pl-PL" sz="1800" dirty="0" smtClean="0">
                <a:solidFill>
                  <a:schemeClr val="accent2">
                    <a:lumMod val="50000"/>
                  </a:schemeClr>
                </a:solidFill>
                <a:latin typeface="+mj-lt"/>
                <a:cs typeface="Times New Roman" panose="02020603050405020304" pitchFamily="18" charset="0"/>
              </a:rPr>
              <a:t> w </a:t>
            </a:r>
            <a:r>
              <a:rPr lang="pl-PL" sz="1800" dirty="0">
                <a:solidFill>
                  <a:schemeClr val="accent2">
                    <a:lumMod val="50000"/>
                  </a:schemeClr>
                </a:solidFill>
                <a:latin typeface="+mj-lt"/>
                <a:cs typeface="Times New Roman" panose="02020603050405020304" pitchFamily="18" charset="0"/>
              </a:rPr>
              <a:t>ramach Programu Operacyjnego Wiedza Edukacja Rozwój 2014 – 2020 – Poddziałanie 1.1.1.</a:t>
            </a:r>
            <a:br>
              <a:rPr lang="pl-PL" sz="1800" dirty="0">
                <a:solidFill>
                  <a:schemeClr val="accent2">
                    <a:lumMod val="50000"/>
                  </a:schemeClr>
                </a:solidFill>
                <a:latin typeface="+mj-lt"/>
                <a:cs typeface="Times New Roman" panose="02020603050405020304" pitchFamily="18" charset="0"/>
              </a:rPr>
            </a:br>
            <a:r>
              <a:rPr lang="pl-PL" sz="1800" dirty="0">
                <a:solidFill>
                  <a:schemeClr val="accent2">
                    <a:lumMod val="50000"/>
                  </a:schemeClr>
                </a:solidFill>
                <a:latin typeface="+mj-lt"/>
                <a:cs typeface="Times New Roman" panose="02020603050405020304" pitchFamily="18" charset="0"/>
              </a:rPr>
              <a:t>Celem projektu było zwiększenie możliwości zatrudnienia osób młodych </a:t>
            </a: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w </a:t>
            </a:r>
            <a:r>
              <a:rPr lang="pl-PL" sz="1800" dirty="0">
                <a:solidFill>
                  <a:schemeClr val="accent2">
                    <a:lumMod val="50000"/>
                  </a:schemeClr>
                </a:solidFill>
                <a:latin typeface="+mj-lt"/>
                <a:cs typeface="Times New Roman" panose="02020603050405020304" pitchFamily="18" charset="0"/>
              </a:rPr>
              <a:t>wieku 18-29 lat, </a:t>
            </a:r>
            <a:r>
              <a:rPr lang="pl-PL" sz="1800" dirty="0" smtClean="0">
                <a:solidFill>
                  <a:schemeClr val="accent2">
                    <a:lumMod val="50000"/>
                  </a:schemeClr>
                </a:solidFill>
                <a:latin typeface="+mj-lt"/>
                <a:cs typeface="Times New Roman" panose="02020603050405020304" pitchFamily="18" charset="0"/>
              </a:rPr>
              <a:t>które </a:t>
            </a:r>
            <a:r>
              <a:rPr lang="pl-PL" sz="1800" dirty="0">
                <a:solidFill>
                  <a:schemeClr val="accent2">
                    <a:lumMod val="50000"/>
                  </a:schemeClr>
                </a:solidFill>
                <a:latin typeface="+mj-lt"/>
                <a:cs typeface="Times New Roman" panose="02020603050405020304" pitchFamily="18" charset="0"/>
              </a:rPr>
              <a:t>uczestniczą </a:t>
            </a:r>
            <a:r>
              <a:rPr lang="pl-PL" sz="1800" dirty="0" smtClean="0">
                <a:solidFill>
                  <a:schemeClr val="accent2">
                    <a:lumMod val="50000"/>
                  </a:schemeClr>
                </a:solidFill>
                <a:latin typeface="+mj-lt"/>
                <a:cs typeface="Times New Roman" panose="02020603050405020304" pitchFamily="18" charset="0"/>
              </a:rPr>
              <a:t>w </a:t>
            </a:r>
            <a:r>
              <a:rPr lang="pl-PL" sz="1800" dirty="0">
                <a:solidFill>
                  <a:schemeClr val="accent2">
                    <a:lumMod val="50000"/>
                  </a:schemeClr>
                </a:solidFill>
                <a:latin typeface="+mj-lt"/>
                <a:cs typeface="Times New Roman" panose="02020603050405020304" pitchFamily="18" charset="0"/>
              </a:rPr>
              <a:t>kształceniu i szkoleniu </a:t>
            </a: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a:t>
            </a:r>
            <a:r>
              <a:rPr lang="pl-PL" sz="1800" dirty="0">
                <a:solidFill>
                  <a:schemeClr val="accent2">
                    <a:lumMod val="50000"/>
                  </a:schemeClr>
                </a:solidFill>
                <a:latin typeface="+mj-lt"/>
                <a:cs typeface="Times New Roman" panose="02020603050405020304" pitchFamily="18" charset="0"/>
              </a:rPr>
              <a:t>tzw. Młodzieży NEET).</a:t>
            </a:r>
          </a:p>
          <a:p>
            <a:pPr marL="0" indent="0" fontAlgn="auto">
              <a:lnSpc>
                <a:spcPct val="150000"/>
              </a:lnSpc>
              <a:buNone/>
            </a:pPr>
            <a:r>
              <a:rPr lang="pl-PL" sz="1800" dirty="0">
                <a:solidFill>
                  <a:schemeClr val="accent2">
                    <a:lumMod val="50000"/>
                  </a:schemeClr>
                </a:solidFill>
                <a:latin typeface="+mj-lt"/>
                <a:cs typeface="Times New Roman" panose="02020603050405020304" pitchFamily="18" charset="0"/>
              </a:rPr>
              <a:t>Grupę docelową projektu </a:t>
            </a:r>
            <a:r>
              <a:rPr lang="pl-PL" sz="1800" dirty="0" smtClean="0">
                <a:solidFill>
                  <a:schemeClr val="accent2">
                    <a:lumMod val="50000"/>
                  </a:schemeClr>
                </a:solidFill>
                <a:latin typeface="+mj-lt"/>
                <a:cs typeface="Times New Roman" panose="02020603050405020304" pitchFamily="18" charset="0"/>
              </a:rPr>
              <a:t>stanowiły 73  osoby bezrobotne zakwalifikowane  </a:t>
            </a:r>
            <a:r>
              <a:rPr lang="pl-PL" sz="1800" dirty="0">
                <a:solidFill>
                  <a:schemeClr val="accent2">
                    <a:lumMod val="50000"/>
                  </a:schemeClr>
                </a:solidFill>
                <a:latin typeface="+mj-lt"/>
                <a:cs typeface="Times New Roman" panose="02020603050405020304" pitchFamily="18" charset="0"/>
              </a:rPr>
              <a:t>do II profilu pomocy.</a:t>
            </a:r>
          </a:p>
          <a:p>
            <a:pPr marL="0" indent="0" fontAlgn="auto">
              <a:lnSpc>
                <a:spcPct val="150000"/>
              </a:lnSpc>
              <a:buNone/>
            </a:pPr>
            <a:r>
              <a:rPr lang="pl-PL" sz="1800" dirty="0">
                <a:solidFill>
                  <a:schemeClr val="accent2">
                    <a:lumMod val="50000"/>
                  </a:schemeClr>
                </a:solidFill>
                <a:latin typeface="+mj-lt"/>
                <a:cs typeface="Times New Roman" panose="02020603050405020304" pitchFamily="18" charset="0"/>
              </a:rPr>
              <a:t>W ramach ww. projektu </a:t>
            </a:r>
            <a:r>
              <a:rPr lang="pl-PL" sz="1800" dirty="0" smtClean="0">
                <a:solidFill>
                  <a:schemeClr val="accent2">
                    <a:lumMod val="50000"/>
                  </a:schemeClr>
                </a:solidFill>
                <a:latin typeface="+mj-lt"/>
                <a:cs typeface="Times New Roman" panose="02020603050405020304" pitchFamily="18" charset="0"/>
              </a:rPr>
              <a:t>odbyły </a:t>
            </a:r>
            <a:r>
              <a:rPr lang="pl-PL" sz="1800" dirty="0">
                <a:solidFill>
                  <a:schemeClr val="accent2">
                    <a:lumMod val="50000"/>
                  </a:schemeClr>
                </a:solidFill>
                <a:latin typeface="+mj-lt"/>
                <a:cs typeface="Times New Roman" panose="02020603050405020304" pitchFamily="18" charset="0"/>
              </a:rPr>
              <a:t>się </a:t>
            </a:r>
            <a:r>
              <a:rPr lang="pl-PL" sz="1800" dirty="0" smtClean="0">
                <a:solidFill>
                  <a:schemeClr val="accent2">
                    <a:lumMod val="50000"/>
                  </a:schemeClr>
                </a:solidFill>
                <a:latin typeface="+mj-lt"/>
                <a:cs typeface="Times New Roman" panose="02020603050405020304" pitchFamily="18" charset="0"/>
              </a:rPr>
              <a:t>22 szkolenia, 36 staży </a:t>
            </a:r>
            <a:r>
              <a:rPr lang="pl-PL" sz="1800" dirty="0">
                <a:solidFill>
                  <a:schemeClr val="accent2">
                    <a:lumMod val="50000"/>
                  </a:schemeClr>
                </a:solidFill>
                <a:latin typeface="+mj-lt"/>
                <a:cs typeface="Times New Roman" panose="02020603050405020304" pitchFamily="18" charset="0"/>
              </a:rPr>
              <a:t>oraz </a:t>
            </a:r>
            <a:r>
              <a:rPr lang="pl-PL" sz="1800" dirty="0" smtClean="0">
                <a:solidFill>
                  <a:schemeClr val="accent2">
                    <a:lumMod val="50000"/>
                  </a:schemeClr>
                </a:solidFill>
                <a:latin typeface="+mj-lt"/>
                <a:cs typeface="Times New Roman" panose="02020603050405020304" pitchFamily="18" charset="0"/>
              </a:rPr>
              <a:t>15 osób otrzymało </a:t>
            </a:r>
            <a:r>
              <a:rPr lang="pl-PL" sz="1800" dirty="0">
                <a:solidFill>
                  <a:schemeClr val="accent2">
                    <a:lumMod val="50000"/>
                  </a:schemeClr>
                </a:solidFill>
                <a:latin typeface="+mj-lt"/>
                <a:cs typeface="Times New Roman" panose="02020603050405020304" pitchFamily="18" charset="0"/>
              </a:rPr>
              <a:t>jednorazowe środki na podjęcie działalności gospodarczej</a:t>
            </a:r>
            <a:r>
              <a:rPr lang="pl-PL" sz="1800" dirty="0" smtClean="0">
                <a:solidFill>
                  <a:schemeClr val="accent2">
                    <a:lumMod val="50000"/>
                  </a:schemeClr>
                </a:solidFill>
                <a:latin typeface="+mj-lt"/>
                <a:cs typeface="Times New Roman" panose="02020603050405020304" pitchFamily="18" charset="0"/>
              </a:rPr>
              <a:t>.</a:t>
            </a:r>
            <a:endParaRPr lang="pl-PL" sz="1800"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EFS</a:t>
            </a:r>
            <a:endParaRPr lang="pl-PL" sz="3000" b="1" dirty="0">
              <a:solidFill>
                <a:schemeClr val="accent2">
                  <a:lumMod val="75000"/>
                </a:schemeClr>
              </a:solidFill>
            </a:endParaRPr>
          </a:p>
        </p:txBody>
      </p:sp>
      <p:sp>
        <p:nvSpPr>
          <p:cNvPr id="5" name="Symbol zastępczy tekstu 2"/>
          <p:cNvSpPr txBox="1">
            <a:spLocks/>
          </p:cNvSpPr>
          <p:nvPr/>
        </p:nvSpPr>
        <p:spPr>
          <a:xfrm>
            <a:off x="1115616" y="1412776"/>
            <a:ext cx="7515992" cy="4437315"/>
          </a:xfrm>
          <a:prstGeom prst="rect">
            <a:avLst/>
          </a:prstGeom>
        </p:spPr>
        <p:txBody>
          <a:bodyPr anchor="ctr">
            <a:no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1800" b="1" dirty="0">
                <a:solidFill>
                  <a:schemeClr val="accent2">
                    <a:lumMod val="50000"/>
                  </a:schemeClr>
                </a:solidFill>
                <a:latin typeface="+mj-lt"/>
                <a:cs typeface="Times New Roman" panose="02020603050405020304" pitchFamily="18" charset="0"/>
              </a:rPr>
              <a:t>Projekt „Aktywizacja osób w wieku 30 lat i powyżej pozostających bez pracy </a:t>
            </a:r>
            <a:r>
              <a:rPr lang="pl-PL" sz="1800" b="1" dirty="0" smtClean="0">
                <a:solidFill>
                  <a:schemeClr val="accent2">
                    <a:lumMod val="50000"/>
                  </a:schemeClr>
                </a:solidFill>
                <a:latin typeface="+mj-lt"/>
                <a:cs typeface="Times New Roman" panose="02020603050405020304" pitchFamily="18" charset="0"/>
              </a:rPr>
              <a:t>w </a:t>
            </a:r>
            <a:r>
              <a:rPr lang="pl-PL" sz="1800" b="1" dirty="0">
                <a:solidFill>
                  <a:schemeClr val="accent2">
                    <a:lumMod val="50000"/>
                  </a:schemeClr>
                </a:solidFill>
                <a:latin typeface="+mj-lt"/>
                <a:cs typeface="Times New Roman" panose="02020603050405020304" pitchFamily="18" charset="0"/>
              </a:rPr>
              <a:t>powiecie warszawskim zachodnim (</a:t>
            </a:r>
            <a:r>
              <a:rPr lang="pl-PL" sz="1800" b="1" dirty="0" smtClean="0">
                <a:solidFill>
                  <a:schemeClr val="accent2">
                    <a:lumMod val="50000"/>
                  </a:schemeClr>
                </a:solidFill>
                <a:latin typeface="+mj-lt"/>
                <a:cs typeface="Times New Roman" panose="02020603050405020304" pitchFamily="18" charset="0"/>
              </a:rPr>
              <a:t>III)” </a:t>
            </a:r>
            <a:r>
              <a:rPr lang="pl-PL" sz="1800" dirty="0">
                <a:solidFill>
                  <a:schemeClr val="accent2">
                    <a:lumMod val="50000"/>
                  </a:schemeClr>
                </a:solidFill>
                <a:latin typeface="+mj-lt"/>
                <a:cs typeface="Times New Roman" panose="02020603050405020304" pitchFamily="18" charset="0"/>
              </a:rPr>
              <a:t>w ramach Regionalnego Programu Operacyjnego Województwa Mazowieckiego na lata </a:t>
            </a:r>
            <a:r>
              <a:rPr lang="pl-PL" sz="1800" dirty="0" smtClean="0">
                <a:solidFill>
                  <a:schemeClr val="accent2">
                    <a:lumMod val="50000"/>
                  </a:schemeClr>
                </a:solidFill>
                <a:latin typeface="+mj-lt"/>
                <a:cs typeface="Times New Roman" panose="02020603050405020304" pitchFamily="18" charset="0"/>
              </a:rPr>
              <a:t>2014 </a:t>
            </a:r>
            <a:r>
              <a:rPr lang="pl-PL" sz="1800" dirty="0">
                <a:solidFill>
                  <a:schemeClr val="accent2">
                    <a:lumMod val="50000"/>
                  </a:schemeClr>
                </a:solidFill>
                <a:latin typeface="+mj-lt"/>
                <a:cs typeface="Times New Roman" panose="02020603050405020304" pitchFamily="18" charset="0"/>
              </a:rPr>
              <a:t>– 2020. </a:t>
            </a:r>
          </a:p>
          <a:p>
            <a:pPr marL="0" indent="0" fontAlgn="auto">
              <a:lnSpc>
                <a:spcPct val="150000"/>
              </a:lnSpc>
              <a:buNone/>
            </a:pPr>
            <a:r>
              <a:rPr lang="pl-PL" sz="1800" dirty="0">
                <a:solidFill>
                  <a:schemeClr val="accent2">
                    <a:lumMod val="50000"/>
                  </a:schemeClr>
                </a:solidFill>
                <a:latin typeface="+mj-lt"/>
                <a:cs typeface="Times New Roman" panose="02020603050405020304" pitchFamily="18" charset="0"/>
              </a:rPr>
              <a:t>Celem projektu było zwiększenie możliwości zatrudnienia osób w wieku 30 lat </a:t>
            </a: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i </a:t>
            </a:r>
            <a:r>
              <a:rPr lang="pl-PL" sz="1800" dirty="0">
                <a:solidFill>
                  <a:schemeClr val="accent2">
                    <a:lumMod val="50000"/>
                  </a:schemeClr>
                </a:solidFill>
                <a:latin typeface="+mj-lt"/>
                <a:cs typeface="Times New Roman" panose="02020603050405020304" pitchFamily="18" charset="0"/>
              </a:rPr>
              <a:t>powyżej należących do grup </a:t>
            </a:r>
            <a:r>
              <a:rPr lang="pl-PL" sz="1800" dirty="0" err="1">
                <a:solidFill>
                  <a:schemeClr val="accent2">
                    <a:lumMod val="50000"/>
                  </a:schemeClr>
                </a:solidFill>
                <a:latin typeface="+mj-lt"/>
                <a:cs typeface="Times New Roman" panose="02020603050405020304" pitchFamily="18" charset="0"/>
              </a:rPr>
              <a:t>defaworyzowanych</a:t>
            </a:r>
            <a:r>
              <a:rPr lang="pl-PL" sz="1800" dirty="0">
                <a:solidFill>
                  <a:schemeClr val="accent2">
                    <a:lumMod val="50000"/>
                  </a:schemeClr>
                </a:solidFill>
                <a:latin typeface="+mj-lt"/>
                <a:cs typeface="Times New Roman" panose="02020603050405020304" pitchFamily="18" charset="0"/>
              </a:rPr>
              <a:t> pozostających bez pracy </a:t>
            </a:r>
            <a:r>
              <a:rPr lang="pl-PL" sz="1800" dirty="0" smtClean="0">
                <a:solidFill>
                  <a:schemeClr val="accent2">
                    <a:lumMod val="50000"/>
                  </a:schemeClr>
                </a:solidFill>
                <a:latin typeface="+mj-lt"/>
                <a:cs typeface="Times New Roman" panose="02020603050405020304" pitchFamily="18" charset="0"/>
              </a:rPr>
              <a:t/>
            </a:r>
            <a:br>
              <a:rPr lang="pl-PL" sz="1800" dirty="0" smtClean="0">
                <a:solidFill>
                  <a:schemeClr val="accent2">
                    <a:lumMod val="50000"/>
                  </a:schemeClr>
                </a:solidFill>
                <a:latin typeface="+mj-lt"/>
                <a:cs typeface="Times New Roman" panose="02020603050405020304" pitchFamily="18" charset="0"/>
              </a:rPr>
            </a:br>
            <a:r>
              <a:rPr lang="pl-PL" sz="1800" dirty="0" smtClean="0">
                <a:solidFill>
                  <a:schemeClr val="accent2">
                    <a:lumMod val="50000"/>
                  </a:schemeClr>
                </a:solidFill>
                <a:latin typeface="+mj-lt"/>
                <a:cs typeface="Times New Roman" panose="02020603050405020304" pitchFamily="18" charset="0"/>
              </a:rPr>
              <a:t>w </a:t>
            </a:r>
            <a:r>
              <a:rPr lang="pl-PL" sz="1800" dirty="0">
                <a:solidFill>
                  <a:schemeClr val="accent2">
                    <a:lumMod val="50000"/>
                  </a:schemeClr>
                </a:solidFill>
                <a:latin typeface="+mj-lt"/>
                <a:cs typeface="Times New Roman" panose="02020603050405020304" pitchFamily="18" charset="0"/>
              </a:rPr>
              <a:t>powiecie warszawskim zachodnim. </a:t>
            </a:r>
          </a:p>
          <a:p>
            <a:pPr marL="0" indent="0" fontAlgn="auto">
              <a:lnSpc>
                <a:spcPct val="150000"/>
              </a:lnSpc>
              <a:buNone/>
            </a:pPr>
            <a:r>
              <a:rPr lang="pl-PL" sz="1800" dirty="0">
                <a:solidFill>
                  <a:schemeClr val="accent2">
                    <a:lumMod val="50000"/>
                  </a:schemeClr>
                </a:solidFill>
                <a:latin typeface="+mj-lt"/>
                <a:cs typeface="Times New Roman" panose="02020603050405020304" pitchFamily="18" charset="0"/>
              </a:rPr>
              <a:t>Grupę docelową projektu </a:t>
            </a:r>
            <a:r>
              <a:rPr lang="pl-PL" sz="1800" dirty="0" smtClean="0">
                <a:solidFill>
                  <a:schemeClr val="accent2">
                    <a:lumMod val="50000"/>
                  </a:schemeClr>
                </a:solidFill>
                <a:latin typeface="+mj-lt"/>
                <a:cs typeface="Times New Roman" panose="02020603050405020304" pitchFamily="18" charset="0"/>
              </a:rPr>
              <a:t>stanowiły 52  osoby bezrobotne zakwalifikowane </a:t>
            </a:r>
            <a:r>
              <a:rPr lang="pl-PL" sz="1800" dirty="0">
                <a:solidFill>
                  <a:schemeClr val="accent2">
                    <a:lumMod val="50000"/>
                  </a:schemeClr>
                </a:solidFill>
                <a:latin typeface="+mj-lt"/>
                <a:cs typeface="Times New Roman" panose="02020603050405020304" pitchFamily="18" charset="0"/>
              </a:rPr>
              <a:t>do II profilu pomocy.</a:t>
            </a:r>
          </a:p>
          <a:p>
            <a:pPr marL="0" indent="0" fontAlgn="auto">
              <a:lnSpc>
                <a:spcPct val="150000"/>
              </a:lnSpc>
              <a:buNone/>
            </a:pPr>
            <a:r>
              <a:rPr lang="pl-PL" sz="1800" dirty="0">
                <a:solidFill>
                  <a:schemeClr val="accent2">
                    <a:lumMod val="50000"/>
                  </a:schemeClr>
                </a:solidFill>
                <a:latin typeface="+mj-lt"/>
                <a:cs typeface="Times New Roman" panose="02020603050405020304" pitchFamily="18" charset="0"/>
              </a:rPr>
              <a:t>W ramach ww. projektu odbyło się </a:t>
            </a:r>
            <a:r>
              <a:rPr lang="pl-PL" sz="1800" dirty="0" smtClean="0">
                <a:solidFill>
                  <a:schemeClr val="accent2">
                    <a:lumMod val="50000"/>
                  </a:schemeClr>
                </a:solidFill>
                <a:latin typeface="+mj-lt"/>
                <a:cs typeface="Times New Roman" panose="02020603050405020304" pitchFamily="18" charset="0"/>
              </a:rPr>
              <a:t>14 </a:t>
            </a:r>
            <a:r>
              <a:rPr lang="pl-PL" sz="1800" dirty="0">
                <a:solidFill>
                  <a:schemeClr val="accent2">
                    <a:lumMod val="50000"/>
                  </a:schemeClr>
                </a:solidFill>
                <a:latin typeface="+mj-lt"/>
                <a:cs typeface="Times New Roman" panose="02020603050405020304" pitchFamily="18" charset="0"/>
              </a:rPr>
              <a:t>szkoleń, </a:t>
            </a:r>
            <a:r>
              <a:rPr lang="pl-PL" sz="1800" dirty="0" smtClean="0">
                <a:solidFill>
                  <a:schemeClr val="accent2">
                    <a:lumMod val="50000"/>
                  </a:schemeClr>
                </a:solidFill>
                <a:latin typeface="+mj-lt"/>
                <a:cs typeface="Times New Roman" panose="02020603050405020304" pitchFamily="18" charset="0"/>
              </a:rPr>
              <a:t>23 </a:t>
            </a:r>
            <a:r>
              <a:rPr lang="pl-PL" sz="1800" dirty="0">
                <a:solidFill>
                  <a:schemeClr val="accent2">
                    <a:lumMod val="50000"/>
                  </a:schemeClr>
                </a:solidFill>
                <a:latin typeface="+mj-lt"/>
                <a:cs typeface="Times New Roman" panose="02020603050405020304" pitchFamily="18" charset="0"/>
              </a:rPr>
              <a:t>staży oraz </a:t>
            </a:r>
            <a:r>
              <a:rPr lang="pl-PL" sz="1800" dirty="0" smtClean="0">
                <a:solidFill>
                  <a:schemeClr val="accent2">
                    <a:lumMod val="50000"/>
                  </a:schemeClr>
                </a:solidFill>
                <a:latin typeface="+mj-lt"/>
                <a:cs typeface="Times New Roman" panose="02020603050405020304" pitchFamily="18" charset="0"/>
              </a:rPr>
              <a:t>15 </a:t>
            </a:r>
            <a:r>
              <a:rPr lang="pl-PL" sz="1800" dirty="0">
                <a:solidFill>
                  <a:schemeClr val="accent2">
                    <a:lumMod val="50000"/>
                  </a:schemeClr>
                </a:solidFill>
                <a:latin typeface="+mj-lt"/>
                <a:cs typeface="Times New Roman" panose="02020603050405020304" pitchFamily="18" charset="0"/>
              </a:rPr>
              <a:t>osób otrzymało jednorazowe środki na podjęcie działalności gospodarczej.</a:t>
            </a:r>
          </a:p>
        </p:txBody>
      </p:sp>
    </p:spTree>
    <p:extLst>
      <p:ext uri="{BB962C8B-B14F-4D97-AF65-F5344CB8AC3E}">
        <p14:creationId xmlns:p14="http://schemas.microsoft.com/office/powerpoint/2010/main" val="383397691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Szkolenia </a:t>
            </a:r>
            <a:r>
              <a:rPr lang="pl-PL" sz="3000" b="1" dirty="0">
                <a:solidFill>
                  <a:schemeClr val="accent2">
                    <a:lumMod val="75000"/>
                  </a:schemeClr>
                </a:solidFill>
              </a:rPr>
              <a:t>pracowników Urzędu</a:t>
            </a:r>
          </a:p>
        </p:txBody>
      </p:sp>
      <p:sp>
        <p:nvSpPr>
          <p:cNvPr id="5" name="Symbol zastępczy tekstu 2"/>
          <p:cNvSpPr txBox="1">
            <a:spLocks/>
          </p:cNvSpPr>
          <p:nvPr/>
        </p:nvSpPr>
        <p:spPr>
          <a:xfrm>
            <a:off x="1115616" y="1421160"/>
            <a:ext cx="7515992" cy="3933259"/>
          </a:xfrm>
          <a:prstGeom prst="rect">
            <a:avLst/>
          </a:prstGeom>
        </p:spPr>
        <p:txBody>
          <a:bodyPr anchor="ctr">
            <a:normAutofit fontScale="850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Pracownicy uczestniczyli w 52 szkoleniach indywidualnych.</a:t>
            </a:r>
          </a:p>
          <a:p>
            <a:pPr marL="0" indent="0" fontAlgn="auto">
              <a:lnSpc>
                <a:spcPct val="150000"/>
              </a:lnSpc>
              <a:buNone/>
            </a:pPr>
            <a:r>
              <a:rPr lang="pl-PL" dirty="0" smtClean="0">
                <a:solidFill>
                  <a:schemeClr val="accent2">
                    <a:lumMod val="50000"/>
                  </a:schemeClr>
                </a:solidFill>
                <a:latin typeface="+mj-lt"/>
                <a:cs typeface="Times New Roman" panose="02020603050405020304" pitchFamily="18" charset="0"/>
              </a:rPr>
              <a:t>Zorganizowano też szkolenia grupowe pn.:</a:t>
            </a:r>
          </a:p>
          <a:p>
            <a:pPr fontAlgn="auto">
              <a:lnSpc>
                <a:spcPct val="150000"/>
              </a:lnSpc>
            </a:pPr>
            <a:r>
              <a:rPr lang="pl-PL" dirty="0" smtClean="0">
                <a:solidFill>
                  <a:schemeClr val="accent2">
                    <a:lumMod val="50000"/>
                  </a:schemeClr>
                </a:solidFill>
                <a:latin typeface="+mj-lt"/>
                <a:cs typeface="Times New Roman" panose="02020603050405020304" pitchFamily="18" charset="0"/>
              </a:rPr>
              <a:t>Integracja zespołu pracowniczego,</a:t>
            </a:r>
          </a:p>
          <a:p>
            <a:pPr fontAlgn="auto">
              <a:lnSpc>
                <a:spcPct val="150000"/>
              </a:lnSpc>
            </a:pPr>
            <a:r>
              <a:rPr lang="pl-PL" dirty="0" err="1" smtClean="0">
                <a:solidFill>
                  <a:schemeClr val="accent2">
                    <a:lumMod val="50000"/>
                  </a:schemeClr>
                </a:solidFill>
                <a:latin typeface="+mj-lt"/>
                <a:cs typeface="Times New Roman" panose="02020603050405020304" pitchFamily="18" charset="0"/>
              </a:rPr>
              <a:t>Treambuilding-ku</a:t>
            </a:r>
            <a:r>
              <a:rPr lang="pl-PL" dirty="0" smtClean="0">
                <a:solidFill>
                  <a:schemeClr val="accent2">
                    <a:lumMod val="50000"/>
                  </a:schemeClr>
                </a:solidFill>
                <a:latin typeface="+mj-lt"/>
                <a:cs typeface="Times New Roman" panose="02020603050405020304" pitchFamily="18" charset="0"/>
              </a:rPr>
              <a:t> synergii zespołu, czyli komunikacja i praca zespołowa z elementami </a:t>
            </a:r>
            <a:r>
              <a:rPr lang="pl-PL" dirty="0" err="1" smtClean="0">
                <a:solidFill>
                  <a:schemeClr val="accent2">
                    <a:lumMod val="50000"/>
                  </a:schemeClr>
                </a:solidFill>
                <a:latin typeface="+mj-lt"/>
                <a:cs typeface="Times New Roman" panose="02020603050405020304" pitchFamily="18" charset="0"/>
              </a:rPr>
              <a:t>grywalizacji</a:t>
            </a:r>
            <a:r>
              <a:rPr lang="pl-PL" dirty="0" smtClean="0">
                <a:solidFill>
                  <a:schemeClr val="accent2">
                    <a:lumMod val="50000"/>
                  </a:schemeClr>
                </a:solidFill>
                <a:latin typeface="+mj-lt"/>
                <a:cs typeface="Times New Roman" panose="02020603050405020304" pitchFamily="18" charset="0"/>
              </a:rPr>
              <a:t>,</a:t>
            </a:r>
          </a:p>
          <a:p>
            <a:pPr fontAlgn="auto">
              <a:lnSpc>
                <a:spcPct val="150000"/>
              </a:lnSpc>
            </a:pPr>
            <a:r>
              <a:rPr lang="pl-PL" dirty="0" smtClean="0">
                <a:solidFill>
                  <a:schemeClr val="accent2">
                    <a:lumMod val="50000"/>
                  </a:schemeClr>
                </a:solidFill>
                <a:latin typeface="+mj-lt"/>
                <a:cs typeface="Times New Roman" panose="02020603050405020304" pitchFamily="18" charset="0"/>
              </a:rPr>
              <a:t>Nowa ustawa o dostępności cyfrowej stron internetowych i aplikacji mobilnych podmiotów publicznych – WCAG 2.0 – standardy dostępności w praktyce.</a:t>
            </a:r>
            <a:endParaRPr lang="pl-PL" dirty="0">
              <a:solidFill>
                <a:schemeClr val="accent2">
                  <a:lumMod val="50000"/>
                </a:schemeClr>
              </a:solidFill>
              <a:latin typeface="+mj-lt"/>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ytuł 1"/>
          <p:cNvSpPr txBox="1">
            <a:spLocks/>
          </p:cNvSpPr>
          <p:nvPr/>
        </p:nvSpPr>
        <p:spPr>
          <a:xfrm>
            <a:off x="1844767" y="6096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Przykładowa tematyka szkoleń indywidualnych </a:t>
            </a:r>
            <a:r>
              <a:rPr lang="pl-PL" sz="3000" b="1" dirty="0">
                <a:solidFill>
                  <a:schemeClr val="accent2">
                    <a:lumMod val="75000"/>
                  </a:schemeClr>
                </a:solidFill>
              </a:rPr>
              <a:t>pracowników </a:t>
            </a:r>
            <a:r>
              <a:rPr lang="pl-PL" sz="3000" b="1" dirty="0" smtClean="0">
                <a:solidFill>
                  <a:schemeClr val="accent2">
                    <a:lumMod val="75000"/>
                  </a:schemeClr>
                </a:solidFill>
              </a:rPr>
              <a:t>Urzędu</a:t>
            </a:r>
          </a:p>
        </p:txBody>
      </p:sp>
      <p:sp>
        <p:nvSpPr>
          <p:cNvPr id="5" name="Symbol zastępczy tekstu 2"/>
          <p:cNvSpPr txBox="1">
            <a:spLocks/>
          </p:cNvSpPr>
          <p:nvPr/>
        </p:nvSpPr>
        <p:spPr>
          <a:xfrm>
            <a:off x="1115616" y="1117188"/>
            <a:ext cx="8028384" cy="5740812"/>
          </a:xfrm>
          <a:prstGeom prst="rect">
            <a:avLst/>
          </a:prstGeom>
        </p:spPr>
        <p:txBody>
          <a:bodyPr anchor="ctr">
            <a:normAutofit fontScale="62500" lnSpcReduction="20000"/>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fontAlgn="auto">
              <a:lnSpc>
                <a:spcPct val="150000"/>
              </a:lnSpc>
            </a:pPr>
            <a:r>
              <a:rPr lang="pl-PL" dirty="0" smtClean="0">
                <a:solidFill>
                  <a:schemeClr val="accent2">
                    <a:lumMod val="50000"/>
                  </a:schemeClr>
                </a:solidFill>
                <a:latin typeface="+mj-lt"/>
                <a:cs typeface="Times New Roman" panose="02020603050405020304" pitchFamily="18" charset="0"/>
              </a:rPr>
              <a:t>Procedura wydawania zezwoleń na pracę sezonową dla cudzoziemców oraz procedura rejestracji oświadczeń o powierzeniu cudzoziemcowi pracy - zagadnienia sporne, praktyka, błędy, problemy interpretacyjne - warsztaty praktyczne;</a:t>
            </a:r>
          </a:p>
          <a:p>
            <a:pPr fontAlgn="auto">
              <a:lnSpc>
                <a:spcPct val="150000"/>
              </a:lnSpc>
            </a:pPr>
            <a:r>
              <a:rPr lang="pl-PL" dirty="0" smtClean="0">
                <a:solidFill>
                  <a:schemeClr val="accent2">
                    <a:lumMod val="50000"/>
                  </a:schemeClr>
                </a:solidFill>
                <a:latin typeface="+mj-lt"/>
                <a:cs typeface="Times New Roman" panose="02020603050405020304" pitchFamily="18" charset="0"/>
              </a:rPr>
              <a:t>Windykacja, egzekucja należności Urzędów pracy w ramach postępowania administracyjnego i cywilno prawnego;</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Krajowy Fundusz Szkoleniowy w 2019 r. - regulacje prawne, nowe priorytety przyznawania środków, praktyczne kompendium wiedzy dla pracowników PUP;</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Doradca klienta instytucjonalnego partnerem Pracodawcy w biznesie w kontekście zmieniającego się rynku pracy;</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Kadry w Urzędzie Pracy - wyzwania w 2019 roku zgodnie z ustawą o promocji zatrudnienia;</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Absurdy RODO w działach kadr - najczęstsze błędy, nadinterpretacje, zbędne dokumenty i procedury;</a:t>
            </a:r>
            <a:endParaRPr lang="pl-PL" dirty="0">
              <a:solidFill>
                <a:schemeClr val="accent2">
                  <a:lumMod val="50000"/>
                </a:schemeClr>
              </a:solidFill>
              <a:latin typeface="+mj-lt"/>
              <a:cs typeface="Times New Roman" panose="02020603050405020304" pitchFamily="18" charset="0"/>
            </a:endParaRPr>
          </a:p>
          <a:p>
            <a:pPr fontAlgn="auto">
              <a:lnSpc>
                <a:spcPct val="150000"/>
              </a:lnSpc>
            </a:pPr>
            <a:r>
              <a:rPr lang="pl-PL" dirty="0" smtClean="0">
                <a:solidFill>
                  <a:schemeClr val="accent2">
                    <a:lumMod val="50000"/>
                  </a:schemeClr>
                </a:solidFill>
                <a:latin typeface="+mj-lt"/>
                <a:cs typeface="Times New Roman" panose="02020603050405020304" pitchFamily="18" charset="0"/>
              </a:rPr>
              <a:t>Rejestracja osób bezrobotnych i poszukujących pracy w praktyce Urzędzie Pracy wg aktualnych przepisów - warsztaty 2019.</a:t>
            </a:r>
            <a:endParaRPr lang="pl-PL" dirty="0">
              <a:solidFill>
                <a:schemeClr val="accent2">
                  <a:lumMod val="50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260108409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Oświadczenia dot. cudzoziemców</a:t>
            </a:r>
            <a:endParaRPr lang="pl-PL" sz="3000" b="1" dirty="0">
              <a:solidFill>
                <a:schemeClr val="accent2">
                  <a:lumMod val="75000"/>
                </a:schemeClr>
              </a:solidFill>
            </a:endParaRPr>
          </a:p>
        </p:txBody>
      </p:sp>
      <p:sp>
        <p:nvSpPr>
          <p:cNvPr id="6" name="Symbol zastępczy tekstu 2"/>
          <p:cNvSpPr txBox="1">
            <a:spLocks/>
          </p:cNvSpPr>
          <p:nvPr/>
        </p:nvSpPr>
        <p:spPr>
          <a:xfrm>
            <a:off x="1115616" y="1117188"/>
            <a:ext cx="7515992"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sz="2000" dirty="0" smtClean="0">
                <a:solidFill>
                  <a:schemeClr val="accent2">
                    <a:lumMod val="50000"/>
                  </a:schemeClr>
                </a:solidFill>
                <a:cs typeface="Times New Roman" panose="02020603050405020304" pitchFamily="18" charset="0"/>
              </a:rPr>
              <a:t>Liczba </a:t>
            </a:r>
            <a:r>
              <a:rPr lang="pl-PL" sz="2000" dirty="0">
                <a:solidFill>
                  <a:schemeClr val="accent2">
                    <a:lumMod val="50000"/>
                  </a:schemeClr>
                </a:solidFill>
                <a:cs typeface="Times New Roman" panose="02020603050405020304" pitchFamily="18" charset="0"/>
              </a:rPr>
              <a:t>zarejestrowanych oświadczeń </a:t>
            </a:r>
            <a:r>
              <a:rPr lang="pl-PL" sz="2000" dirty="0" smtClean="0">
                <a:solidFill>
                  <a:schemeClr val="accent2">
                    <a:lumMod val="50000"/>
                  </a:schemeClr>
                </a:solidFill>
                <a:cs typeface="Times New Roman" panose="02020603050405020304" pitchFamily="18" charset="0"/>
              </a:rPr>
              <a:t>o powierzeniu wykonywania pracy cudzoziemcowi w </a:t>
            </a:r>
            <a:r>
              <a:rPr lang="pl-PL" sz="2000" dirty="0">
                <a:solidFill>
                  <a:schemeClr val="accent2">
                    <a:lumMod val="50000"/>
                  </a:schemeClr>
                </a:solidFill>
                <a:cs typeface="Times New Roman" panose="02020603050405020304" pitchFamily="18" charset="0"/>
              </a:rPr>
              <a:t>Powiatowym Urzędzie Pracy dla Powiatu Warszawskiego w </a:t>
            </a:r>
            <a:r>
              <a:rPr lang="pl-PL" sz="2000" dirty="0" smtClean="0">
                <a:solidFill>
                  <a:schemeClr val="accent2">
                    <a:lumMod val="50000"/>
                  </a:schemeClr>
                </a:solidFill>
                <a:cs typeface="Times New Roman" panose="02020603050405020304" pitchFamily="18" charset="0"/>
              </a:rPr>
              <a:t>2019 </a:t>
            </a:r>
            <a:r>
              <a:rPr lang="pl-PL" sz="2000" dirty="0">
                <a:solidFill>
                  <a:schemeClr val="accent2">
                    <a:lumMod val="50000"/>
                  </a:schemeClr>
                </a:solidFill>
                <a:cs typeface="Times New Roman" panose="02020603050405020304" pitchFamily="18" charset="0"/>
              </a:rPr>
              <a:t>r. </a:t>
            </a:r>
            <a:r>
              <a:rPr lang="pl-PL" sz="2000" dirty="0" smtClean="0">
                <a:solidFill>
                  <a:schemeClr val="accent2">
                    <a:lumMod val="50000"/>
                  </a:schemeClr>
                </a:solidFill>
                <a:cs typeface="Times New Roman" panose="02020603050405020304" pitchFamily="18" charset="0"/>
              </a:rPr>
              <a:t>-  </a:t>
            </a:r>
            <a:r>
              <a:rPr lang="pl-PL" sz="2000" b="1" dirty="0" smtClean="0">
                <a:solidFill>
                  <a:schemeClr val="accent2">
                    <a:lumMod val="50000"/>
                  </a:schemeClr>
                </a:solidFill>
                <a:cs typeface="Times New Roman" panose="02020603050405020304" pitchFamily="18" charset="0"/>
              </a:rPr>
              <a:t>11899</a:t>
            </a:r>
            <a:r>
              <a:rPr lang="pl-PL" sz="2000" dirty="0" smtClean="0">
                <a:solidFill>
                  <a:schemeClr val="accent2">
                    <a:lumMod val="50000"/>
                  </a:schemeClr>
                </a:solidFill>
                <a:cs typeface="Times New Roman" panose="02020603050405020304" pitchFamily="18" charset="0"/>
              </a:rPr>
              <a:t> </a:t>
            </a:r>
            <a:r>
              <a:rPr lang="pl-PL" sz="2000" dirty="0">
                <a:solidFill>
                  <a:schemeClr val="accent2">
                    <a:lumMod val="50000"/>
                  </a:schemeClr>
                </a:solidFill>
                <a:cs typeface="Times New Roman" panose="02020603050405020304" pitchFamily="18" charset="0"/>
              </a:rPr>
              <a:t>szt. </a:t>
            </a:r>
            <a:endParaRPr lang="pl-PL" sz="2000" dirty="0" smtClean="0">
              <a:solidFill>
                <a:schemeClr val="accent2">
                  <a:lumMod val="50000"/>
                </a:schemeClr>
              </a:solidFill>
              <a:cs typeface="Times New Roman" panose="02020603050405020304" pitchFamily="18" charset="0"/>
            </a:endParaRPr>
          </a:p>
          <a:p>
            <a:pPr marL="0" indent="0" fontAlgn="auto">
              <a:lnSpc>
                <a:spcPct val="150000"/>
              </a:lnSpc>
              <a:buNone/>
            </a:pPr>
            <a:r>
              <a:rPr lang="pl-PL" sz="2000" dirty="0" smtClean="0">
                <a:solidFill>
                  <a:schemeClr val="accent2">
                    <a:lumMod val="50000"/>
                  </a:schemeClr>
                </a:solidFill>
                <a:cs typeface="Times New Roman" panose="02020603050405020304" pitchFamily="18" charset="0"/>
              </a:rPr>
              <a:t>Liczba wydanych decyzji </a:t>
            </a:r>
            <a:r>
              <a:rPr lang="pl-PL" sz="2000" dirty="0" err="1" smtClean="0">
                <a:solidFill>
                  <a:schemeClr val="accent2">
                    <a:lumMod val="50000"/>
                  </a:schemeClr>
                </a:solidFill>
                <a:cs typeface="Times New Roman" panose="02020603050405020304" pitchFamily="18" charset="0"/>
              </a:rPr>
              <a:t>ws</a:t>
            </a:r>
            <a:r>
              <a:rPr lang="pl-PL" sz="2000" dirty="0" smtClean="0">
                <a:solidFill>
                  <a:schemeClr val="accent2">
                    <a:lumMod val="50000"/>
                  </a:schemeClr>
                </a:solidFill>
                <a:cs typeface="Times New Roman" panose="02020603050405020304" pitchFamily="18" charset="0"/>
              </a:rPr>
              <a:t>. oświadczeń: 213 szt.</a:t>
            </a:r>
            <a:endParaRPr lang="pl-PL" sz="2000" dirty="0">
              <a:solidFill>
                <a:schemeClr val="accent2">
                  <a:lumMod val="50000"/>
                </a:schemeClr>
              </a:solidFill>
              <a:cs typeface="Times New Roman" panose="02020603050405020304" pitchFamily="18" charset="0"/>
            </a:endParaRPr>
          </a:p>
          <a:p>
            <a:pPr marL="0" indent="0" fontAlgn="auto">
              <a:lnSpc>
                <a:spcPct val="150000"/>
              </a:lnSpc>
              <a:buNone/>
            </a:pPr>
            <a:r>
              <a:rPr lang="pl-PL" sz="2000" dirty="0">
                <a:solidFill>
                  <a:schemeClr val="accent2">
                    <a:lumMod val="50000"/>
                  </a:schemeClr>
                </a:solidFill>
                <a:cs typeface="Times New Roman" panose="02020603050405020304" pitchFamily="18" charset="0"/>
              </a:rPr>
              <a:t>Zgłoszenia dotyczyły głównie pracowników – obywateli Ukrainy;</a:t>
            </a:r>
          </a:p>
          <a:p>
            <a:pPr marL="0" indent="0" fontAlgn="auto">
              <a:lnSpc>
                <a:spcPct val="150000"/>
              </a:lnSpc>
              <a:buNone/>
            </a:pPr>
            <a:r>
              <a:rPr lang="pl-PL" sz="2000" dirty="0">
                <a:solidFill>
                  <a:schemeClr val="accent2">
                    <a:lumMod val="50000"/>
                  </a:schemeClr>
                </a:solidFill>
                <a:cs typeface="Times New Roman" panose="02020603050405020304" pitchFamily="18" charset="0"/>
              </a:rPr>
              <a:t>Najczęściej powtarzające się branże: </a:t>
            </a:r>
          </a:p>
          <a:p>
            <a:pPr marL="0" indent="0" fontAlgn="auto">
              <a:lnSpc>
                <a:spcPct val="120000"/>
              </a:lnSpc>
              <a:spcBef>
                <a:spcPts val="0"/>
              </a:spcBef>
              <a:buNone/>
            </a:pPr>
            <a:r>
              <a:rPr lang="pl-PL" sz="2000" dirty="0">
                <a:solidFill>
                  <a:schemeClr val="accent2">
                    <a:lumMod val="50000"/>
                  </a:schemeClr>
                </a:solidFill>
                <a:cs typeface="Times New Roman" panose="02020603050405020304" pitchFamily="18" charset="0"/>
              </a:rPr>
              <a:t>- </a:t>
            </a:r>
            <a:r>
              <a:rPr lang="pl-PL" sz="2000" dirty="0" smtClean="0">
                <a:solidFill>
                  <a:schemeClr val="accent2">
                    <a:lumMod val="50000"/>
                  </a:schemeClr>
                </a:solidFill>
                <a:cs typeface="Times New Roman" panose="02020603050405020304" pitchFamily="18" charset="0"/>
              </a:rPr>
              <a:t>transport i gospodarka magazynowa, </a:t>
            </a:r>
            <a:endParaRPr lang="pl-PL" sz="2000" dirty="0">
              <a:solidFill>
                <a:schemeClr val="accent2">
                  <a:lumMod val="50000"/>
                </a:schemeClr>
              </a:solidFill>
              <a:cs typeface="Times New Roman" panose="02020603050405020304" pitchFamily="18" charset="0"/>
            </a:endParaRPr>
          </a:p>
          <a:p>
            <a:pPr marL="0" indent="0" fontAlgn="auto">
              <a:lnSpc>
                <a:spcPct val="120000"/>
              </a:lnSpc>
              <a:spcBef>
                <a:spcPts val="0"/>
              </a:spcBef>
              <a:buNone/>
            </a:pPr>
            <a:r>
              <a:rPr lang="pl-PL" sz="2000" dirty="0" smtClean="0">
                <a:solidFill>
                  <a:schemeClr val="accent2">
                    <a:lumMod val="50000"/>
                  </a:schemeClr>
                </a:solidFill>
                <a:cs typeface="Times New Roman" panose="02020603050405020304" pitchFamily="18" charset="0"/>
              </a:rPr>
              <a:t>-przetwórstwo przemysłowe,</a:t>
            </a:r>
            <a:endParaRPr lang="pl-PL" sz="2000" dirty="0">
              <a:solidFill>
                <a:schemeClr val="accent2">
                  <a:lumMod val="50000"/>
                </a:schemeClr>
              </a:solidFill>
              <a:cs typeface="Times New Roman" panose="02020603050405020304" pitchFamily="18" charset="0"/>
            </a:endParaRPr>
          </a:p>
          <a:p>
            <a:pPr marL="0" indent="0" fontAlgn="auto">
              <a:lnSpc>
                <a:spcPct val="120000"/>
              </a:lnSpc>
              <a:spcBef>
                <a:spcPts val="0"/>
              </a:spcBef>
              <a:buNone/>
            </a:pPr>
            <a:r>
              <a:rPr lang="pl-PL" sz="2000" dirty="0" smtClean="0">
                <a:solidFill>
                  <a:schemeClr val="accent2">
                    <a:lumMod val="50000"/>
                  </a:schemeClr>
                </a:solidFill>
                <a:cs typeface="Times New Roman" panose="02020603050405020304" pitchFamily="18" charset="0"/>
              </a:rPr>
              <a:t>-handel hurtowy i detaliczny; naprawa pojazdów   samochodowych, włączając motocykle.</a:t>
            </a:r>
            <a:endParaRPr lang="pl-PL" sz="2000" dirty="0">
              <a:solidFill>
                <a:schemeClr val="accent2">
                  <a:lumMod val="50000"/>
                </a:schemeClr>
              </a:solidFill>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Zezwolenia na pracę sezonową</a:t>
            </a:r>
            <a:endParaRPr lang="pl-PL" sz="3000" b="1" dirty="0">
              <a:solidFill>
                <a:schemeClr val="accent2">
                  <a:lumMod val="75000"/>
                </a:schemeClr>
              </a:solidFill>
            </a:endParaRPr>
          </a:p>
        </p:txBody>
      </p:sp>
      <p:sp>
        <p:nvSpPr>
          <p:cNvPr id="6" name="Symbol zastępczy tekstu 2"/>
          <p:cNvSpPr txBox="1">
            <a:spLocks/>
          </p:cNvSpPr>
          <p:nvPr/>
        </p:nvSpPr>
        <p:spPr>
          <a:xfrm>
            <a:off x="1115616" y="836712"/>
            <a:ext cx="7515992"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smtClean="0">
                <a:solidFill>
                  <a:schemeClr val="accent2">
                    <a:lumMod val="50000"/>
                  </a:schemeClr>
                </a:solidFill>
                <a:cs typeface="Times New Roman" panose="02020603050405020304" pitchFamily="18" charset="0"/>
              </a:rPr>
              <a:t>Liczba wydanych decyzji </a:t>
            </a:r>
            <a:r>
              <a:rPr lang="pl-PL" dirty="0" err="1" smtClean="0">
                <a:solidFill>
                  <a:schemeClr val="accent2">
                    <a:lumMod val="50000"/>
                  </a:schemeClr>
                </a:solidFill>
                <a:cs typeface="Times New Roman" panose="02020603050405020304" pitchFamily="18" charset="0"/>
              </a:rPr>
              <a:t>ws</a:t>
            </a:r>
            <a:r>
              <a:rPr lang="pl-PL" dirty="0" smtClean="0">
                <a:solidFill>
                  <a:schemeClr val="accent2">
                    <a:lumMod val="50000"/>
                  </a:schemeClr>
                </a:solidFill>
                <a:cs typeface="Times New Roman" panose="02020603050405020304" pitchFamily="18" charset="0"/>
              </a:rPr>
              <a:t>. zezwoleń typu S na pracę sezonową cudzoziemca – </a:t>
            </a:r>
            <a:r>
              <a:rPr lang="pl-PL" b="1" dirty="0" smtClean="0">
                <a:solidFill>
                  <a:schemeClr val="accent2">
                    <a:lumMod val="50000"/>
                  </a:schemeClr>
                </a:solidFill>
                <a:cs typeface="Times New Roman" panose="02020603050405020304" pitchFamily="18" charset="0"/>
              </a:rPr>
              <a:t>359 </a:t>
            </a:r>
            <a:r>
              <a:rPr lang="pl-PL" dirty="0" smtClean="0">
                <a:solidFill>
                  <a:schemeClr val="accent2">
                    <a:lumMod val="50000"/>
                  </a:schemeClr>
                </a:solidFill>
                <a:cs typeface="Times New Roman" panose="02020603050405020304" pitchFamily="18" charset="0"/>
              </a:rPr>
              <a:t>szt. w tym:</a:t>
            </a:r>
          </a:p>
          <a:p>
            <a:pPr marL="0" indent="0" fontAlgn="auto">
              <a:lnSpc>
                <a:spcPct val="150000"/>
              </a:lnSpc>
              <a:buNone/>
            </a:pPr>
            <a:r>
              <a:rPr lang="pl-PL" dirty="0" smtClean="0">
                <a:solidFill>
                  <a:schemeClr val="accent2">
                    <a:lumMod val="50000"/>
                  </a:schemeClr>
                </a:solidFill>
                <a:cs typeface="Times New Roman" panose="02020603050405020304" pitchFamily="18" charset="0"/>
              </a:rPr>
              <a:t>- o umorzeniu postępowania – 89 szt.</a:t>
            </a:r>
          </a:p>
          <a:p>
            <a:pPr marL="0" indent="0" fontAlgn="auto">
              <a:lnSpc>
                <a:spcPct val="150000"/>
              </a:lnSpc>
              <a:buNone/>
            </a:pPr>
            <a:r>
              <a:rPr lang="pl-PL" dirty="0" smtClean="0">
                <a:solidFill>
                  <a:schemeClr val="accent2">
                    <a:lumMod val="50000"/>
                  </a:schemeClr>
                </a:solidFill>
                <a:cs typeface="Times New Roman" panose="02020603050405020304" pitchFamily="18" charset="0"/>
              </a:rPr>
              <a:t>- o uchyleniu zezwoleń typu S na pracę sezonową – 31 szt.</a:t>
            </a:r>
            <a:endParaRPr lang="pl-PL" dirty="0">
              <a:solidFill>
                <a:schemeClr val="accent2">
                  <a:lumMod val="50000"/>
                </a:schemeClr>
              </a:solidFill>
              <a:cs typeface="Times New Roman" panose="02020603050405020304" pitchFamily="18" charset="0"/>
            </a:endParaRPr>
          </a:p>
        </p:txBody>
      </p:sp>
    </p:spTree>
    <p:extLst>
      <p:ext uri="{BB962C8B-B14F-4D97-AF65-F5344CB8AC3E}">
        <p14:creationId xmlns:p14="http://schemas.microsoft.com/office/powerpoint/2010/main" val="270330813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844767" y="609601"/>
            <a:ext cx="6996525" cy="811559"/>
          </a:xfrm>
          <a:prstGeom prst="rect">
            <a:avLst/>
          </a:prstGeom>
        </p:spPr>
        <p:txBody>
          <a:bodyPr>
            <a:normAutofit fontScale="92500" lnSpcReduction="20000"/>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Informacje Starosty na temat zaspokojenia potrzeb kadrowych</a:t>
            </a:r>
            <a:endParaRPr lang="pl-PL" sz="3000" b="1" dirty="0">
              <a:solidFill>
                <a:schemeClr val="accent2">
                  <a:lumMod val="75000"/>
                </a:schemeClr>
              </a:solidFill>
            </a:endParaRPr>
          </a:p>
        </p:txBody>
      </p:sp>
      <p:sp>
        <p:nvSpPr>
          <p:cNvPr id="6" name="Symbol zastępczy tekstu 2"/>
          <p:cNvSpPr txBox="1">
            <a:spLocks/>
          </p:cNvSpPr>
          <p:nvPr/>
        </p:nvSpPr>
        <p:spPr>
          <a:xfrm>
            <a:off x="1115616" y="1117188"/>
            <a:ext cx="7515992" cy="5264140"/>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buNone/>
            </a:pPr>
            <a:r>
              <a:rPr lang="pl-PL" dirty="0">
                <a:solidFill>
                  <a:schemeClr val="accent2">
                    <a:lumMod val="50000"/>
                  </a:schemeClr>
                </a:solidFill>
                <a:cs typeface="Times New Roman" panose="02020603050405020304" pitchFamily="18" charset="0"/>
              </a:rPr>
              <a:t>W </a:t>
            </a:r>
            <a:r>
              <a:rPr lang="pl-PL" dirty="0" smtClean="0">
                <a:solidFill>
                  <a:schemeClr val="accent2">
                    <a:lumMod val="50000"/>
                  </a:schemeClr>
                </a:solidFill>
                <a:cs typeface="Times New Roman" panose="02020603050405020304" pitchFamily="18" charset="0"/>
              </a:rPr>
              <a:t>2019 </a:t>
            </a:r>
            <a:r>
              <a:rPr lang="pl-PL" dirty="0">
                <a:solidFill>
                  <a:schemeClr val="accent2">
                    <a:lumMod val="50000"/>
                  </a:schemeClr>
                </a:solidFill>
                <a:cs typeface="Times New Roman" panose="02020603050405020304" pitchFamily="18" charset="0"/>
              </a:rPr>
              <a:t>r. wydano </a:t>
            </a:r>
            <a:r>
              <a:rPr lang="pl-PL" b="1" dirty="0" smtClean="0">
                <a:solidFill>
                  <a:schemeClr val="accent2">
                    <a:lumMod val="50000"/>
                  </a:schemeClr>
                </a:solidFill>
                <a:cs typeface="Times New Roman" panose="02020603050405020304" pitchFamily="18" charset="0"/>
              </a:rPr>
              <a:t>6328</a:t>
            </a:r>
            <a:r>
              <a:rPr lang="pl-PL" dirty="0" smtClean="0">
                <a:solidFill>
                  <a:schemeClr val="accent2">
                    <a:lumMod val="50000"/>
                  </a:schemeClr>
                </a:solidFill>
                <a:cs typeface="Times New Roman" panose="02020603050405020304" pitchFamily="18" charset="0"/>
              </a:rPr>
              <a:t> Informacji </a:t>
            </a:r>
            <a:r>
              <a:rPr lang="pl-PL" dirty="0">
                <a:solidFill>
                  <a:schemeClr val="accent2">
                    <a:lumMod val="50000"/>
                  </a:schemeClr>
                </a:solidFill>
                <a:cs typeface="Times New Roman" panose="02020603050405020304" pitchFamily="18" charset="0"/>
              </a:rPr>
              <a:t>Starosty na temat możliwości zaspokojenia potrzeb kadrowych podmiotu powierzającego wykonanie pracy cudzoziemcowi obejmująca obywateli polskich i cudzoziemców określonych w art. 87 ust. 1 pkt 1-11 ustawy </a:t>
            </a:r>
            <a:br>
              <a:rPr lang="pl-PL" dirty="0">
                <a:solidFill>
                  <a:schemeClr val="accent2">
                    <a:lumMod val="50000"/>
                  </a:schemeClr>
                </a:solidFill>
                <a:cs typeface="Times New Roman" panose="02020603050405020304" pitchFamily="18" charset="0"/>
              </a:rPr>
            </a:br>
            <a:r>
              <a:rPr lang="pl-PL" dirty="0">
                <a:solidFill>
                  <a:schemeClr val="accent2">
                    <a:lumMod val="50000"/>
                  </a:schemeClr>
                </a:solidFill>
                <a:cs typeface="Times New Roman" panose="02020603050405020304" pitchFamily="18" charset="0"/>
              </a:rPr>
              <a:t>o promocji zatrudnienia i instytucjach rynku pracy, zarejestrowanych jako osoby bezrobotne lub poszukujące pracy. </a:t>
            </a:r>
          </a:p>
        </p:txBody>
      </p:sp>
    </p:spTree>
    <p:extLst>
      <p:ext uri="{BB962C8B-B14F-4D97-AF65-F5344CB8AC3E}">
        <p14:creationId xmlns:p14="http://schemas.microsoft.com/office/powerpoint/2010/main" val="47889311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ytuł 1"/>
          <p:cNvSpPr txBox="1">
            <a:spLocks/>
          </p:cNvSpPr>
          <p:nvPr/>
        </p:nvSpPr>
        <p:spPr>
          <a:xfrm>
            <a:off x="1844767" y="609601"/>
            <a:ext cx="6996525" cy="811559"/>
          </a:xfrm>
          <a:prstGeom prst="rect">
            <a:avLst/>
          </a:prstGeom>
        </p:spPr>
        <p:txBody>
          <a:bodyPr>
            <a:norm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fontAlgn="auto">
              <a:spcAft>
                <a:spcPts val="0"/>
              </a:spcAft>
            </a:pPr>
            <a:r>
              <a:rPr lang="pl-PL" sz="3000" b="1" dirty="0" smtClean="0">
                <a:solidFill>
                  <a:schemeClr val="accent2">
                    <a:lumMod val="75000"/>
                  </a:schemeClr>
                </a:solidFill>
              </a:rPr>
              <a:t>Decyzje administracyjne</a:t>
            </a:r>
            <a:endParaRPr lang="pl-PL" sz="3000" b="1" dirty="0">
              <a:solidFill>
                <a:schemeClr val="accent2">
                  <a:lumMod val="75000"/>
                </a:schemeClr>
              </a:solidFill>
            </a:endParaRPr>
          </a:p>
        </p:txBody>
      </p:sp>
      <p:sp>
        <p:nvSpPr>
          <p:cNvPr id="6" name="Symbol zastępczy tekstu 2"/>
          <p:cNvSpPr txBox="1">
            <a:spLocks/>
          </p:cNvSpPr>
          <p:nvPr/>
        </p:nvSpPr>
        <p:spPr>
          <a:xfrm>
            <a:off x="1115616" y="1268760"/>
            <a:ext cx="7515992" cy="4752528"/>
          </a:xfrm>
          <a:prstGeom prst="rect">
            <a:avLst/>
          </a:prstGeom>
        </p:spPr>
        <p:txBody>
          <a:bodyPr anchor="ctr">
            <a:normAutofit/>
          </a:bodyPr>
          <a:lst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a:lstStyle>
          <a:p>
            <a:pPr marL="0" indent="0" fontAlgn="auto">
              <a:lnSpc>
                <a:spcPct val="150000"/>
              </a:lnSpc>
              <a:spcBef>
                <a:spcPts val="0"/>
              </a:spcBef>
              <a:spcAft>
                <a:spcPts val="0"/>
              </a:spcAft>
              <a:buNone/>
            </a:pPr>
            <a:r>
              <a:rPr lang="pl-PL" dirty="0">
                <a:solidFill>
                  <a:schemeClr val="accent2">
                    <a:lumMod val="50000"/>
                  </a:schemeClr>
                </a:solidFill>
                <a:cs typeface="Times New Roman" panose="02020603050405020304" pitchFamily="18" charset="0"/>
              </a:rPr>
              <a:t>W </a:t>
            </a:r>
            <a:r>
              <a:rPr lang="pl-PL" dirty="0" smtClean="0">
                <a:solidFill>
                  <a:schemeClr val="accent2">
                    <a:lumMod val="50000"/>
                  </a:schemeClr>
                </a:solidFill>
                <a:cs typeface="Times New Roman" panose="02020603050405020304" pitchFamily="18" charset="0"/>
              </a:rPr>
              <a:t>2019 </a:t>
            </a:r>
            <a:r>
              <a:rPr lang="pl-PL" dirty="0">
                <a:solidFill>
                  <a:schemeClr val="accent2">
                    <a:lumMod val="50000"/>
                  </a:schemeClr>
                </a:solidFill>
                <a:cs typeface="Times New Roman" panose="02020603050405020304" pitchFamily="18" charset="0"/>
              </a:rPr>
              <a:t>r. Powiatowy Urząd Pracy dla Powiatu Warszawskiego Zachodniego w toku postępowania administracyjnego </a:t>
            </a:r>
            <a:r>
              <a:rPr lang="pl-PL" dirty="0" smtClean="0">
                <a:solidFill>
                  <a:schemeClr val="accent2">
                    <a:lumMod val="50000"/>
                  </a:schemeClr>
                </a:solidFill>
                <a:cs typeface="Times New Roman" panose="02020603050405020304" pitchFamily="18" charset="0"/>
              </a:rPr>
              <a:t>wydał ogółem </a:t>
            </a:r>
            <a:r>
              <a:rPr lang="pl-PL" b="1" dirty="0" smtClean="0">
                <a:solidFill>
                  <a:schemeClr val="accent2">
                    <a:lumMod val="50000"/>
                  </a:schemeClr>
                </a:solidFill>
                <a:cs typeface="Times New Roman" panose="02020603050405020304" pitchFamily="18" charset="0"/>
              </a:rPr>
              <a:t>4978</a:t>
            </a:r>
            <a:r>
              <a:rPr lang="pl-PL" dirty="0" smtClean="0">
                <a:solidFill>
                  <a:schemeClr val="accent2">
                    <a:lumMod val="50000"/>
                  </a:schemeClr>
                </a:solidFill>
                <a:cs typeface="Times New Roman" panose="02020603050405020304" pitchFamily="18" charset="0"/>
              </a:rPr>
              <a:t> decyzji dotyczących osób bezrobotnych i poszukujących pracy,</a:t>
            </a:r>
            <a:endParaRPr lang="pl-PL" dirty="0">
              <a:solidFill>
                <a:schemeClr val="accent2">
                  <a:lumMod val="50000"/>
                </a:schemeClr>
              </a:solidFill>
              <a:cs typeface="Times New Roman" panose="02020603050405020304" pitchFamily="18" charset="0"/>
            </a:endParaRPr>
          </a:p>
          <a:p>
            <a:pPr marL="0" indent="0" fontAlgn="auto">
              <a:lnSpc>
                <a:spcPct val="150000"/>
              </a:lnSpc>
              <a:spcBef>
                <a:spcPts val="0"/>
              </a:spcBef>
              <a:spcAft>
                <a:spcPts val="0"/>
              </a:spcAft>
              <a:buNone/>
            </a:pPr>
            <a:r>
              <a:rPr lang="pl-PL" dirty="0" smtClean="0">
                <a:solidFill>
                  <a:schemeClr val="accent2">
                    <a:lumMod val="50000"/>
                  </a:schemeClr>
                </a:solidFill>
                <a:cs typeface="Times New Roman" panose="02020603050405020304" pitchFamily="18" charset="0"/>
              </a:rPr>
              <a:t>z </a:t>
            </a:r>
            <a:r>
              <a:rPr lang="pl-PL" dirty="0">
                <a:solidFill>
                  <a:schemeClr val="accent2">
                    <a:lumMod val="50000"/>
                  </a:schemeClr>
                </a:solidFill>
                <a:cs typeface="Times New Roman" panose="02020603050405020304" pitchFamily="18" charset="0"/>
              </a:rPr>
              <a:t>tego zaskarżonych do II instancji – </a:t>
            </a:r>
            <a:r>
              <a:rPr lang="pl-PL" dirty="0" smtClean="0">
                <a:solidFill>
                  <a:schemeClr val="accent2">
                    <a:lumMod val="50000"/>
                  </a:schemeClr>
                </a:solidFill>
                <a:cs typeface="Times New Roman" panose="02020603050405020304" pitchFamily="18" charset="0"/>
              </a:rPr>
              <a:t>12, </a:t>
            </a:r>
            <a:r>
              <a:rPr lang="pl-PL" dirty="0">
                <a:solidFill>
                  <a:schemeClr val="accent2">
                    <a:lumMod val="50000"/>
                  </a:schemeClr>
                </a:solidFill>
                <a:cs typeface="Times New Roman" panose="02020603050405020304" pitchFamily="18" charset="0"/>
              </a:rPr>
              <a:t>z których </a:t>
            </a:r>
            <a:r>
              <a:rPr lang="pl-PL" dirty="0" smtClean="0">
                <a:solidFill>
                  <a:schemeClr val="accent2">
                    <a:lumMod val="50000"/>
                  </a:schemeClr>
                </a:solidFill>
                <a:cs typeface="Times New Roman" panose="02020603050405020304" pitchFamily="18" charset="0"/>
              </a:rPr>
              <a:t>1 została uchylona. </a:t>
            </a:r>
            <a:endParaRPr lang="pl-PL" dirty="0">
              <a:solidFill>
                <a:schemeClr val="accent2">
                  <a:lumMod val="50000"/>
                </a:schemeClr>
              </a:solidFill>
              <a:cs typeface="Times New Roman" panose="02020603050405020304" pitchFamily="18" charset="0"/>
            </a:endParaRPr>
          </a:p>
        </p:txBody>
      </p:sp>
    </p:spTree>
    <p:extLst>
      <p:ext uri="{BB962C8B-B14F-4D97-AF65-F5344CB8AC3E}">
        <p14:creationId xmlns:p14="http://schemas.microsoft.com/office/powerpoint/2010/main" val="331275171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pole tekstowe 2"/>
          <p:cNvSpPr txBox="1">
            <a:spLocks noChangeArrowheads="1"/>
          </p:cNvSpPr>
          <p:nvPr/>
        </p:nvSpPr>
        <p:spPr bwMode="auto">
          <a:xfrm>
            <a:off x="2411760" y="2204864"/>
            <a:ext cx="4344459" cy="1323439"/>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r>
              <a:rPr lang="pl-PL" sz="8000" b="1" dirty="0" smtClean="0">
                <a:solidFill>
                  <a:schemeClr val="accent2">
                    <a:lumMod val="50000"/>
                  </a:schemeClr>
                </a:solidFill>
                <a:latin typeface="+mj-lt"/>
                <a:cs typeface="Times New Roman" panose="02020603050405020304" pitchFamily="18" charset="0"/>
              </a:rPr>
              <a:t>FINANSE</a:t>
            </a:r>
            <a:endParaRPr lang="pl-PL" sz="8000" b="1" dirty="0">
              <a:solidFill>
                <a:schemeClr val="accent2">
                  <a:lumMod val="50000"/>
                </a:schemeClr>
              </a:solidFill>
              <a:latin typeface="+mj-lt"/>
              <a:cs typeface="Times New Roman" panose="02020603050405020304" pitchFamily="18" charset="0"/>
            </a:endParaRPr>
          </a:p>
        </p:txBody>
      </p:sp>
      <p:pic>
        <p:nvPicPr>
          <p:cNvPr id="890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560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29014" y="4797152"/>
            <a:ext cx="2314791" cy="17164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pole tekstowe 2"/>
          <p:cNvSpPr txBox="1">
            <a:spLocks noChangeArrowheads="1"/>
          </p:cNvSpPr>
          <p:nvPr/>
        </p:nvSpPr>
        <p:spPr bwMode="auto">
          <a:xfrm>
            <a:off x="1214438" y="1714500"/>
            <a:ext cx="184150" cy="1754188"/>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a:p>
        </p:txBody>
      </p:sp>
      <p:sp>
        <p:nvSpPr>
          <p:cNvPr id="71684" name="pole tekstowe 3"/>
          <p:cNvSpPr txBox="1">
            <a:spLocks noChangeArrowheads="1"/>
          </p:cNvSpPr>
          <p:nvPr/>
        </p:nvSpPr>
        <p:spPr bwMode="auto">
          <a:xfrm>
            <a:off x="1214438" y="1714500"/>
            <a:ext cx="184150" cy="2032000"/>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b="1">
              <a:solidFill>
                <a:srgbClr val="000000"/>
              </a:solidFill>
              <a:latin typeface="Times New Roman" pitchFamily="18" charset="0"/>
            </a:endParaRPr>
          </a:p>
          <a:p>
            <a:pPr>
              <a:buClr>
                <a:srgbClr val="000000"/>
              </a:buClr>
              <a:buSzPct val="100000"/>
              <a:buFont typeface="Times New Roman" pitchFamily="18" charset="0"/>
              <a:buNone/>
            </a:pPr>
            <a:endParaRPr lang="pl-PL"/>
          </a:p>
        </p:txBody>
      </p:sp>
      <p:sp>
        <p:nvSpPr>
          <p:cNvPr id="71685" name="pole tekstowe 5"/>
          <p:cNvSpPr txBox="1">
            <a:spLocks noChangeArrowheads="1"/>
          </p:cNvSpPr>
          <p:nvPr/>
        </p:nvSpPr>
        <p:spPr bwMode="auto">
          <a:xfrm>
            <a:off x="1643042" y="571480"/>
            <a:ext cx="7359579" cy="461665"/>
          </a:xfrm>
          <a:prstGeom prst="rect">
            <a:avLst/>
          </a:prstGeom>
          <a:noFill/>
          <a:ln w="9525">
            <a:noFill/>
            <a:miter lim="800000"/>
            <a:headEnd/>
            <a:tailEnd/>
          </a:ln>
        </p:spPr>
        <p:txBody>
          <a:bodyPr wrap="none">
            <a:spAutoFit/>
          </a:bodyPr>
          <a:lstStyle/>
          <a:p>
            <a:pPr>
              <a:buClr>
                <a:srgbClr val="000000"/>
              </a:buClr>
              <a:buSzPct val="100000"/>
              <a:buFont typeface="Times New Roman" pitchFamily="18" charset="0"/>
              <a:buNone/>
            </a:pPr>
            <a:r>
              <a:rPr lang="pl-PL" sz="2400" b="1" dirty="0">
                <a:solidFill>
                  <a:schemeClr val="accent2">
                    <a:lumMod val="50000"/>
                  </a:schemeClr>
                </a:solidFill>
                <a:latin typeface="+mj-lt"/>
                <a:cs typeface="Times New Roman" panose="02020603050405020304" pitchFamily="18" charset="0"/>
              </a:rPr>
              <a:t>Aktywne formy przeciwdziałania bezrobociu w </a:t>
            </a:r>
            <a:r>
              <a:rPr lang="pl-PL" sz="2400" b="1" dirty="0" smtClean="0">
                <a:solidFill>
                  <a:schemeClr val="accent2">
                    <a:lumMod val="50000"/>
                  </a:schemeClr>
                </a:solidFill>
                <a:latin typeface="+mj-lt"/>
                <a:cs typeface="Times New Roman" panose="02020603050405020304" pitchFamily="18" charset="0"/>
              </a:rPr>
              <a:t>2019 </a:t>
            </a:r>
            <a:r>
              <a:rPr lang="pl-PL" sz="2400" b="1" dirty="0">
                <a:solidFill>
                  <a:schemeClr val="accent2">
                    <a:lumMod val="50000"/>
                  </a:schemeClr>
                </a:solidFill>
                <a:latin typeface="+mj-lt"/>
                <a:cs typeface="Times New Roman" panose="02020603050405020304" pitchFamily="18" charset="0"/>
              </a:rPr>
              <a:t>r. </a:t>
            </a:r>
          </a:p>
        </p:txBody>
      </p:sp>
      <p:graphicFrame>
        <p:nvGraphicFramePr>
          <p:cNvPr id="8" name="Tabela 7"/>
          <p:cNvGraphicFramePr>
            <a:graphicFrameLocks noGrp="1"/>
          </p:cNvGraphicFramePr>
          <p:nvPr>
            <p:extLst>
              <p:ext uri="{D42A27DB-BD31-4B8C-83A1-F6EECF244321}">
                <p14:modId xmlns:p14="http://schemas.microsoft.com/office/powerpoint/2010/main" val="816937324"/>
              </p:ext>
            </p:extLst>
          </p:nvPr>
        </p:nvGraphicFramePr>
        <p:xfrm>
          <a:off x="357158" y="1428736"/>
          <a:ext cx="8640479" cy="4762969"/>
        </p:xfrm>
        <a:graphic>
          <a:graphicData uri="http://schemas.openxmlformats.org/drawingml/2006/table">
            <a:tbl>
              <a:tblPr/>
              <a:tblGrid>
                <a:gridCol w="1830610"/>
                <a:gridCol w="1025142"/>
                <a:gridCol w="805468"/>
                <a:gridCol w="805468"/>
                <a:gridCol w="951917"/>
                <a:gridCol w="796477"/>
                <a:gridCol w="757937"/>
                <a:gridCol w="833730"/>
                <a:gridCol w="833730"/>
              </a:tblGrid>
              <a:tr h="235170">
                <a:tc>
                  <a:txBody>
                    <a:bodyPr/>
                    <a:lstStyle/>
                    <a:p>
                      <a:pPr algn="l" fontAlgn="b"/>
                      <a:endParaRPr lang="pl-PL" sz="1000" b="0" i="0" u="none" strike="noStrike" dirty="0">
                        <a:latin typeface="Times New Roman" panose="02020603050405020304" pitchFamily="18" charset="0"/>
                        <a:cs typeface="Times New Roman" panose="02020603050405020304" pitchFamily="18" charset="0"/>
                      </a:endParaRPr>
                    </a:p>
                  </a:txBody>
                  <a:tcPr marL="0" marR="0" marT="0" marB="0" anchor="b">
                    <a:lnL>
                      <a:noFill/>
                    </a:lnL>
                    <a:lnR w="6350" cap="flat" cmpd="sng" algn="ctr">
                      <a:solidFill>
                        <a:srgbClr val="000000"/>
                      </a:solidFill>
                      <a:prstDash val="solid"/>
                      <a:round/>
                      <a:headEnd type="none" w="med" len="med"/>
                      <a:tailEnd type="none" w="med" len="med"/>
                    </a:lnR>
                    <a:lnT>
                      <a:noFill/>
                    </a:lnT>
                    <a:lnB>
                      <a:noFill/>
                    </a:lnB>
                  </a:tcPr>
                </a:tc>
                <a:tc gridSpan="4">
                  <a:txBody>
                    <a:bodyPr/>
                    <a:lstStyle/>
                    <a:p>
                      <a:pPr algn="ctr" fontAlgn="ctr"/>
                      <a:r>
                        <a:rPr lang="pl-PL" sz="1000" b="1" i="0" u="none" strike="noStrike" dirty="0">
                          <a:latin typeface="+mj-lt"/>
                          <a:cs typeface="Times New Roman" panose="02020603050405020304" pitchFamily="18" charset="0"/>
                        </a:rPr>
                        <a:t>PLAN na </a:t>
                      </a:r>
                      <a:r>
                        <a:rPr lang="pl-PL" sz="1000" b="1" i="0" u="none" strike="noStrike" dirty="0" smtClean="0">
                          <a:latin typeface="+mj-lt"/>
                          <a:cs typeface="Times New Roman" panose="02020603050405020304" pitchFamily="18" charset="0"/>
                        </a:rPr>
                        <a:t>2019 </a:t>
                      </a:r>
                      <a:r>
                        <a:rPr lang="pl-PL" sz="1000" b="1" i="0" u="none" strike="noStrike" dirty="0">
                          <a:latin typeface="+mj-lt"/>
                          <a:cs typeface="Times New Roman" panose="02020603050405020304" pitchFamily="18" charset="0"/>
                        </a:rPr>
                        <a:t>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hMerge="1">
                  <a:txBody>
                    <a:bodyPr/>
                    <a:lstStyle/>
                    <a:p>
                      <a:endParaRPr lang="pl-PL"/>
                    </a:p>
                  </a:txBody>
                  <a:tcPr/>
                </a:tc>
                <a:tc hMerge="1">
                  <a:txBody>
                    <a:bodyPr/>
                    <a:lstStyle/>
                    <a:p>
                      <a:endParaRPr lang="pl-PL"/>
                    </a:p>
                  </a:txBody>
                  <a:tcPr/>
                </a:tc>
                <a:tc hMerge="1">
                  <a:txBody>
                    <a:bodyPr/>
                    <a:lstStyle/>
                    <a:p>
                      <a:pPr algn="ctr" fontAlgn="ctr"/>
                      <a:endParaRPr lang="pl-PL" sz="1000" b="1" i="0" u="none" strike="noStrike" dirty="0">
                        <a:latin typeface="Times New Roman"/>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gridSpan="4">
                  <a:txBody>
                    <a:bodyPr/>
                    <a:lstStyle/>
                    <a:p>
                      <a:pPr algn="ctr" fontAlgn="ctr"/>
                      <a:r>
                        <a:rPr lang="pl-PL" sz="1000" b="1" i="0" u="none" strike="noStrike" dirty="0" smtClean="0">
                          <a:latin typeface="+mj-lt"/>
                          <a:cs typeface="Times New Roman" panose="02020603050405020304" pitchFamily="18" charset="0"/>
                        </a:rPr>
                        <a:t>WYDATKI 2019</a:t>
                      </a:r>
                      <a:endParaRPr lang="pl-PL" sz="1000" b="1"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hMerge="1">
                  <a:txBody>
                    <a:bodyPr/>
                    <a:lstStyle/>
                    <a:p>
                      <a:endParaRPr lang="pl-PL"/>
                    </a:p>
                  </a:txBody>
                  <a:tcPr/>
                </a:tc>
                <a:tc hMerge="1">
                  <a:txBody>
                    <a:bodyPr/>
                    <a:lstStyle/>
                    <a:p>
                      <a:endParaRPr lang="pl-PL"/>
                    </a:p>
                  </a:txBody>
                  <a:tcPr/>
                </a:tc>
                <a:tc hMerge="1">
                  <a:txBody>
                    <a:bodyPr/>
                    <a:lstStyle/>
                    <a:p>
                      <a:pPr algn="ctr" fontAlgn="ctr"/>
                      <a:endParaRPr lang="pl-PL" sz="1000" b="1" i="0" u="none" strike="noStrike" dirty="0">
                        <a:latin typeface="Times New Roman"/>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r>
              <a:tr h="331815">
                <a:tc>
                  <a:txBody>
                    <a:bodyPr/>
                    <a:lstStyle/>
                    <a:p>
                      <a:pPr algn="l" fontAlgn="b"/>
                      <a:endParaRPr lang="pl-PL" sz="1000" b="0" i="0" u="none" strike="noStrike">
                        <a:latin typeface="Times New Roman" panose="02020603050405020304" pitchFamily="18" charset="0"/>
                        <a:cs typeface="Times New Roman" panose="02020603050405020304" pitchFamily="18" charset="0"/>
                      </a:endParaRPr>
                    </a:p>
                  </a:txBody>
                  <a:tcPr marL="0"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ctr"/>
                      <a:r>
                        <a:rPr lang="pl-PL" sz="1000" b="0" i="0" u="none" strike="noStrike" dirty="0">
                          <a:latin typeface="Times New Roman" panose="02020603050405020304" pitchFamily="18" charset="0"/>
                          <a:cs typeface="Times New Roman" panose="02020603050405020304" pitchFamily="18" charset="0"/>
                        </a:rPr>
                        <a:t>OGÓŁEM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1000" b="1" i="0" u="none" strike="noStrike" dirty="0">
                          <a:solidFill>
                            <a:srgbClr val="FF0000"/>
                          </a:solidFill>
                          <a:latin typeface="+mj-lt"/>
                          <a:cs typeface="Times New Roman" panose="02020603050405020304" pitchFamily="18" charset="0"/>
                        </a:rPr>
                        <a:t>FP</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1000" b="1" i="0" u="none" strike="noStrike" dirty="0" smtClean="0">
                          <a:solidFill>
                            <a:schemeClr val="accent5">
                              <a:lumMod val="75000"/>
                            </a:schemeClr>
                          </a:solidFill>
                          <a:latin typeface="+mj-lt"/>
                          <a:cs typeface="Times New Roman" panose="02020603050405020304" pitchFamily="18" charset="0"/>
                        </a:rPr>
                        <a:t>EFS – </a:t>
                      </a:r>
                      <a:br>
                        <a:rPr lang="pl-PL" sz="1000" b="1" i="0" u="none" strike="noStrike" dirty="0" smtClean="0">
                          <a:solidFill>
                            <a:schemeClr val="accent5">
                              <a:lumMod val="75000"/>
                            </a:schemeClr>
                          </a:solidFill>
                          <a:latin typeface="+mj-lt"/>
                          <a:cs typeface="Times New Roman" panose="02020603050405020304" pitchFamily="18" charset="0"/>
                        </a:rPr>
                      </a:br>
                      <a:r>
                        <a:rPr lang="pl-PL" sz="1000" b="1" i="0" u="none" strike="noStrike" dirty="0" smtClean="0">
                          <a:solidFill>
                            <a:schemeClr val="accent5">
                              <a:lumMod val="75000"/>
                            </a:schemeClr>
                          </a:solidFill>
                          <a:latin typeface="+mj-lt"/>
                          <a:cs typeface="Times New Roman" panose="02020603050405020304" pitchFamily="18" charset="0"/>
                        </a:rPr>
                        <a:t>PO WER</a:t>
                      </a:r>
                      <a:endParaRPr lang="pl-PL" sz="1000" b="1" i="0" u="none" strike="noStrike" dirty="0">
                        <a:solidFill>
                          <a:schemeClr val="accent5">
                            <a:lumMod val="75000"/>
                          </a:schemeClr>
                        </a:solidFill>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1000" b="1" i="0" u="none" strike="noStrike" dirty="0" smtClean="0">
                          <a:solidFill>
                            <a:srgbClr val="800080"/>
                          </a:solidFill>
                          <a:latin typeface="+mj-lt"/>
                          <a:cs typeface="Times New Roman" panose="02020603050405020304" pitchFamily="18" charset="0"/>
                        </a:rPr>
                        <a:t>EFS - RPO</a:t>
                      </a:r>
                      <a:endParaRPr lang="pl-PL" sz="1000" b="1" i="0" u="none" strike="noStrike" dirty="0">
                        <a:solidFill>
                          <a:srgbClr val="800080"/>
                        </a:solidFill>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1000" b="0" i="0" u="none" strike="noStrike" dirty="0">
                          <a:latin typeface="+mj-lt"/>
                          <a:cs typeface="Times New Roman" panose="02020603050405020304" pitchFamily="18" charset="0"/>
                        </a:rPr>
                        <a:t>OGÓŁEM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1000" b="1" i="0" u="none" strike="noStrike" dirty="0">
                          <a:solidFill>
                            <a:srgbClr val="FF0000"/>
                          </a:solidFill>
                          <a:latin typeface="+mj-lt"/>
                          <a:cs typeface="Times New Roman" panose="02020603050405020304" pitchFamily="18" charset="0"/>
                        </a:rPr>
                        <a:t>FP</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1000" b="1" i="0" u="none" strike="noStrike" dirty="0" smtClean="0">
                          <a:solidFill>
                            <a:schemeClr val="accent5">
                              <a:lumMod val="75000"/>
                            </a:schemeClr>
                          </a:solidFill>
                          <a:latin typeface="+mj-lt"/>
                          <a:cs typeface="Times New Roman" panose="02020603050405020304" pitchFamily="18" charset="0"/>
                        </a:rPr>
                        <a:t>EFS –</a:t>
                      </a:r>
                      <a:br>
                        <a:rPr lang="pl-PL" sz="1000" b="1" i="0" u="none" strike="noStrike" dirty="0" smtClean="0">
                          <a:solidFill>
                            <a:schemeClr val="accent5">
                              <a:lumMod val="75000"/>
                            </a:schemeClr>
                          </a:solidFill>
                          <a:latin typeface="+mj-lt"/>
                          <a:cs typeface="Times New Roman" panose="02020603050405020304" pitchFamily="18" charset="0"/>
                        </a:rPr>
                      </a:br>
                      <a:r>
                        <a:rPr lang="pl-PL" sz="1000" b="1" i="0" u="none" strike="noStrike" dirty="0" smtClean="0">
                          <a:solidFill>
                            <a:schemeClr val="accent5">
                              <a:lumMod val="75000"/>
                            </a:schemeClr>
                          </a:solidFill>
                          <a:latin typeface="+mj-lt"/>
                          <a:cs typeface="Times New Roman" panose="02020603050405020304" pitchFamily="18" charset="0"/>
                        </a:rPr>
                        <a:t> PO WER</a:t>
                      </a:r>
                      <a:endParaRPr lang="pl-PL" sz="1000" b="1" i="0" u="none" strike="noStrike" dirty="0">
                        <a:solidFill>
                          <a:schemeClr val="accent5">
                            <a:lumMod val="75000"/>
                          </a:schemeClr>
                        </a:solidFill>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1000" b="1" i="0" u="none" strike="noStrike" dirty="0" smtClean="0">
                          <a:solidFill>
                            <a:srgbClr val="800080"/>
                          </a:solidFill>
                          <a:latin typeface="+mj-lt"/>
                          <a:cs typeface="Times New Roman" panose="02020603050405020304" pitchFamily="18" charset="0"/>
                        </a:rPr>
                        <a:t>EFS</a:t>
                      </a:r>
                      <a:r>
                        <a:rPr lang="pl-PL" sz="1000" b="1" i="0" u="none" strike="noStrike" baseline="0" dirty="0" smtClean="0">
                          <a:solidFill>
                            <a:srgbClr val="800080"/>
                          </a:solidFill>
                          <a:latin typeface="+mj-lt"/>
                          <a:cs typeface="Times New Roman" panose="02020603050405020304" pitchFamily="18" charset="0"/>
                        </a:rPr>
                        <a:t> </a:t>
                      </a:r>
                      <a:r>
                        <a:rPr lang="pl-PL" sz="1000" b="1" i="0" u="none" strike="noStrike" dirty="0" smtClean="0">
                          <a:solidFill>
                            <a:srgbClr val="800080"/>
                          </a:solidFill>
                          <a:latin typeface="+mj-lt"/>
                          <a:cs typeface="Times New Roman" panose="02020603050405020304" pitchFamily="18" charset="0"/>
                        </a:rPr>
                        <a:t>- RPO</a:t>
                      </a:r>
                      <a:endParaRPr lang="pl-PL" sz="1000" b="1" i="0" u="none" strike="noStrike" dirty="0">
                        <a:solidFill>
                          <a:srgbClr val="800080"/>
                        </a:solidFill>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6917">
                <a:tc>
                  <a:txBody>
                    <a:bodyPr/>
                    <a:lstStyle/>
                    <a:p>
                      <a:pPr algn="l" fontAlgn="ctr">
                        <a:spcAft>
                          <a:spcPts val="0"/>
                        </a:spcAft>
                      </a:pPr>
                      <a:r>
                        <a:rPr lang="pl-PL" sz="800" b="0" i="0" u="none" strike="noStrike" dirty="0">
                          <a:latin typeface="+mj-lt"/>
                          <a:cs typeface="Times New Roman" panose="02020603050405020304" pitchFamily="18" charset="0"/>
                        </a:rPr>
                        <a:t>STAŻE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591 138,51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l" fontAlgn="ctr"/>
                      <a:r>
                        <a:rPr lang="pl-PL" sz="800" b="0" i="0" u="none" strike="noStrike" dirty="0">
                          <a:latin typeface="Times New Roman"/>
                        </a:rPr>
                        <a:t>            43 335,51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pl-PL" sz="800" b="0" i="0" u="none" strike="noStrike" dirty="0">
                          <a:latin typeface="Times New Roman"/>
                        </a:rPr>
                        <a:t>         382 503,00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165 300,00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pl-PL" sz="800" b="0" i="0" u="none" strike="noStrike">
                          <a:latin typeface="Times New Roman"/>
                        </a:rPr>
                        <a:t>        433 078,92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l" fontAlgn="ctr"/>
                      <a:r>
                        <a:rPr lang="pl-PL" sz="800" b="0" i="0" u="none" strike="noStrike">
                          <a:latin typeface="Times New Roman"/>
                        </a:rPr>
                        <a:t>          41 998,53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pl-PL" sz="800" b="0" i="0" u="none" strike="noStrike">
                          <a:latin typeface="Times New Roman"/>
                        </a:rPr>
                        <a:t>        243 128,80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147 951,59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4209">
                <a:tc>
                  <a:txBody>
                    <a:bodyPr/>
                    <a:lstStyle/>
                    <a:p>
                      <a:pPr algn="l" fontAlgn="ctr">
                        <a:spcAft>
                          <a:spcPts val="0"/>
                        </a:spcAft>
                      </a:pPr>
                      <a:r>
                        <a:rPr lang="pl-PL" sz="800" b="0" i="0" u="none" strike="noStrike" dirty="0">
                          <a:latin typeface="+mj-lt"/>
                          <a:cs typeface="Times New Roman" panose="02020603050405020304" pitchFamily="18" charset="0"/>
                        </a:rPr>
                        <a:t>ROBOTY PUBLICZNE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367 246,13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dirty="0">
                          <a:latin typeface="Times New Roman"/>
                        </a:rPr>
                        <a:t>          367 246,13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366 066,11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dirty="0">
                          <a:latin typeface="Times New Roman"/>
                        </a:rPr>
                        <a:t>        366 066,11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5170">
                <a:tc>
                  <a:txBody>
                    <a:bodyPr/>
                    <a:lstStyle/>
                    <a:p>
                      <a:pPr algn="l" fontAlgn="ctr">
                        <a:spcAft>
                          <a:spcPts val="0"/>
                        </a:spcAft>
                      </a:pPr>
                      <a:r>
                        <a:rPr lang="pl-PL" sz="800" b="0" i="0" u="none" strike="noStrike" dirty="0">
                          <a:latin typeface="+mj-lt"/>
                          <a:cs typeface="Times New Roman" panose="02020603050405020304" pitchFamily="18" charset="0"/>
                        </a:rPr>
                        <a:t>PRACE INTERWENCYJNE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62 989,22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a:latin typeface="Times New Roman"/>
                        </a:rPr>
                        <a:t>            62 989,22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62 919,88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a:latin typeface="Times New Roman"/>
                        </a:rPr>
                        <a:t>          62 919,88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6878">
                <a:tc>
                  <a:txBody>
                    <a:bodyPr/>
                    <a:lstStyle/>
                    <a:p>
                      <a:pPr algn="l" fontAlgn="ctr">
                        <a:spcAft>
                          <a:spcPts val="0"/>
                        </a:spcAft>
                      </a:pPr>
                      <a:r>
                        <a:rPr lang="pl-PL" sz="800" b="0" i="0" u="none" strike="noStrike" dirty="0">
                          <a:latin typeface="+mj-lt"/>
                          <a:cs typeface="Times New Roman" panose="02020603050405020304" pitchFamily="18" charset="0"/>
                        </a:rPr>
                        <a:t>SZKOLENIA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162 713,84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a:latin typeface="Times New Roman"/>
                        </a:rPr>
                        <a:t>            21 312,71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89 176,13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52 225,00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101 890,01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a:latin typeface="Times New Roman"/>
                        </a:rPr>
                        <a:t>          20 110,51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44 017,16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37 762,34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6024">
                <a:tc>
                  <a:txBody>
                    <a:bodyPr/>
                    <a:lstStyle/>
                    <a:p>
                      <a:pPr algn="l" fontAlgn="ctr">
                        <a:spcAft>
                          <a:spcPts val="0"/>
                        </a:spcAft>
                      </a:pPr>
                      <a:r>
                        <a:rPr lang="pl-PL" sz="800" b="0" i="0" u="none" strike="noStrike" dirty="0">
                          <a:latin typeface="+mj-lt"/>
                          <a:cs typeface="Times New Roman" panose="02020603050405020304" pitchFamily="18" charset="0"/>
                        </a:rPr>
                        <a:t>STUDIA PODYPLOMOWE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7 959,50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a:latin typeface="Times New Roman"/>
                        </a:rPr>
                        <a:t>              7 959,50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7 959,50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a:latin typeface="Times New Roman"/>
                        </a:rPr>
                        <a:t>             7 959,50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20495">
                <a:tc>
                  <a:txBody>
                    <a:bodyPr/>
                    <a:lstStyle/>
                    <a:p>
                      <a:pPr algn="l" fontAlgn="ctr">
                        <a:spcAft>
                          <a:spcPts val="0"/>
                        </a:spcAft>
                      </a:pPr>
                      <a:r>
                        <a:rPr lang="pl-PL" sz="800" b="0" i="0" u="none" strike="noStrike" dirty="0">
                          <a:latin typeface="+mj-lt"/>
                          <a:cs typeface="Times New Roman" panose="02020603050405020304" pitchFamily="18" charset="0"/>
                        </a:rPr>
                        <a:t>PRACE SPOŁECZNIE UŻYTECZNE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18 703,50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a:latin typeface="Times New Roman"/>
                        </a:rPr>
                        <a:t>            18 703,50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16 255,50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a:latin typeface="Times New Roman"/>
                        </a:rPr>
                        <a:t>          16 255,50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5170">
                <a:tc>
                  <a:txBody>
                    <a:bodyPr/>
                    <a:lstStyle/>
                    <a:p>
                      <a:pPr algn="l" fontAlgn="ctr">
                        <a:spcAft>
                          <a:spcPts val="0"/>
                        </a:spcAft>
                      </a:pPr>
                      <a:r>
                        <a:rPr lang="pl-PL" sz="800" b="0" i="0" u="none" strike="noStrike" dirty="0">
                          <a:latin typeface="+mj-lt"/>
                          <a:cs typeface="Times New Roman" panose="02020603050405020304" pitchFamily="18" charset="0"/>
                        </a:rPr>
                        <a:t>ŚRODKI NA PODJĘCIE </a:t>
                      </a:r>
                      <a:r>
                        <a:rPr lang="pl-PL" sz="800" b="0" i="0" u="none" strike="noStrike" dirty="0" smtClean="0">
                          <a:latin typeface="+mj-lt"/>
                          <a:cs typeface="Times New Roman" panose="02020603050405020304" pitchFamily="18" charset="0"/>
                        </a:rPr>
                        <a:t>DZIAŁ.</a:t>
                      </a:r>
                      <a:r>
                        <a:rPr lang="pl-PL" sz="800" b="0" i="0" u="none" strike="noStrike" baseline="0" dirty="0" smtClean="0">
                          <a:latin typeface="+mj-lt"/>
                          <a:cs typeface="Times New Roman" panose="02020603050405020304" pitchFamily="18" charset="0"/>
                        </a:rPr>
                        <a:t> </a:t>
                      </a:r>
                      <a:r>
                        <a:rPr lang="pl-PL" sz="800" b="0" i="0" u="none" strike="noStrike" dirty="0" smtClean="0">
                          <a:latin typeface="+mj-lt"/>
                          <a:cs typeface="Times New Roman" panose="02020603050405020304" pitchFamily="18" charset="0"/>
                        </a:rPr>
                        <a:t>GOSP.</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847 744,50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a:latin typeface="Times New Roman"/>
                        </a:rPr>
                        <a:t>            68 954,63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373 789,87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405 000,00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834 144,04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a:latin typeface="Times New Roman"/>
                        </a:rPr>
                        <a:t>          68 954,63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371 375,80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393 813,61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30129">
                <a:tc>
                  <a:txBody>
                    <a:bodyPr/>
                    <a:lstStyle/>
                    <a:p>
                      <a:pPr marL="0" marR="0" indent="0" algn="l" defTabSz="914400" rtl="0" eaLnBrk="1" fontAlgn="ctr" latinLnBrk="0" hangingPunct="1">
                        <a:lnSpc>
                          <a:spcPct val="100000"/>
                        </a:lnSpc>
                        <a:spcBef>
                          <a:spcPts val="0"/>
                        </a:spcBef>
                        <a:spcAft>
                          <a:spcPts val="0"/>
                        </a:spcAft>
                        <a:buClrTx/>
                        <a:buSzTx/>
                        <a:buFontTx/>
                        <a:buNone/>
                        <a:tabLst/>
                        <a:defRPr/>
                      </a:pPr>
                      <a:r>
                        <a:rPr lang="pl-PL" sz="800" b="0" i="0" u="none" strike="noStrike" dirty="0" smtClean="0">
                          <a:latin typeface="+mj-lt"/>
                          <a:cs typeface="Times New Roman" panose="02020603050405020304" pitchFamily="18" charset="0"/>
                        </a:rPr>
                        <a:t>ŚRODKI NA PODJĘCIE DZIAŁAL.</a:t>
                      </a:r>
                      <a:r>
                        <a:rPr lang="pl-PL" sz="800" b="0" i="0" u="none" strike="noStrike" baseline="0" dirty="0" smtClean="0">
                          <a:latin typeface="+mj-lt"/>
                          <a:cs typeface="Times New Roman" panose="02020603050405020304" pitchFamily="18" charset="0"/>
                        </a:rPr>
                        <a:t> </a:t>
                      </a:r>
                      <a:r>
                        <a:rPr lang="pl-PL" sz="800" b="0" i="0" u="none" strike="noStrike" dirty="0" smtClean="0">
                          <a:latin typeface="+mj-lt"/>
                          <a:cs typeface="Times New Roman" panose="02020603050405020304" pitchFamily="18" charset="0"/>
                        </a:rPr>
                        <a:t>GOSP. SZKOLENIA</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15 750,00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15 750,00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8 870,25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8 870,25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6992">
                <a:tc>
                  <a:txBody>
                    <a:bodyPr/>
                    <a:lstStyle/>
                    <a:p>
                      <a:pPr algn="l" fontAlgn="ctr">
                        <a:spcAft>
                          <a:spcPts val="0"/>
                        </a:spcAft>
                      </a:pPr>
                      <a:r>
                        <a:rPr lang="pl-PL" sz="800" b="0" i="0" u="none" strike="noStrike" dirty="0" smtClean="0">
                          <a:latin typeface="+mj-lt"/>
                          <a:cs typeface="Times New Roman" panose="02020603050405020304" pitchFamily="18" charset="0"/>
                        </a:rPr>
                        <a:t>DOFINANSOWANIE</a:t>
                      </a:r>
                      <a:r>
                        <a:rPr lang="pl-PL" sz="800" b="0" i="0" u="none" strike="noStrike" baseline="0" dirty="0" smtClean="0">
                          <a:latin typeface="+mj-lt"/>
                          <a:cs typeface="Times New Roman" panose="02020603050405020304" pitchFamily="18" charset="0"/>
                        </a:rPr>
                        <a:t> WYNAGRODZENIA ZA ZATRUDNIENIE BEZROBOTNEGO </a:t>
                      </a:r>
                      <a:r>
                        <a:rPr lang="pl-PL" sz="800" b="0" i="0" u="none" strike="noStrike" baseline="0" dirty="0" smtClean="0">
                          <a:latin typeface="+mn-lt"/>
                          <a:cs typeface="Times New Roman" panose="02020603050405020304" pitchFamily="18" charset="0"/>
                        </a:rPr>
                        <a:t>50+</a:t>
                      </a:r>
                      <a:endParaRPr lang="pl-PL" sz="800" b="0" i="0" u="none" strike="noStrike" dirty="0">
                        <a:latin typeface="+mn-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53 405,30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a:latin typeface="Times New Roman"/>
                        </a:rPr>
                        <a:t>            53 405,30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50 890,20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a:latin typeface="Times New Roman"/>
                        </a:rPr>
                        <a:t>          50 890,20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81376">
                <a:tc>
                  <a:txBody>
                    <a:bodyPr/>
                    <a:lstStyle/>
                    <a:p>
                      <a:pPr algn="l" fontAlgn="ctr">
                        <a:spcAft>
                          <a:spcPts val="0"/>
                        </a:spcAft>
                      </a:pPr>
                      <a:r>
                        <a:rPr lang="pl-PL" sz="800" b="0" i="0" u="none" strike="noStrike" dirty="0" smtClean="0">
                          <a:latin typeface="+mj-lt"/>
                          <a:cs typeface="Times New Roman" panose="02020603050405020304" pitchFamily="18" charset="0"/>
                        </a:rPr>
                        <a:t>REFUNDACJA KOSZTÓW WYPOSAŻENIA I DOPOSAŻENIA STANOWISKA PRACY</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69 000,00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a:latin typeface="Times New Roman"/>
                        </a:rPr>
                        <a:t>            69 000,00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69 000,00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a:latin typeface="Times New Roman"/>
                        </a:rPr>
                        <a:t>          69 000,00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13560">
                <a:tc>
                  <a:txBody>
                    <a:bodyPr/>
                    <a:lstStyle/>
                    <a:p>
                      <a:pPr algn="l" fontAlgn="ctr">
                        <a:spcAft>
                          <a:spcPts val="0"/>
                        </a:spcAft>
                      </a:pPr>
                      <a:r>
                        <a:rPr lang="pl-PL" sz="800" b="0" i="0" u="none" strike="noStrike" dirty="0">
                          <a:latin typeface="+mj-lt"/>
                          <a:cs typeface="Times New Roman" panose="02020603050405020304" pitchFamily="18" charset="0"/>
                        </a:rPr>
                        <a:t>INNE WYDATKI (BADANIA BEZROBOTNYCH)</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961,00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a:latin typeface="Times New Roman"/>
                        </a:rPr>
                        <a:t>                  961,00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320,00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a:latin typeface="Times New Roman"/>
                        </a:rPr>
                        <a:t>                320,00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6917">
                <a:tc>
                  <a:txBody>
                    <a:bodyPr/>
                    <a:lstStyle/>
                    <a:p>
                      <a:pPr algn="l" fontAlgn="ctr">
                        <a:spcAft>
                          <a:spcPts val="0"/>
                        </a:spcAft>
                      </a:pPr>
                      <a:r>
                        <a:rPr lang="pl-PL" sz="800" b="0" i="0" u="none" strike="noStrike" dirty="0" smtClean="0">
                          <a:latin typeface="+mj-lt"/>
                          <a:cs typeface="Times New Roman" panose="02020603050405020304" pitchFamily="18" charset="0"/>
                        </a:rPr>
                        <a:t>OPIEKA NAD DZIECKIEM DO LAT 7</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6 588,50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a:latin typeface="Times New Roman"/>
                        </a:rPr>
                        <a:t>              6 588,50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6 588,50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a:latin typeface="Times New Roman"/>
                        </a:rPr>
                        <a:t>             6 588,50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55341">
                <a:tc>
                  <a:txBody>
                    <a:bodyPr/>
                    <a:lstStyle/>
                    <a:p>
                      <a:pPr algn="l" fontAlgn="ctr">
                        <a:spcAft>
                          <a:spcPts val="0"/>
                        </a:spcAft>
                      </a:pPr>
                      <a:r>
                        <a:rPr lang="pl-PL" sz="800" b="0" i="0" u="none" strike="noStrike" dirty="0" smtClean="0">
                          <a:latin typeface="+mj-lt"/>
                          <a:cs typeface="Times New Roman" panose="02020603050405020304" pitchFamily="18" charset="0"/>
                        </a:rPr>
                        <a:t>STAŻE – REZERWA MINISTRA</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16 300,00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a:latin typeface="Times New Roman"/>
                        </a:rPr>
                        <a:t>            16 300,00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15 761,02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a:latin typeface="Times New Roman"/>
                        </a:rPr>
                        <a:t>          15 761,02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5170">
                <a:tc>
                  <a:txBody>
                    <a:bodyPr/>
                    <a:lstStyle/>
                    <a:p>
                      <a:pPr algn="l" fontAlgn="ctr">
                        <a:spcAft>
                          <a:spcPts val="0"/>
                        </a:spcAft>
                      </a:pPr>
                      <a:r>
                        <a:rPr lang="pl-PL" sz="800" b="1" i="0" u="none" strike="noStrike" dirty="0">
                          <a:latin typeface="+mj-lt"/>
                          <a:cs typeface="Times New Roman" panose="02020603050405020304" pitchFamily="18" charset="0"/>
                        </a:rPr>
                        <a:t>RAZEM</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dirty="0">
                          <a:latin typeface="Times New Roman"/>
                        </a:rPr>
                        <a:t>         2 220 500,00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1" i="0" u="none" strike="noStrike">
                          <a:latin typeface="Times New Roman"/>
                        </a:rPr>
                        <a:t>          736 756,00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dirty="0">
                          <a:latin typeface="Times New Roman"/>
                        </a:rPr>
                        <a:t>         845 469,00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a:latin typeface="Times New Roman"/>
                        </a:rPr>
                        <a:t>         638 275,00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a:latin typeface="Times New Roman"/>
                        </a:rPr>
                        <a:t>     1 973 743,93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1" i="0" u="none" strike="noStrike">
                          <a:latin typeface="Times New Roman"/>
                        </a:rPr>
                        <a:t>        726 824,38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a:latin typeface="Times New Roman"/>
                        </a:rPr>
                        <a:t>        658 521,76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pl-PL" sz="800" b="1" i="0" u="none" strike="noStrike" dirty="0">
                          <a:latin typeface="Times New Roman"/>
                        </a:rPr>
                        <a:t>       588 397,79    </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5170">
                <a:tc>
                  <a:txBody>
                    <a:bodyPr/>
                    <a:lstStyle/>
                    <a:p>
                      <a:pPr algn="l" fontAlgn="ctr">
                        <a:spcAft>
                          <a:spcPts val="0"/>
                        </a:spcAft>
                      </a:pPr>
                      <a:r>
                        <a:rPr kumimoji="0" lang="pl-PL" sz="800" b="0" i="0" u="none" strike="noStrike" kern="1200" baseline="0" dirty="0" smtClean="0">
                          <a:solidFill>
                            <a:schemeClr val="tx1"/>
                          </a:solidFill>
                          <a:latin typeface="+mj-lt"/>
                          <a:ea typeface="+mn-ea"/>
                          <a:cs typeface="Times New Roman" panose="02020603050405020304" pitchFamily="18" charset="0"/>
                        </a:rPr>
                        <a:t>KRAJOWY FUNDUSZ SZKOLENIOWY</a:t>
                      </a:r>
                      <a:endParaRPr lang="pl-PL" sz="800" b="0" i="0" u="none" strike="noStrike" dirty="0">
                        <a:latin typeface="+mj-lt"/>
                        <a:cs typeface="Times New Roman" panose="02020603050405020304" pitchFamily="18"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pl-PL" sz="800" b="0" i="0" u="none" strike="noStrike" dirty="0">
                          <a:latin typeface="Times New Roman"/>
                        </a:rPr>
                        <a:t>            800 000,00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fontAlgn="ctr"/>
                      <a:r>
                        <a:rPr lang="pl-PL" sz="800" b="0" i="0" u="none" strike="noStrike" dirty="0">
                          <a:latin typeface="Times New Roman"/>
                        </a:rPr>
                        <a:t>          800 000,00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pl-PL" sz="800" b="0" i="0" u="none" strike="noStrike" dirty="0">
                          <a:latin typeface="Times New Roman"/>
                        </a:rPr>
                        <a:t>        772 507,43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fontAlgn="ctr"/>
                      <a:r>
                        <a:rPr lang="pl-PL" sz="800" b="0" i="0" u="none" strike="noStrike" dirty="0">
                          <a:latin typeface="Times New Roman"/>
                        </a:rPr>
                        <a:t>        772 507,43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pl-PL" sz="800" b="0" i="0" u="none" strike="noStrike" dirty="0">
                          <a:latin typeface="Times New Roman"/>
                        </a:rPr>
                        <a:t>                       -      </a:t>
                      </a:r>
                    </a:p>
                  </a:txBody>
                  <a:tcPr marL="0" marR="0" marT="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06654">
                <a:tc>
                  <a:txBody>
                    <a:bodyPr/>
                    <a:lstStyle/>
                    <a:p>
                      <a:pPr algn="l" fontAlgn="b"/>
                      <a:r>
                        <a:rPr lang="pl-PL" sz="800" b="1" i="0" u="none" strike="noStrike" dirty="0" smtClean="0">
                          <a:latin typeface="+mj-lt"/>
                          <a:cs typeface="Times New Roman" panose="02020603050405020304" pitchFamily="18" charset="0"/>
                        </a:rPr>
                        <a:t>OGÓŁEM</a:t>
                      </a:r>
                      <a:endParaRPr lang="pl-PL" sz="800" b="1" i="0" u="none" strike="noStrike" dirty="0">
                        <a:latin typeface="+mj-lt"/>
                        <a:cs typeface="Times New Roman" panose="02020603050405020304" pitchFamily="18" charset="0"/>
                      </a:endParaRPr>
                    </a:p>
                  </a:txBody>
                  <a:tcPr marL="0" marR="0" marT="0"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a:latin typeface="Times New Roman"/>
                        </a:rPr>
                        <a:t>         3 020 500,00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a:latin typeface="Times New Roman"/>
                        </a:rPr>
                        <a:t>       1 536 756,00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a:latin typeface="Times New Roman"/>
                        </a:rPr>
                        <a:t>         845 469,00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a:latin typeface="Times New Roman"/>
                        </a:rPr>
                        <a:t>         638 275,00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a:latin typeface="Times New Roman"/>
                        </a:rPr>
                        <a:t>     2 746 251,36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a:latin typeface="Times New Roman"/>
                        </a:rPr>
                        <a:t>     1 499 331,81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a:latin typeface="Times New Roman"/>
                        </a:rPr>
                        <a:t>        658 521,76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c>
                  <a:txBody>
                    <a:bodyPr/>
                    <a:lstStyle/>
                    <a:p>
                      <a:pPr algn="ctr" fontAlgn="ctr"/>
                      <a:r>
                        <a:rPr lang="pl-PL" sz="800" b="1" i="0" u="none" strike="noStrike" dirty="0">
                          <a:latin typeface="Times New Roman"/>
                        </a:rPr>
                        <a:t>       588 397,79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CF7A7"/>
                    </a:solidFill>
                  </a:tcPr>
                </a:tc>
              </a:tr>
              <a:tr h="279812">
                <a:tc gridSpan="8">
                  <a:txBody>
                    <a:bodyPr/>
                    <a:lstStyle/>
                    <a:p>
                      <a:pPr algn="l" fontAlgn="b"/>
                      <a:endParaRPr lang="pl-PL" sz="900" b="0" i="0" u="none" strike="noStrike" dirty="0">
                        <a:latin typeface="Arial"/>
                      </a:endParaRPr>
                    </a:p>
                  </a:txBody>
                  <a:tcPr marL="0" marR="0" marT="0" marB="0" anchor="b">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dirty="0"/>
                    </a:p>
                  </a:txBody>
                  <a:tcPr/>
                </a:tc>
                <a:tc hMerge="1">
                  <a:txBody>
                    <a:bodyPr/>
                    <a:lstStyle/>
                    <a:p>
                      <a:endParaRPr lang="pl-PL"/>
                    </a:p>
                  </a:txBody>
                  <a:tcPr/>
                </a:tc>
                <a:tc hMerge="1">
                  <a:txBody>
                    <a:bodyPr/>
                    <a:lstStyle/>
                    <a:p>
                      <a:endParaRPr lang="pl-PL"/>
                    </a:p>
                  </a:txBody>
                  <a:tcPr/>
                </a:tc>
                <a:tc>
                  <a:txBody>
                    <a:bodyPr/>
                    <a:lstStyle/>
                    <a:p>
                      <a:pPr algn="l" fontAlgn="b"/>
                      <a:endParaRPr lang="pl-PL" sz="900" b="0" i="0" u="none" strike="noStrike" dirty="0">
                        <a:latin typeface="Arial"/>
                      </a:endParaRPr>
                    </a:p>
                  </a:txBody>
                  <a:tcPr marL="0" marR="0" marT="0" marB="0" anchor="b">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tcPr>
                </a:tc>
              </a:tr>
            </a:tbl>
          </a:graphicData>
        </a:graphic>
      </p:graphicFrame>
      <p:pic>
        <p:nvPicPr>
          <p:cNvPr id="880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699" name="Group 139"/>
          <p:cNvGraphicFramePr>
            <a:graphicFrameLocks noGrp="1"/>
          </p:cNvGraphicFramePr>
          <p:nvPr>
            <p:extLst>
              <p:ext uri="{D42A27DB-BD31-4B8C-83A1-F6EECF244321}">
                <p14:modId xmlns:p14="http://schemas.microsoft.com/office/powerpoint/2010/main" val="4229891895"/>
              </p:ext>
            </p:extLst>
          </p:nvPr>
        </p:nvGraphicFramePr>
        <p:xfrm>
          <a:off x="1086473" y="1772816"/>
          <a:ext cx="7488238" cy="3586164"/>
        </p:xfrm>
        <a:graphic>
          <a:graphicData uri="http://schemas.openxmlformats.org/drawingml/2006/table">
            <a:tbl>
              <a:tblPr>
                <a:effectLst>
                  <a:outerShdw blurRad="50800" dist="50800" dir="5400000" algn="ctr" rotWithShape="0">
                    <a:schemeClr val="bg1">
                      <a:lumMod val="75000"/>
                    </a:schemeClr>
                  </a:outerShdw>
                </a:effectLst>
              </a:tblPr>
              <a:tblGrid>
                <a:gridCol w="4827588"/>
                <a:gridCol w="2660650"/>
              </a:tblGrid>
              <a:tr h="620712">
                <a:tc>
                  <a:txBody>
                    <a:bodyPr/>
                    <a:lstStyle/>
                    <a:p>
                      <a:pPr marL="0" marR="0" lvl="0" indent="0" algn="ctr"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pl-PL"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wybrane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zadani</a:t>
                      </a:r>
                      <a:r>
                        <a:rPr kumimoji="0" lang="pl-PL"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a 2019 r.</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75000"/>
                      </a:schemeClr>
                    </a:solidFill>
                  </a:tcPr>
                </a:tc>
                <a:tc>
                  <a:txBody>
                    <a:bodyPr/>
                    <a:lstStyle/>
                    <a:p>
                      <a:pPr marL="0" marR="0" lvl="0" indent="0" algn="ctr"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wydatkowana</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kwota</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lumMod val="75000"/>
                      </a:schemeClr>
                    </a:solidFill>
                  </a:tcPr>
                </a:tc>
              </a:tr>
              <a:tr h="366713">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zasiłki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dla</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bezrobotnych</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dirty="0" smtClean="0">
                          <a:solidFill>
                            <a:srgbClr val="000000"/>
                          </a:solidFill>
                          <a:effectLst/>
                          <a:latin typeface="+mj-lt"/>
                          <a:ea typeface="Calibri" panose="020F0502020204030204" pitchFamily="34" charset="0"/>
                        </a:rPr>
                        <a:t>2 527 285,64</a:t>
                      </a:r>
                      <a:endParaRPr lang="pl-PL" sz="1400" dirty="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dodatki aktywizacyjne</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dirty="0" smtClean="0">
                          <a:solidFill>
                            <a:srgbClr val="000000"/>
                          </a:solidFill>
                          <a:effectLst/>
                          <a:latin typeface="+mj-lt"/>
                          <a:ea typeface="Calibri" panose="020F0502020204030204" pitchFamily="34" charset="0"/>
                        </a:rPr>
                        <a:t>134 519,70</a:t>
                      </a:r>
                      <a:endParaRPr lang="pl-PL" sz="1400" dirty="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koszty</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wezwań</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zawiadomień</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dirty="0" smtClean="0">
                          <a:solidFill>
                            <a:srgbClr val="000000"/>
                          </a:solidFill>
                          <a:effectLst/>
                          <a:latin typeface="+mj-lt"/>
                          <a:ea typeface="Calibri" panose="020F0502020204030204" pitchFamily="34" charset="0"/>
                        </a:rPr>
                        <a:t>68  738,99</a:t>
                      </a:r>
                      <a:endParaRPr lang="pl-PL" sz="1400" dirty="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125">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koszty</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systemu</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a:t>
                      </a: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informatycznego</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dirty="0" smtClean="0">
                          <a:solidFill>
                            <a:srgbClr val="000000"/>
                          </a:solidFill>
                          <a:effectLst/>
                          <a:latin typeface="+mj-lt"/>
                          <a:ea typeface="Calibri" panose="020F0502020204030204" pitchFamily="34" charset="0"/>
                        </a:rPr>
                        <a:t>195 179,62</a:t>
                      </a:r>
                      <a:endParaRPr lang="pl-PL" sz="1400" dirty="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smtClean="0">
                          <a:ln>
                            <a:noFill/>
                          </a:ln>
                          <a:solidFill>
                            <a:srgbClr val="000000"/>
                          </a:solidFill>
                          <a:effectLst/>
                          <a:latin typeface="+mj-lt"/>
                          <a:ea typeface="Arial Unicode MS" pitchFamily="34" charset="-128"/>
                          <a:cs typeface="Times New Roman" panose="02020603050405020304" pitchFamily="18" charset="0"/>
                        </a:rPr>
                        <a:t>koszty szkolenia kadr</a:t>
                      </a:r>
                      <a:endParaRPr kumimoji="0" lang="en-GB" sz="1400" b="0" i="0" u="none" strike="noStrike" cap="none" normalizeH="0" baseline="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dirty="0" smtClean="0">
                          <a:solidFill>
                            <a:srgbClr val="000000"/>
                          </a:solidFill>
                          <a:effectLst/>
                          <a:latin typeface="+mj-lt"/>
                          <a:ea typeface="Calibri" panose="020F0502020204030204" pitchFamily="34" charset="0"/>
                        </a:rPr>
                        <a:t>57 163,24</a:t>
                      </a:r>
                      <a:endParaRPr lang="pl-PL" sz="1400" dirty="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6713">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err="1" smtClean="0">
                          <a:ln>
                            <a:noFill/>
                          </a:ln>
                          <a:solidFill>
                            <a:srgbClr val="000000"/>
                          </a:solidFill>
                          <a:effectLst/>
                          <a:latin typeface="+mj-lt"/>
                          <a:ea typeface="Arial Unicode MS" pitchFamily="34" charset="-128"/>
                          <a:cs typeface="Times New Roman" panose="02020603050405020304" pitchFamily="18" charset="0"/>
                        </a:rPr>
                        <a:t>razem</a:t>
                      </a: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 FP</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algn="r">
                        <a:spcAft>
                          <a:spcPts val="0"/>
                        </a:spcAft>
                      </a:pPr>
                      <a:r>
                        <a:rPr lang="pl-PL" sz="1400" dirty="0" smtClean="0">
                          <a:solidFill>
                            <a:srgbClr val="000000"/>
                          </a:solidFill>
                          <a:effectLst/>
                          <a:latin typeface="+mj-lt"/>
                          <a:ea typeface="Calibri" panose="020F0502020204030204" pitchFamily="34" charset="0"/>
                        </a:rPr>
                        <a:t>2 982 887,19</a:t>
                      </a:r>
                      <a:endParaRPr lang="pl-PL" sz="1400" dirty="0">
                        <a:effectLst/>
                        <a:latin typeface="+mj-lt"/>
                        <a:ea typeface="Calibri" panose="020F0502020204030204" pitchFamily="34" charset="0"/>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766762">
                <a:tc>
                  <a:txBody>
                    <a:bodyPr/>
                    <a:lstStyle/>
                    <a:p>
                      <a:pPr marL="0" marR="0" lvl="0" indent="0" algn="l" defTabSz="449263" rtl="0" eaLnBrk="0" fontAlgn="b" latinLnBrk="0" hangingPunct="0">
                        <a:lnSpc>
                          <a:spcPct val="100000"/>
                        </a:lnSpc>
                        <a:spcBef>
                          <a:spcPct val="0"/>
                        </a:spcBef>
                        <a:spcAft>
                          <a:spcPct val="0"/>
                        </a:spcAft>
                        <a:buClr>
                          <a:srgbClr val="000000"/>
                        </a:buClr>
                        <a:buSzPct val="100000"/>
                        <a:buFont typeface="Times New Roman" pitchFamily="18" charset="0"/>
                        <a:buNone/>
                        <a:tabLst/>
                      </a:pPr>
                      <a:r>
                        <a:rPr kumimoji="0" lang="en-GB" sz="1400" b="0" i="0" u="none" strike="noStrike" cap="none" normalizeH="0" baseline="0" dirty="0" smtClean="0">
                          <a:ln>
                            <a:noFill/>
                          </a:ln>
                          <a:solidFill>
                            <a:srgbClr val="000000"/>
                          </a:solidFill>
                          <a:effectLst/>
                          <a:latin typeface="+mj-lt"/>
                          <a:ea typeface="Arial Unicode MS" pitchFamily="34" charset="-128"/>
                          <a:cs typeface="Times New Roman" panose="02020603050405020304" pitchFamily="18" charset="0"/>
                        </a:rPr>
                        <a:t>składka zdrowotna za osoby bezrobotne bez prawa do zasiłku</a:t>
                      </a:r>
                      <a:endParaRPr kumimoji="0" lang="en-GB" sz="1400" b="0" i="0" u="none" strike="noStrike" cap="none" normalizeH="0" baseline="0" dirty="0" smtClean="0">
                        <a:ln>
                          <a:noFill/>
                        </a:ln>
                        <a:solidFill>
                          <a:schemeClr val="bg1"/>
                        </a:solidFill>
                        <a:effectLst/>
                        <a:latin typeface="+mj-lt"/>
                        <a:ea typeface="Arial Unicode MS" pitchFamily="34" charset="-128"/>
                        <a:cs typeface="Times New Roman" panose="02020603050405020304" pitchFamily="18"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algn="r">
                        <a:spcAft>
                          <a:spcPts val="0"/>
                        </a:spcAft>
                      </a:pPr>
                      <a:r>
                        <a:rPr lang="pl-PL" sz="1400" dirty="0" smtClean="0">
                          <a:solidFill>
                            <a:srgbClr val="000000"/>
                          </a:solidFill>
                          <a:effectLst/>
                          <a:latin typeface="+mj-lt"/>
                          <a:ea typeface="Calibri" panose="020F0502020204030204" pitchFamily="34" charset="0"/>
                        </a:rPr>
                        <a:t>732</a:t>
                      </a:r>
                      <a:r>
                        <a:rPr lang="pl-PL" sz="1400" baseline="0" dirty="0" smtClean="0">
                          <a:solidFill>
                            <a:srgbClr val="000000"/>
                          </a:solidFill>
                          <a:effectLst/>
                          <a:latin typeface="+mj-lt"/>
                          <a:ea typeface="Calibri" panose="020F0502020204030204" pitchFamily="34" charset="0"/>
                        </a:rPr>
                        <a:t> </a:t>
                      </a:r>
                      <a:r>
                        <a:rPr lang="pl-PL" sz="1400" dirty="0" smtClean="0">
                          <a:solidFill>
                            <a:srgbClr val="000000"/>
                          </a:solidFill>
                          <a:effectLst/>
                          <a:latin typeface="+mj-lt"/>
                          <a:ea typeface="Calibri" panose="020F0502020204030204" pitchFamily="34" charset="0"/>
                        </a:rPr>
                        <a:t>748,00</a:t>
                      </a:r>
                      <a:endParaRPr lang="pl-PL" sz="1400" dirty="0">
                        <a:effectLst/>
                        <a:latin typeface="+mj-lt"/>
                        <a:ea typeface="Calibri" panose="020F0502020204030204" pitchFamily="34"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901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00" y="252000"/>
            <a:ext cx="1298575" cy="865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Prostokąt 1"/>
          <p:cNvSpPr/>
          <p:nvPr/>
        </p:nvSpPr>
        <p:spPr>
          <a:xfrm>
            <a:off x="1691680" y="548680"/>
            <a:ext cx="5254153" cy="400110"/>
          </a:xfrm>
          <a:prstGeom prst="rect">
            <a:avLst/>
          </a:prstGeom>
        </p:spPr>
        <p:txBody>
          <a:bodyPr wrap="square">
            <a:spAutoFit/>
          </a:bodyPr>
          <a:lstStyle/>
          <a:p>
            <a:pPr>
              <a:buClr>
                <a:srgbClr val="000000"/>
              </a:buClr>
              <a:buSzPct val="100000"/>
              <a:buFont typeface="Times New Roman" pitchFamily="18" charset="0"/>
              <a:buNone/>
            </a:pPr>
            <a:r>
              <a:rPr lang="pl-PL" sz="2000" b="1" dirty="0">
                <a:solidFill>
                  <a:schemeClr val="accent2">
                    <a:lumMod val="50000"/>
                  </a:schemeClr>
                </a:solidFill>
                <a:latin typeface="+mj-lt"/>
                <a:cs typeface="Times New Roman" panose="02020603050405020304" pitchFamily="18" charset="0"/>
              </a:rPr>
              <a:t>Pasywne wydatki z Funduszu Pracy w </a:t>
            </a:r>
            <a:r>
              <a:rPr lang="pl-PL" sz="2000" b="1" dirty="0" smtClean="0">
                <a:solidFill>
                  <a:schemeClr val="accent2">
                    <a:lumMod val="50000"/>
                  </a:schemeClr>
                </a:solidFill>
                <a:latin typeface="+mj-lt"/>
                <a:cs typeface="Times New Roman" panose="02020603050405020304" pitchFamily="18" charset="0"/>
              </a:rPr>
              <a:t>2019 </a:t>
            </a:r>
            <a:r>
              <a:rPr lang="pl-PL" sz="2000" b="1" dirty="0">
                <a:solidFill>
                  <a:schemeClr val="accent2">
                    <a:lumMod val="50000"/>
                  </a:schemeClr>
                </a:solidFill>
                <a:latin typeface="+mj-lt"/>
                <a:cs typeface="Times New Roman" panose="02020603050405020304" pitchFamily="18" charset="0"/>
              </a:rPr>
              <a:t>r</a:t>
            </a:r>
            <a:r>
              <a:rPr lang="pl-PL" b="1" dirty="0">
                <a:solidFill>
                  <a:schemeClr val="accent2">
                    <a:lumMod val="50000"/>
                  </a:schemeClr>
                </a:solidFill>
                <a:latin typeface="Times New Roman" panose="02020603050405020304" pitchFamily="18" charset="0"/>
                <a:cs typeface="Times New Roman" panose="02020603050405020304" pitchFamily="18" charset="0"/>
              </a:rPr>
              <a:t>.</a:t>
            </a:r>
          </a:p>
        </p:txBody>
      </p:sp>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Pakiet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akiet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Paralaksa">
  <a:themeElements>
    <a:clrScheme name="Paralaksa">
      <a:dk1>
        <a:sysClr val="windowText" lastClr="000000"/>
      </a:dk1>
      <a:lt1>
        <a:sysClr val="window" lastClr="FFFFFF"/>
      </a:lt1>
      <a:dk2>
        <a:srgbClr val="212121"/>
      </a:dk2>
      <a:lt2>
        <a:srgbClr val="CDD0D1"/>
      </a:lt2>
      <a:accent1>
        <a:srgbClr val="8BB434"/>
      </a:accent1>
      <a:accent2>
        <a:srgbClr val="33A583"/>
      </a:accent2>
      <a:accent3>
        <a:srgbClr val="3594B4"/>
      </a:accent3>
      <a:accent4>
        <a:srgbClr val="6063B4"/>
      </a:accent4>
      <a:accent5>
        <a:srgbClr val="D35731"/>
      </a:accent5>
      <a:accent6>
        <a:srgbClr val="EBAC4B"/>
      </a:accent6>
      <a:hlink>
        <a:srgbClr val="65AD30"/>
      </a:hlink>
      <a:folHlink>
        <a:srgbClr val="8ED25B"/>
      </a:folHlink>
    </a:clrScheme>
    <a:fontScheme name="Paralaksa">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aksa">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3.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yw pakiet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16840</TotalTime>
  <Words>3400</Words>
  <Application>Microsoft Office PowerPoint</Application>
  <PresentationFormat>Pokaz na ekranie (4:3)</PresentationFormat>
  <Paragraphs>753</Paragraphs>
  <Slides>84</Slides>
  <Notes>20</Notes>
  <HiddenSlides>0</HiddenSlides>
  <MMClips>0</MMClips>
  <ScaleCrop>false</ScaleCrop>
  <HeadingPairs>
    <vt:vector size="8" baseType="variant">
      <vt:variant>
        <vt:lpstr>Używane czcionki</vt:lpstr>
      </vt:variant>
      <vt:variant>
        <vt:i4>8</vt:i4>
      </vt:variant>
      <vt:variant>
        <vt:lpstr>Motyw</vt:lpstr>
      </vt:variant>
      <vt:variant>
        <vt:i4>2</vt:i4>
      </vt:variant>
      <vt:variant>
        <vt:lpstr>Osadzone serwery OLE</vt:lpstr>
      </vt:variant>
      <vt:variant>
        <vt:i4>1</vt:i4>
      </vt:variant>
      <vt:variant>
        <vt:lpstr>Tytuły slajdów</vt:lpstr>
      </vt:variant>
      <vt:variant>
        <vt:i4>84</vt:i4>
      </vt:variant>
    </vt:vector>
  </HeadingPairs>
  <TitlesOfParts>
    <vt:vector size="95" baseType="lpstr">
      <vt:lpstr>Arial Unicode MS</vt:lpstr>
      <vt:lpstr>Arial</vt:lpstr>
      <vt:lpstr>Calibri</vt:lpstr>
      <vt:lpstr>Calibri Light</vt:lpstr>
      <vt:lpstr>Corbel</vt:lpstr>
      <vt:lpstr>Times New Roman</vt:lpstr>
      <vt:lpstr>Verdana</vt:lpstr>
      <vt:lpstr>Wingdings 2</vt:lpstr>
      <vt:lpstr>HDOfficeLightV0</vt:lpstr>
      <vt:lpstr>Paralaksa</vt:lpstr>
      <vt:lpstr>Arkusz</vt:lpstr>
      <vt:lpstr>Sprawozdanie z działalności  Powiatowego Urzędu Pracy  dla Powiatu Warszawskiego Zachodniego za rok 2019. </vt:lpstr>
      <vt:lpstr>Stopa bezrobocia w powiecie  (stan na 31.12.2019 r.).</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RYNEK PRACY W POWIECIE WARSZAWSKIM ZACHODNIM</dc:title>
  <dc:creator>Doradca</dc:creator>
  <cp:lastModifiedBy>Anna Wojciechowska</cp:lastModifiedBy>
  <cp:revision>1532</cp:revision>
  <cp:lastPrinted>2020-03-09T07:23:18Z</cp:lastPrinted>
  <dcterms:created xsi:type="dcterms:W3CDTF">2008-06-02T06:50:43Z</dcterms:created>
  <dcterms:modified xsi:type="dcterms:W3CDTF">2022-06-15T06:46:12Z</dcterms:modified>
</cp:coreProperties>
</file>