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charts/chart2.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3.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184" r:id="rId1"/>
    <p:sldMasterId id="2147484298" r:id="rId2"/>
    <p:sldMasterId id="2147484316" r:id="rId3"/>
  </p:sldMasterIdLst>
  <p:notesMasterIdLst>
    <p:notesMasterId r:id="rId61"/>
  </p:notesMasterIdLst>
  <p:handoutMasterIdLst>
    <p:handoutMasterId r:id="rId62"/>
  </p:handoutMasterIdLst>
  <p:sldIdLst>
    <p:sldId id="480" r:id="rId4"/>
    <p:sldId id="426" r:id="rId5"/>
    <p:sldId id="360" r:id="rId6"/>
    <p:sldId id="258" r:id="rId7"/>
    <p:sldId id="259" r:id="rId8"/>
    <p:sldId id="287" r:id="rId9"/>
    <p:sldId id="288" r:id="rId10"/>
    <p:sldId id="385" r:id="rId11"/>
    <p:sldId id="301" r:id="rId12"/>
    <p:sldId id="381" r:id="rId13"/>
    <p:sldId id="497" r:id="rId14"/>
    <p:sldId id="527" r:id="rId15"/>
    <p:sldId id="498" r:id="rId16"/>
    <p:sldId id="499" r:id="rId17"/>
    <p:sldId id="518" r:id="rId18"/>
    <p:sldId id="532" r:id="rId19"/>
    <p:sldId id="495" r:id="rId20"/>
    <p:sldId id="538" r:id="rId21"/>
    <p:sldId id="534" r:id="rId22"/>
    <p:sldId id="496" r:id="rId23"/>
    <p:sldId id="491" r:id="rId24"/>
    <p:sldId id="386" r:id="rId25"/>
    <p:sldId id="539" r:id="rId26"/>
    <p:sldId id="540" r:id="rId27"/>
    <p:sldId id="541" r:id="rId28"/>
    <p:sldId id="542" r:id="rId29"/>
    <p:sldId id="543" r:id="rId30"/>
    <p:sldId id="544" r:id="rId31"/>
    <p:sldId id="514" r:id="rId32"/>
    <p:sldId id="387" r:id="rId33"/>
    <p:sldId id="352" r:id="rId34"/>
    <p:sldId id="545" r:id="rId35"/>
    <p:sldId id="394" r:id="rId36"/>
    <p:sldId id="384" r:id="rId37"/>
    <p:sldId id="501" r:id="rId38"/>
    <p:sldId id="502" r:id="rId39"/>
    <p:sldId id="504" r:id="rId40"/>
    <p:sldId id="505" r:id="rId41"/>
    <p:sldId id="519" r:id="rId42"/>
    <p:sldId id="333" r:id="rId43"/>
    <p:sldId id="546" r:id="rId44"/>
    <p:sldId id="547" r:id="rId45"/>
    <p:sldId id="378" r:id="rId46"/>
    <p:sldId id="325" r:id="rId47"/>
    <p:sldId id="438" r:id="rId48"/>
    <p:sldId id="456" r:id="rId49"/>
    <p:sldId id="470" r:id="rId50"/>
    <p:sldId id="436" r:id="rId51"/>
    <p:sldId id="437" r:id="rId52"/>
    <p:sldId id="555" r:id="rId53"/>
    <p:sldId id="548" r:id="rId54"/>
    <p:sldId id="549" r:id="rId55"/>
    <p:sldId id="551" r:id="rId56"/>
    <p:sldId id="552" r:id="rId57"/>
    <p:sldId id="323" r:id="rId58"/>
    <p:sldId id="536" r:id="rId59"/>
    <p:sldId id="537" r:id="rId60"/>
  </p:sldIdLst>
  <p:sldSz cx="9144000" cy="6858000" type="screen4x3"/>
  <p:notesSz cx="6797675" cy="9926638"/>
  <p:defaultTextStyle>
    <a:defPPr>
      <a:defRPr lang="en-GB"/>
    </a:defPPr>
    <a:lvl1pPr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1pPr>
    <a:lvl2pPr marL="742950" indent="-28575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2pPr>
    <a:lvl3pPr marL="1143000" indent="-22860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3pPr>
    <a:lvl4pPr marL="1600200" indent="-22860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4pPr>
    <a:lvl5pPr marL="2057400" indent="-22860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5pPr>
    <a:lvl6pPr marL="2286000" algn="l" defTabSz="914400" rtl="0" eaLnBrk="1" latinLnBrk="0" hangingPunct="1">
      <a:defRPr kern="1200">
        <a:solidFill>
          <a:schemeClr val="bg1"/>
        </a:solidFill>
        <a:latin typeface="Arial" charset="0"/>
        <a:ea typeface="Arial Unicode MS" pitchFamily="34" charset="-128"/>
        <a:cs typeface="Arial Unicode MS" pitchFamily="34" charset="-128"/>
      </a:defRPr>
    </a:lvl6pPr>
    <a:lvl7pPr marL="2743200" algn="l" defTabSz="914400" rtl="0" eaLnBrk="1" latinLnBrk="0" hangingPunct="1">
      <a:defRPr kern="1200">
        <a:solidFill>
          <a:schemeClr val="bg1"/>
        </a:solidFill>
        <a:latin typeface="Arial" charset="0"/>
        <a:ea typeface="Arial Unicode MS" pitchFamily="34" charset="-128"/>
        <a:cs typeface="Arial Unicode MS" pitchFamily="34" charset="-128"/>
      </a:defRPr>
    </a:lvl7pPr>
    <a:lvl8pPr marL="3200400" algn="l" defTabSz="914400" rtl="0" eaLnBrk="1" latinLnBrk="0" hangingPunct="1">
      <a:defRPr kern="1200">
        <a:solidFill>
          <a:schemeClr val="bg1"/>
        </a:solidFill>
        <a:latin typeface="Arial" charset="0"/>
        <a:ea typeface="Arial Unicode MS" pitchFamily="34" charset="-128"/>
        <a:cs typeface="Arial Unicode MS" pitchFamily="34" charset="-128"/>
      </a:defRPr>
    </a:lvl8pPr>
    <a:lvl9pPr marL="3657600" algn="l" defTabSz="914400" rtl="0" eaLnBrk="1" latinLnBrk="0" hangingPunct="1">
      <a:defRPr kern="1200">
        <a:solidFill>
          <a:schemeClr val="bg1"/>
        </a:solidFill>
        <a:latin typeface="Arial" charset="0"/>
        <a:ea typeface="Arial Unicode MS" pitchFamily="34" charset="-128"/>
        <a:cs typeface="Arial Unicode MS" pitchFamily="34"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FFFF66"/>
    <a:srgbClr val="0ABA5A"/>
    <a:srgbClr val="5C9D4D"/>
    <a:srgbClr val="CCCCFF"/>
    <a:srgbClr val="ECF7A7"/>
    <a:srgbClr val="800080"/>
    <a:srgbClr val="3399FF"/>
    <a:srgbClr val="CC3300"/>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yl pośredni 2 — Ak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23" autoAdjust="0"/>
    <p:restoredTop sz="88221" autoAdjust="0"/>
  </p:normalViewPr>
  <p:slideViewPr>
    <p:cSldViewPr>
      <p:cViewPr varScale="1">
        <p:scale>
          <a:sx n="108" d="100"/>
          <a:sy n="108" d="100"/>
        </p:scale>
        <p:origin x="1680" y="108"/>
      </p:cViewPr>
      <p:guideLst>
        <p:guide orient="horz" pos="2160"/>
        <p:guide pos="2880"/>
      </p:guideLst>
    </p:cSldViewPr>
  </p:slideViewPr>
  <p:outlineViewPr>
    <p:cViewPr varScale="1">
      <p:scale>
        <a:sx n="170" d="200"/>
        <a:sy n="170" d="200"/>
      </p:scale>
      <p:origin x="18" y="0"/>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notesMaster" Target="notesMasters/notesMaster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spPr>
        <a:solidFill>
          <a:schemeClr val="bg1"/>
        </a:solidFill>
      </c:spPr>
    </c:floor>
    <c:sideWall>
      <c:thickness val="0"/>
      <c:spPr>
        <a:solidFill>
          <a:schemeClr val="bg1"/>
        </a:solidFill>
      </c:spPr>
    </c:sideWall>
    <c:backWall>
      <c:thickness val="0"/>
      <c:spPr>
        <a:solidFill>
          <a:schemeClr val="bg1"/>
        </a:solidFill>
      </c:spPr>
    </c:backWall>
    <c:plotArea>
      <c:layout/>
      <c:bar3DChart>
        <c:barDir val="col"/>
        <c:grouping val="stacked"/>
        <c:varyColors val="0"/>
        <c:ser>
          <c:idx val="0"/>
          <c:order val="0"/>
          <c:tx>
            <c:strRef>
              <c:f>Arkusz1!$B$1</c:f>
              <c:strCache>
                <c:ptCount val="1"/>
                <c:pt idx="0">
                  <c:v>Stopa bezrobocia</c:v>
                </c:pt>
              </c:strCache>
            </c:strRef>
          </c:tx>
          <c:spPr>
            <a:solidFill>
              <a:srgbClr val="00B050"/>
            </a:solidFill>
          </c:spPr>
          <c:invertIfNegative val="0"/>
          <c:dLbls>
            <c:dLbl>
              <c:idx val="0"/>
              <c:layout>
                <c:manualLayout>
                  <c:x val="1.6744667812160225E-3"/>
                  <c:y val="1.4697441025071284E-2"/>
                </c:manualLayout>
              </c:layout>
              <c:tx>
                <c:rich>
                  <a:bodyPr/>
                  <a:lstStyle/>
                  <a:p>
                    <a:r>
                      <a:rPr lang="en-US" dirty="0"/>
                      <a:t>2,3</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702B-4A58-9D95-FAEABB3320FE}"/>
                </c:ext>
              </c:extLst>
            </c:dLbl>
            <c:dLbl>
              <c:idx val="1"/>
              <c:layout>
                <c:manualLayout>
                  <c:x val="1.6744667812159889E-3"/>
                  <c:y val="5.8789764100285313E-3"/>
                </c:manualLayout>
              </c:layout>
              <c:tx>
                <c:rich>
                  <a:bodyPr/>
                  <a:lstStyle/>
                  <a:p>
                    <a:fld id="{AF7CAE20-3835-42EE-BA6B-3432343A8B8E}" type="VALUE">
                      <a:rPr lang="en-US" smtClean="0"/>
                      <a:pPr/>
                      <a:t>[WARTOŚĆ]</a:t>
                    </a:fld>
                    <a:endParaRPr lang="pl-PL"/>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702B-4A58-9D95-FAEABB3320FE}"/>
                </c:ext>
              </c:extLst>
            </c:dLbl>
            <c:dLbl>
              <c:idx val="2"/>
              <c:layout>
                <c:manualLayout>
                  <c:x val="3.3489335624319904E-3"/>
                  <c:y val="5.878976410028412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02B-4A58-9D95-FAEABB3320FE}"/>
                </c:ext>
              </c:extLst>
            </c:dLbl>
            <c:dLbl>
              <c:idx val="3"/>
              <c:layout>
                <c:manualLayout>
                  <c:x val="-1.674466781216083E-3"/>
                  <c:y val="1.175795282005703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02B-4A58-9D95-FAEABB3320FE}"/>
                </c:ext>
              </c:extLst>
            </c:dLbl>
            <c:dLbl>
              <c:idx val="4"/>
              <c:layout>
                <c:manualLayout>
                  <c:x val="0"/>
                  <c:y val="8.818464615042716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702B-4A58-9D95-FAEABB3320FE}"/>
                </c:ext>
              </c:extLst>
            </c:dLbl>
            <c:dLbl>
              <c:idx val="5"/>
              <c:layout>
                <c:manualLayout>
                  <c:x val="3.3489335624319288E-3"/>
                  <c:y val="2.0576417435099768E-2"/>
                </c:manualLayout>
              </c:layout>
              <c:tx>
                <c:rich>
                  <a:bodyPr/>
                  <a:lstStyle/>
                  <a:p>
                    <a:r>
                      <a:rPr lang="en-US" dirty="0"/>
                      <a:t>1,9</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702B-4A58-9D95-FAEABB3320FE}"/>
                </c:ext>
              </c:extLst>
            </c:dLbl>
            <c:spPr>
              <a:noFill/>
              <a:ln>
                <a:noFill/>
              </a:ln>
              <a:effectLst/>
            </c:spPr>
            <c:txPr>
              <a:bodyPr wrap="square" lIns="38100" tIns="19050" rIns="38100" bIns="19050" anchor="ctr">
                <a:spAutoFit/>
              </a:bodyPr>
              <a:lstStyle/>
              <a:p>
                <a:pPr>
                  <a:defRPr sz="1800">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Arkusz1!$A$4:$A$9</c:f>
              <c:strCache>
                <c:ptCount val="6"/>
                <c:pt idx="0">
                  <c:v>2020 r.</c:v>
                </c:pt>
                <c:pt idx="1">
                  <c:v>2021 r.</c:v>
                </c:pt>
                <c:pt idx="2">
                  <c:v>2022 r.</c:v>
                </c:pt>
                <c:pt idx="3">
                  <c:v>2023 r.</c:v>
                </c:pt>
                <c:pt idx="4">
                  <c:v>2024 r.</c:v>
                </c:pt>
                <c:pt idx="5">
                  <c:v>2025 r.</c:v>
                </c:pt>
              </c:strCache>
            </c:strRef>
          </c:cat>
          <c:val>
            <c:numRef>
              <c:f>Arkusz1!$B$4:$B$9</c:f>
              <c:numCache>
                <c:formatCode>General</c:formatCode>
                <c:ptCount val="6"/>
                <c:pt idx="0" formatCode="0.0">
                  <c:v>2.2999999999999998</c:v>
                </c:pt>
                <c:pt idx="1">
                  <c:v>1.9</c:v>
                </c:pt>
                <c:pt idx="2" formatCode="0.0">
                  <c:v>1.6</c:v>
                </c:pt>
                <c:pt idx="3" formatCode="0.0">
                  <c:v>1.6</c:v>
                </c:pt>
                <c:pt idx="4" formatCode="0.0">
                  <c:v>1.6</c:v>
                </c:pt>
                <c:pt idx="5">
                  <c:v>1.9</c:v>
                </c:pt>
              </c:numCache>
            </c:numRef>
          </c:val>
          <c:extLst>
            <c:ext xmlns:c16="http://schemas.microsoft.com/office/drawing/2014/chart" uri="{C3380CC4-5D6E-409C-BE32-E72D297353CC}">
              <c16:uniqueId val="{00000006-702B-4A58-9D95-FAEABB3320FE}"/>
            </c:ext>
          </c:extLst>
        </c:ser>
        <c:dLbls>
          <c:showLegendKey val="0"/>
          <c:showVal val="0"/>
          <c:showCatName val="0"/>
          <c:showSerName val="0"/>
          <c:showPercent val="0"/>
          <c:showBubbleSize val="0"/>
        </c:dLbls>
        <c:gapWidth val="150"/>
        <c:shape val="box"/>
        <c:axId val="365209696"/>
        <c:axId val="365210088"/>
        <c:axId val="0"/>
      </c:bar3DChart>
      <c:catAx>
        <c:axId val="365209696"/>
        <c:scaling>
          <c:orientation val="minMax"/>
        </c:scaling>
        <c:delete val="0"/>
        <c:axPos val="b"/>
        <c:numFmt formatCode="General" sourceLinked="1"/>
        <c:majorTickMark val="out"/>
        <c:minorTickMark val="none"/>
        <c:tickLblPos val="nextTo"/>
        <c:txPr>
          <a:bodyPr/>
          <a:lstStyle/>
          <a:p>
            <a:pPr>
              <a:defRPr sz="1800">
                <a:latin typeface="Calibri" panose="020F0502020204030204" pitchFamily="34" charset="0"/>
                <a:cs typeface="Calibri" panose="020F0502020204030204" pitchFamily="34" charset="0"/>
              </a:defRPr>
            </a:pPr>
            <a:endParaRPr lang="pl-PL"/>
          </a:p>
        </c:txPr>
        <c:crossAx val="365210088"/>
        <c:crosses val="autoZero"/>
        <c:auto val="1"/>
        <c:lblAlgn val="ctr"/>
        <c:lblOffset val="100"/>
        <c:noMultiLvlLbl val="0"/>
      </c:catAx>
      <c:valAx>
        <c:axId val="365210088"/>
        <c:scaling>
          <c:orientation val="minMax"/>
        </c:scaling>
        <c:delete val="0"/>
        <c:axPos val="l"/>
        <c:majorGridlines/>
        <c:numFmt formatCode="0.0" sourceLinked="1"/>
        <c:majorTickMark val="out"/>
        <c:minorTickMark val="none"/>
        <c:tickLblPos val="nextTo"/>
        <c:txPr>
          <a:bodyPr/>
          <a:lstStyle/>
          <a:p>
            <a:pPr>
              <a:defRPr sz="1800">
                <a:latin typeface="Calibri" panose="020F0502020204030204" pitchFamily="34" charset="0"/>
                <a:cs typeface="Calibri" panose="020F0502020204030204" pitchFamily="34" charset="0"/>
              </a:defRPr>
            </a:pPr>
            <a:endParaRPr lang="pl-PL"/>
          </a:p>
        </c:txPr>
        <c:crossAx val="365209696"/>
        <c:crosses val="autoZero"/>
        <c:crossBetween val="between"/>
        <c:majorUnit val="1"/>
      </c:valAx>
    </c:plotArea>
    <c:plotVisOnly val="1"/>
    <c:dispBlanksAs val="gap"/>
    <c:showDLblsOverMax val="0"/>
  </c:chart>
  <c:txPr>
    <a:bodyPr/>
    <a:lstStyle/>
    <a:p>
      <a:pPr>
        <a:defRPr sz="1800"/>
      </a:pPr>
      <a:endParaRPr lang="pl-P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29"/>
    </mc:Choice>
    <mc:Fallback>
      <c:style val="29"/>
    </mc:Fallback>
  </mc:AlternateContent>
  <c:chart>
    <c:autoTitleDeleted val="1"/>
    <c:view3D>
      <c:rotX val="0"/>
      <c:rotY val="0"/>
      <c:rAngAx val="0"/>
      <c:perspective val="0"/>
    </c:view3D>
    <c:floor>
      <c:thickness val="0"/>
    </c:floor>
    <c:sideWall>
      <c:thickness val="0"/>
      <c:spPr>
        <a:solidFill>
          <a:schemeClr val="bg1"/>
        </a:solidFill>
        <a:ln w="25396">
          <a:noFill/>
        </a:ln>
      </c:spPr>
    </c:sideWall>
    <c:backWall>
      <c:thickness val="0"/>
      <c:spPr>
        <a:solidFill>
          <a:schemeClr val="bg1"/>
        </a:solidFill>
        <a:ln w="25396">
          <a:noFill/>
        </a:ln>
      </c:spPr>
    </c:backWall>
    <c:plotArea>
      <c:layout/>
      <c:bar3DChart>
        <c:barDir val="bar"/>
        <c:grouping val="clustered"/>
        <c:varyColors val="0"/>
        <c:ser>
          <c:idx val="0"/>
          <c:order val="0"/>
          <c:tx>
            <c:strRef>
              <c:f>Arkusz1!$B$1</c:f>
              <c:strCache>
                <c:ptCount val="1"/>
                <c:pt idx="0">
                  <c:v>Stopa bezrobocia</c:v>
                </c:pt>
              </c:strCache>
            </c:strRef>
          </c:tx>
          <c:spPr>
            <a:solidFill>
              <a:srgbClr val="00B050"/>
            </a:solidFill>
          </c:spPr>
          <c:invertIfNegative val="0"/>
          <c:dLbls>
            <c:dLbl>
              <c:idx val="0"/>
              <c:layout>
                <c:manualLayout>
                  <c:x val="-4.8096192384768964E-3"/>
                  <c:y val="-2.3833688148764292E-3"/>
                </c:manualLayout>
              </c:layout>
              <c:tx>
                <c:rich>
                  <a:bodyPr/>
                  <a:lstStyle/>
                  <a:p>
                    <a:r>
                      <a:rPr lang="en-US" dirty="0"/>
                      <a:t>3,2</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9C95-4210-9D07-308C85FEDE27}"/>
                </c:ext>
              </c:extLst>
            </c:dLbl>
            <c:dLbl>
              <c:idx val="1"/>
              <c:layout>
                <c:manualLayout>
                  <c:x val="-4.8096192384769537E-3"/>
                  <c:y val="-2.3833688148765194E-3"/>
                </c:manualLayout>
              </c:layout>
              <c:tx>
                <c:rich>
                  <a:bodyPr/>
                  <a:lstStyle/>
                  <a:p>
                    <a:r>
                      <a:rPr lang="en-US" dirty="0"/>
                      <a:t>3,2</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9C95-4210-9D07-308C85FEDE27}"/>
                </c:ext>
              </c:extLst>
            </c:dLbl>
            <c:dLbl>
              <c:idx val="2"/>
              <c:layout>
                <c:manualLayout>
                  <c:x val="-3.206412825651369E-3"/>
                  <c:y val="-4.7667376297529374E-3"/>
                </c:manualLayout>
              </c:layout>
              <c:tx>
                <c:rich>
                  <a:bodyPr/>
                  <a:lstStyle/>
                  <a:p>
                    <a:r>
                      <a:rPr lang="en-US" dirty="0"/>
                      <a:t>3,7</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9C95-4210-9D07-308C85FEDE27}"/>
                </c:ext>
              </c:extLst>
            </c:dLbl>
            <c:dLbl>
              <c:idx val="3"/>
              <c:layout>
                <c:manualLayout>
                  <c:x val="0"/>
                  <c:y val="-2.3833688148764292E-3"/>
                </c:manualLayout>
              </c:layout>
              <c:tx>
                <c:rich>
                  <a:bodyPr/>
                  <a:lstStyle/>
                  <a:p>
                    <a:r>
                      <a:rPr lang="en-US" dirty="0"/>
                      <a:t>2,6</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9C95-4210-9D07-308C85FEDE27}"/>
                </c:ext>
              </c:extLst>
            </c:dLbl>
            <c:dLbl>
              <c:idx val="4"/>
              <c:layout>
                <c:manualLayout>
                  <c:x val="-1.6032064128256513E-3"/>
                  <c:y val="-2.3833688148764292E-3"/>
                </c:manualLayout>
              </c:layout>
              <c:tx>
                <c:rich>
                  <a:bodyPr/>
                  <a:lstStyle/>
                  <a:p>
                    <a:r>
                      <a:rPr lang="en-US" dirty="0"/>
                      <a:t>3,4</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9C95-4210-9D07-308C85FEDE27}"/>
                </c:ext>
              </c:extLst>
            </c:dLbl>
            <c:dLbl>
              <c:idx val="5"/>
              <c:layout>
                <c:manualLayout>
                  <c:x val="-4.8096192384769537E-3"/>
                  <c:y val="-2.3833688148764691E-3"/>
                </c:manualLayout>
              </c:layout>
              <c:tx>
                <c:rich>
                  <a:bodyPr/>
                  <a:lstStyle/>
                  <a:p>
                    <a:r>
                      <a:rPr lang="en-US" dirty="0"/>
                      <a:t>1,9</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9C95-4210-9D07-308C85FEDE27}"/>
                </c:ext>
              </c:extLst>
            </c:dLbl>
            <c:dLbl>
              <c:idx val="6"/>
              <c:layout>
                <c:manualLayout>
                  <c:x val="-8.0160320641283998E-3"/>
                  <c:y val="-2.3833688148764292E-3"/>
                </c:manualLayout>
              </c:layout>
              <c:tx>
                <c:rich>
                  <a:bodyPr/>
                  <a:lstStyle/>
                  <a:p>
                    <a:r>
                      <a:rPr lang="en-US" dirty="0"/>
                      <a:t>8,9</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6-9C95-4210-9D07-308C85FEDE27}"/>
                </c:ext>
              </c:extLst>
            </c:dLbl>
            <c:dLbl>
              <c:idx val="7"/>
              <c:layout>
                <c:manualLayout>
                  <c:x val="-9.6192384769539247E-3"/>
                  <c:y val="-4.7667376297528524E-3"/>
                </c:manualLayout>
              </c:layout>
              <c:tx>
                <c:rich>
                  <a:bodyPr/>
                  <a:lstStyle/>
                  <a:p>
                    <a:r>
                      <a:rPr lang="en-US" dirty="0"/>
                      <a:t>4,3</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7-9C95-4210-9D07-308C85FEDE27}"/>
                </c:ext>
              </c:extLst>
            </c:dLbl>
            <c:dLbl>
              <c:idx val="8"/>
              <c:layout>
                <c:manualLayout>
                  <c:x val="-3.2064128256513108E-3"/>
                  <c:y val="-2.3833688148764292E-3"/>
                </c:manualLayout>
              </c:layout>
              <c:tx>
                <c:rich>
                  <a:bodyPr/>
                  <a:lstStyle/>
                  <a:p>
                    <a:r>
                      <a:rPr lang="en-US" dirty="0"/>
                      <a:t>5,7</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8-9C95-4210-9D07-308C85FEDE27}"/>
                </c:ext>
              </c:extLst>
            </c:dLbl>
            <c:dLbl>
              <c:idx val="9"/>
              <c:layout>
                <c:manualLayout>
                  <c:x val="-0.28056112224448931"/>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9C95-4210-9D07-308C85FEDE27}"/>
                </c:ext>
              </c:extLst>
            </c:dLbl>
            <c:spPr>
              <a:noFill/>
              <a:ln>
                <a:noFill/>
              </a:ln>
              <a:effectLst/>
            </c:spPr>
            <c:txPr>
              <a:bodyPr wrap="square" lIns="38100" tIns="19050" rIns="38100" bIns="19050" anchor="ctr">
                <a:spAutoFit/>
              </a:bodyPr>
              <a:lstStyle/>
              <a:p>
                <a:pPr>
                  <a:defRPr>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Arkusz1!$A$2:$A$10</c:f>
              <c:strCache>
                <c:ptCount val="9"/>
                <c:pt idx="0">
                  <c:v>Grodziski</c:v>
                </c:pt>
                <c:pt idx="1">
                  <c:v>Grójecki</c:v>
                </c:pt>
                <c:pt idx="2">
                  <c:v>Piaseczyński</c:v>
                </c:pt>
                <c:pt idx="3">
                  <c:v>Pruszkowski</c:v>
                </c:pt>
                <c:pt idx="4">
                  <c:v>Sochaczewski</c:v>
                </c:pt>
                <c:pt idx="5">
                  <c:v>Warszawski zachodni</c:v>
                </c:pt>
                <c:pt idx="6">
                  <c:v>Żyrardowski</c:v>
                </c:pt>
                <c:pt idx="7">
                  <c:v>WOJ. MAZOWIECKIE</c:v>
                </c:pt>
                <c:pt idx="8">
                  <c:v>POLSKA </c:v>
                </c:pt>
              </c:strCache>
            </c:strRef>
          </c:cat>
          <c:val>
            <c:numRef>
              <c:f>Arkusz1!$B$2:$B$10</c:f>
              <c:numCache>
                <c:formatCode>0.0</c:formatCode>
                <c:ptCount val="9"/>
                <c:pt idx="0">
                  <c:v>3.2</c:v>
                </c:pt>
                <c:pt idx="1">
                  <c:v>3.2</c:v>
                </c:pt>
                <c:pt idx="2">
                  <c:v>3.7</c:v>
                </c:pt>
                <c:pt idx="3">
                  <c:v>2.6</c:v>
                </c:pt>
                <c:pt idx="4">
                  <c:v>3.4</c:v>
                </c:pt>
                <c:pt idx="5">
                  <c:v>1.9</c:v>
                </c:pt>
                <c:pt idx="6">
                  <c:v>8.9</c:v>
                </c:pt>
                <c:pt idx="7">
                  <c:v>4.3</c:v>
                </c:pt>
                <c:pt idx="8">
                  <c:v>5.7</c:v>
                </c:pt>
              </c:numCache>
            </c:numRef>
          </c:val>
          <c:extLst>
            <c:ext xmlns:c16="http://schemas.microsoft.com/office/drawing/2014/chart" uri="{C3380CC4-5D6E-409C-BE32-E72D297353CC}">
              <c16:uniqueId val="{0000000A-9C95-4210-9D07-308C85FEDE27}"/>
            </c:ext>
          </c:extLst>
        </c:ser>
        <c:dLbls>
          <c:showLegendKey val="0"/>
          <c:showVal val="0"/>
          <c:showCatName val="0"/>
          <c:showSerName val="0"/>
          <c:showPercent val="0"/>
          <c:showBubbleSize val="0"/>
        </c:dLbls>
        <c:gapWidth val="100"/>
        <c:gapDepth val="100"/>
        <c:shape val="box"/>
        <c:axId val="314044312"/>
        <c:axId val="314044704"/>
        <c:axId val="0"/>
      </c:bar3DChart>
      <c:catAx>
        <c:axId val="314044312"/>
        <c:scaling>
          <c:orientation val="minMax"/>
        </c:scaling>
        <c:delete val="0"/>
        <c:axPos val="l"/>
        <c:numFmt formatCode="General"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314044704"/>
        <c:crosses val="autoZero"/>
        <c:auto val="1"/>
        <c:lblAlgn val="ctr"/>
        <c:lblOffset val="100"/>
        <c:noMultiLvlLbl val="0"/>
      </c:catAx>
      <c:valAx>
        <c:axId val="314044704"/>
        <c:scaling>
          <c:orientation val="minMax"/>
        </c:scaling>
        <c:delete val="0"/>
        <c:axPos val="b"/>
        <c:majorGridlines/>
        <c:numFmt formatCode="0.0"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314044312"/>
        <c:crosses val="autoZero"/>
        <c:crossBetween val="between"/>
      </c:valAx>
    </c:plotArea>
    <c:plotVisOnly val="1"/>
    <c:dispBlanksAs val="gap"/>
    <c:showDLblsOverMax val="0"/>
  </c:chart>
  <c:txPr>
    <a:bodyPr/>
    <a:lstStyle/>
    <a:p>
      <a:pPr>
        <a:defRPr sz="1800"/>
      </a:pPr>
      <a:endParaRPr lang="pl-PL"/>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29"/>
    </mc:Choice>
    <mc:Fallback>
      <c:style val="29"/>
    </mc:Fallback>
  </mc:AlternateContent>
  <c:chart>
    <c:autoTitleDeleted val="1"/>
    <c:view3D>
      <c:rotX val="0"/>
      <c:rotY val="0"/>
      <c:rAngAx val="0"/>
      <c:perspective val="0"/>
    </c:view3D>
    <c:floor>
      <c:thickness val="0"/>
    </c:floor>
    <c:sideWall>
      <c:thickness val="0"/>
      <c:spPr>
        <a:solidFill>
          <a:schemeClr val="bg1"/>
        </a:solidFill>
        <a:ln w="25396">
          <a:noFill/>
        </a:ln>
      </c:spPr>
    </c:sideWall>
    <c:backWall>
      <c:thickness val="0"/>
      <c:spPr>
        <a:solidFill>
          <a:schemeClr val="bg1"/>
        </a:solidFill>
        <a:ln w="25396">
          <a:noFill/>
        </a:ln>
      </c:spPr>
    </c:backWall>
    <c:plotArea>
      <c:layout/>
      <c:bar3DChart>
        <c:barDir val="bar"/>
        <c:grouping val="clustered"/>
        <c:varyColors val="0"/>
        <c:ser>
          <c:idx val="0"/>
          <c:order val="0"/>
          <c:tx>
            <c:strRef>
              <c:f>Arkusz1!$B$1</c:f>
              <c:strCache>
                <c:ptCount val="1"/>
                <c:pt idx="0">
                  <c:v>Seria 2</c:v>
                </c:pt>
              </c:strCache>
            </c:strRef>
          </c:tx>
          <c:spPr>
            <a:solidFill>
              <a:srgbClr val="00B050"/>
            </a:solidFill>
          </c:spPr>
          <c:invertIfNegative val="0"/>
          <c:dLbls>
            <c:dLbl>
              <c:idx val="0"/>
              <c:layout>
                <c:manualLayout>
                  <c:x val="-4.8096192384769537E-3"/>
                  <c:y val="2.3833688148764292E-3"/>
                </c:manualLayout>
              </c:layout>
              <c:tx>
                <c:rich>
                  <a:bodyPr/>
                  <a:lstStyle/>
                  <a:p>
                    <a:r>
                      <a:rPr lang="en-US" dirty="0"/>
                      <a:t>218</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A7F9-43BA-9ACF-39F92F75A609}"/>
                </c:ext>
              </c:extLst>
            </c:dLbl>
            <c:dLbl>
              <c:idx val="1"/>
              <c:layout>
                <c:manualLayout>
                  <c:x val="-6.4128256513027362E-3"/>
                  <c:y val="-4.7667376297528524E-3"/>
                </c:manualLayout>
              </c:layout>
              <c:tx>
                <c:rich>
                  <a:bodyPr/>
                  <a:lstStyle/>
                  <a:p>
                    <a:r>
                      <a:rPr lang="en-US" dirty="0"/>
                      <a:t>42</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A7F9-43BA-9ACF-39F92F75A609}"/>
                </c:ext>
              </c:extLst>
            </c:dLbl>
            <c:dLbl>
              <c:idx val="2"/>
              <c:layout>
                <c:manualLayout>
                  <c:x val="-3.206412825651369E-3"/>
                  <c:y val="-2.3833688148764292E-3"/>
                </c:manualLayout>
              </c:layout>
              <c:tx>
                <c:rich>
                  <a:bodyPr/>
                  <a:lstStyle/>
                  <a:p>
                    <a:r>
                      <a:rPr lang="en-US" dirty="0"/>
                      <a:t>41</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A7F9-43BA-9ACF-39F92F75A609}"/>
                </c:ext>
              </c:extLst>
            </c:dLbl>
            <c:dLbl>
              <c:idx val="3"/>
              <c:layout>
                <c:manualLayout>
                  <c:x val="-8.0160320641282975E-3"/>
                  <c:y val="2.3833688148764292E-3"/>
                </c:manualLayout>
              </c:layout>
              <c:tx>
                <c:rich>
                  <a:bodyPr/>
                  <a:lstStyle/>
                  <a:p>
                    <a:r>
                      <a:rPr lang="en-US" dirty="0"/>
                      <a:t>56</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A7F9-43BA-9ACF-39F92F75A609}"/>
                </c:ext>
              </c:extLst>
            </c:dLbl>
            <c:dLbl>
              <c:idx val="4"/>
              <c:layout>
                <c:manualLayout>
                  <c:x val="8.0160320641282565E-4"/>
                  <c:y val="-4.7667376297528506E-3"/>
                </c:manualLayout>
              </c:layout>
              <c:tx>
                <c:rich>
                  <a:bodyPr/>
                  <a:lstStyle/>
                  <a:p>
                    <a:r>
                      <a:rPr lang="en-US" dirty="0"/>
                      <a:t>83</a:t>
                    </a:r>
                  </a:p>
                </c:rich>
              </c:tx>
              <c:showLegendKey val="0"/>
              <c:showVal val="1"/>
              <c:showCatName val="0"/>
              <c:showSerName val="0"/>
              <c:showPercent val="0"/>
              <c:showBubbleSize val="0"/>
              <c:extLst>
                <c:ext xmlns:c15="http://schemas.microsoft.com/office/drawing/2012/chart" uri="{CE6537A1-D6FC-4f65-9D91-7224C49458BB}">
                  <c15:layout>
                    <c:manualLayout>
                      <c:w val="5.9719438877755521E-2"/>
                      <c:h val="5.9524729984956629E-2"/>
                    </c:manualLayout>
                  </c15:layout>
                  <c15:showDataLabelsRange val="0"/>
                </c:ext>
                <c:ext xmlns:c16="http://schemas.microsoft.com/office/drawing/2014/chart" uri="{C3380CC4-5D6E-409C-BE32-E72D297353CC}">
                  <c16:uniqueId val="{00000004-A7F9-43BA-9ACF-39F92F75A609}"/>
                </c:ext>
              </c:extLst>
            </c:dLbl>
            <c:dLbl>
              <c:idx val="5"/>
              <c:layout>
                <c:manualLayout>
                  <c:x val="-9.6192384769539663E-3"/>
                  <c:y val="-2.3833688148764292E-3"/>
                </c:manualLayout>
              </c:layout>
              <c:tx>
                <c:rich>
                  <a:bodyPr/>
                  <a:lstStyle/>
                  <a:p>
                    <a:r>
                      <a:rPr lang="en-US" dirty="0"/>
                      <a:t>104</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A7F9-43BA-9ACF-39F92F75A609}"/>
                </c:ext>
              </c:extLst>
            </c:dLbl>
            <c:dLbl>
              <c:idx val="6"/>
              <c:layout>
                <c:manualLayout>
                  <c:x val="-6.4128256513026191E-3"/>
                  <c:y val="2.3833688148764292E-3"/>
                </c:manualLayout>
              </c:layout>
              <c:tx>
                <c:rich>
                  <a:bodyPr/>
                  <a:lstStyle/>
                  <a:p>
                    <a:r>
                      <a:rPr lang="en-US" dirty="0"/>
                      <a:t>224</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6-A7F9-43BA-9ACF-39F92F75A609}"/>
                </c:ext>
              </c:extLst>
            </c:dLbl>
            <c:dLbl>
              <c:idx val="7"/>
              <c:layout>
                <c:manualLayout>
                  <c:x val="-4.8096192384771913E-3"/>
                  <c:y val="-4.7667376297528983E-3"/>
                </c:manualLayout>
              </c:layout>
              <c:tx>
                <c:rich>
                  <a:bodyPr/>
                  <a:lstStyle/>
                  <a:p>
                    <a:r>
                      <a:rPr lang="en-US" dirty="0"/>
                      <a:t>433</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7-A7F9-43BA-9ACF-39F92F75A609}"/>
                </c:ext>
              </c:extLst>
            </c:dLbl>
            <c:dLbl>
              <c:idx val="8"/>
              <c:layout>
                <c:manualLayout>
                  <c:x val="-3.2064128256513108E-3"/>
                  <c:y val="-2.1847295087883761E-17"/>
                </c:manualLayout>
              </c:layout>
              <c:tx>
                <c:rich>
                  <a:bodyPr/>
                  <a:lstStyle/>
                  <a:p>
                    <a:r>
                      <a:rPr lang="en-US" dirty="0"/>
                      <a:t>344</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8-A7F9-43BA-9ACF-39F92F75A609}"/>
                </c:ext>
              </c:extLst>
            </c:dLbl>
            <c:dLbl>
              <c:idx val="9"/>
              <c:layout>
                <c:manualLayout>
                  <c:x val="-4.8096192384770734E-3"/>
                  <c:y val="2.3833688148764292E-3"/>
                </c:manualLayout>
              </c:layout>
              <c:tx>
                <c:rich>
                  <a:bodyPr/>
                  <a:lstStyle/>
                  <a:p>
                    <a:r>
                      <a:rPr lang="en-US" dirty="0"/>
                      <a:t>501</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9-A7F9-43BA-9ACF-39F92F75A609}"/>
                </c:ext>
              </c:extLst>
            </c:dLbl>
            <c:spPr>
              <a:noFill/>
              <a:ln>
                <a:noFill/>
              </a:ln>
              <a:effectLst/>
            </c:spPr>
            <c:txPr>
              <a:bodyPr wrap="square" lIns="38100" tIns="19050" rIns="38100" bIns="19050" anchor="ctr">
                <a:spAutoFit/>
              </a:bodyPr>
              <a:lstStyle/>
              <a:p>
                <a:pPr>
                  <a:defRPr>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Arkusz1!$A$2:$A$11</c:f>
              <c:strCache>
                <c:ptCount val="10"/>
                <c:pt idx="0">
                  <c:v>do 30 roku życia</c:v>
                </c:pt>
                <c:pt idx="1">
                  <c:v>niepełnosprawni</c:v>
                </c:pt>
                <c:pt idx="2">
                  <c:v>osoby w okresie 12 miesięcy od dnia ukończenia nauki</c:v>
                </c:pt>
                <c:pt idx="3">
                  <c:v>kobiety, które nie podjęły zatrudnienia po urodzeniu dziecka</c:v>
                </c:pt>
                <c:pt idx="4">
                  <c:v>posiadające co najmniej jedno dziecko do 6 roku życia</c:v>
                </c:pt>
                <c:pt idx="5">
                  <c:v>do 25 roku życia</c:v>
                </c:pt>
                <c:pt idx="6">
                  <c:v>bez doświadczenia zawodowego</c:v>
                </c:pt>
                <c:pt idx="7">
                  <c:v>powyżej 50 roku życia</c:v>
                </c:pt>
                <c:pt idx="8">
                  <c:v>bez kwalifikiacji zawodowych</c:v>
                </c:pt>
                <c:pt idx="9">
                  <c:v>długotrwale bezrobotne</c:v>
                </c:pt>
              </c:strCache>
            </c:strRef>
          </c:cat>
          <c:val>
            <c:numRef>
              <c:f>Arkusz1!$B$2:$B$11</c:f>
              <c:numCache>
                <c:formatCode>General</c:formatCode>
                <c:ptCount val="10"/>
                <c:pt idx="0">
                  <c:v>218</c:v>
                </c:pt>
                <c:pt idx="1">
                  <c:v>42</c:v>
                </c:pt>
                <c:pt idx="2">
                  <c:v>41</c:v>
                </c:pt>
                <c:pt idx="3">
                  <c:v>56</c:v>
                </c:pt>
                <c:pt idx="4">
                  <c:v>83</c:v>
                </c:pt>
                <c:pt idx="5">
                  <c:v>104</c:v>
                </c:pt>
                <c:pt idx="6">
                  <c:v>224</c:v>
                </c:pt>
                <c:pt idx="7">
                  <c:v>433</c:v>
                </c:pt>
                <c:pt idx="8">
                  <c:v>344</c:v>
                </c:pt>
                <c:pt idx="9">
                  <c:v>501</c:v>
                </c:pt>
              </c:numCache>
            </c:numRef>
          </c:val>
          <c:extLst>
            <c:ext xmlns:c16="http://schemas.microsoft.com/office/drawing/2014/chart" uri="{C3380CC4-5D6E-409C-BE32-E72D297353CC}">
              <c16:uniqueId val="{0000000A-A7F9-43BA-9ACF-39F92F75A609}"/>
            </c:ext>
          </c:extLst>
        </c:ser>
        <c:dLbls>
          <c:showLegendKey val="0"/>
          <c:showVal val="0"/>
          <c:showCatName val="0"/>
          <c:showSerName val="0"/>
          <c:showPercent val="0"/>
          <c:showBubbleSize val="0"/>
        </c:dLbls>
        <c:gapWidth val="100"/>
        <c:gapDepth val="100"/>
        <c:shape val="box"/>
        <c:axId val="365210872"/>
        <c:axId val="369051320"/>
        <c:axId val="0"/>
      </c:bar3DChart>
      <c:catAx>
        <c:axId val="365210872"/>
        <c:scaling>
          <c:orientation val="minMax"/>
        </c:scaling>
        <c:delete val="0"/>
        <c:axPos val="l"/>
        <c:numFmt formatCode="General"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369051320"/>
        <c:crosses val="autoZero"/>
        <c:auto val="1"/>
        <c:lblAlgn val="ctr"/>
        <c:lblOffset val="100"/>
        <c:noMultiLvlLbl val="0"/>
      </c:catAx>
      <c:valAx>
        <c:axId val="369051320"/>
        <c:scaling>
          <c:orientation val="minMax"/>
        </c:scaling>
        <c:delete val="0"/>
        <c:axPos val="b"/>
        <c:majorGridlines/>
        <c:numFmt formatCode="General"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365210872"/>
        <c:crosses val="autoZero"/>
        <c:crossBetween val="between"/>
      </c:valAx>
    </c:plotArea>
    <c:plotVisOnly val="1"/>
    <c:dispBlanksAs val="gap"/>
    <c:showDLblsOverMax val="0"/>
  </c:chart>
  <c:txPr>
    <a:bodyPr/>
    <a:lstStyle/>
    <a:p>
      <a:pPr>
        <a:defRPr sz="1800"/>
      </a:pPr>
      <a:endParaRPr lang="pl-PL"/>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2098" name="Rectangle 2"/>
          <p:cNvSpPr>
            <a:spLocks noGrp="1" noChangeArrowheads="1"/>
          </p:cNvSpPr>
          <p:nvPr>
            <p:ph type="hdr" sz="quarter"/>
          </p:nvPr>
        </p:nvSpPr>
        <p:spPr bwMode="auto">
          <a:xfrm>
            <a:off x="8" y="1"/>
            <a:ext cx="2944813" cy="496888"/>
          </a:xfrm>
          <a:prstGeom prst="rect">
            <a:avLst/>
          </a:prstGeom>
          <a:noFill/>
          <a:ln w="9525">
            <a:noFill/>
            <a:miter lim="800000"/>
            <a:headEnd/>
            <a:tailEnd/>
          </a:ln>
          <a:effectLst/>
        </p:spPr>
        <p:txBody>
          <a:bodyPr vert="horz" wrap="square" lIns="91317" tIns="45658" rIns="91317" bIns="45658" numCol="1" anchor="t" anchorCtr="0" compatLnSpc="1">
            <a:prstTxWarp prst="textNoShape">
              <a:avLst/>
            </a:prstTxWarp>
          </a:bodyPr>
          <a:lstStyle>
            <a:lvl1pPr eaLnBrk="0" hangingPunct="0">
              <a:buClr>
                <a:srgbClr val="000000"/>
              </a:buClr>
              <a:buSzPct val="100000"/>
              <a:buFont typeface="Times New Roman" pitchFamily="18" charset="0"/>
              <a:buNone/>
              <a:defRPr sz="1200"/>
            </a:lvl1pPr>
          </a:lstStyle>
          <a:p>
            <a:pPr>
              <a:defRPr/>
            </a:pPr>
            <a:endParaRPr lang="pl-PL"/>
          </a:p>
        </p:txBody>
      </p:sp>
      <p:sp>
        <p:nvSpPr>
          <p:cNvPr id="132099" name="Rectangle 3"/>
          <p:cNvSpPr>
            <a:spLocks noGrp="1" noChangeArrowheads="1"/>
          </p:cNvSpPr>
          <p:nvPr>
            <p:ph type="dt" sz="quarter" idx="1"/>
          </p:nvPr>
        </p:nvSpPr>
        <p:spPr bwMode="auto">
          <a:xfrm>
            <a:off x="3851283" y="1"/>
            <a:ext cx="2944813" cy="496888"/>
          </a:xfrm>
          <a:prstGeom prst="rect">
            <a:avLst/>
          </a:prstGeom>
          <a:noFill/>
          <a:ln w="9525">
            <a:noFill/>
            <a:miter lim="800000"/>
            <a:headEnd/>
            <a:tailEnd/>
          </a:ln>
          <a:effectLst/>
        </p:spPr>
        <p:txBody>
          <a:bodyPr vert="horz" wrap="square" lIns="91317" tIns="45658" rIns="91317" bIns="45658" numCol="1" anchor="t" anchorCtr="0" compatLnSpc="1">
            <a:prstTxWarp prst="textNoShape">
              <a:avLst/>
            </a:prstTxWarp>
          </a:bodyPr>
          <a:lstStyle>
            <a:lvl1pPr algn="r" eaLnBrk="0" hangingPunct="0">
              <a:buClr>
                <a:srgbClr val="000000"/>
              </a:buClr>
              <a:buSzPct val="100000"/>
              <a:buFont typeface="Times New Roman" pitchFamily="18" charset="0"/>
              <a:buNone/>
              <a:defRPr sz="1200"/>
            </a:lvl1pPr>
          </a:lstStyle>
          <a:p>
            <a:pPr>
              <a:defRPr/>
            </a:pPr>
            <a:fld id="{7E411259-1B56-48B6-9326-BBB491A4CEE3}" type="datetimeFigureOut">
              <a:rPr lang="pl-PL"/>
              <a:pPr>
                <a:defRPr/>
              </a:pPr>
              <a:t>07.07.2026</a:t>
            </a:fld>
            <a:endParaRPr lang="pl-PL"/>
          </a:p>
        </p:txBody>
      </p:sp>
      <p:sp>
        <p:nvSpPr>
          <p:cNvPr id="132100" name="Rectangle 4"/>
          <p:cNvSpPr>
            <a:spLocks noGrp="1" noChangeArrowheads="1"/>
          </p:cNvSpPr>
          <p:nvPr>
            <p:ph type="ftr" sz="quarter" idx="2"/>
          </p:nvPr>
        </p:nvSpPr>
        <p:spPr bwMode="auto">
          <a:xfrm>
            <a:off x="8" y="9428166"/>
            <a:ext cx="2944813" cy="496887"/>
          </a:xfrm>
          <a:prstGeom prst="rect">
            <a:avLst/>
          </a:prstGeom>
          <a:noFill/>
          <a:ln w="9525">
            <a:noFill/>
            <a:miter lim="800000"/>
            <a:headEnd/>
            <a:tailEnd/>
          </a:ln>
          <a:effectLst/>
        </p:spPr>
        <p:txBody>
          <a:bodyPr vert="horz" wrap="square" lIns="91317" tIns="45658" rIns="91317" bIns="45658" numCol="1" anchor="b" anchorCtr="0" compatLnSpc="1">
            <a:prstTxWarp prst="textNoShape">
              <a:avLst/>
            </a:prstTxWarp>
          </a:bodyPr>
          <a:lstStyle>
            <a:lvl1pPr eaLnBrk="0" hangingPunct="0">
              <a:buClr>
                <a:srgbClr val="000000"/>
              </a:buClr>
              <a:buSzPct val="100000"/>
              <a:buFont typeface="Times New Roman" pitchFamily="18" charset="0"/>
              <a:buNone/>
              <a:defRPr sz="1200"/>
            </a:lvl1pPr>
          </a:lstStyle>
          <a:p>
            <a:pPr>
              <a:defRPr/>
            </a:pPr>
            <a:endParaRPr lang="pl-PL"/>
          </a:p>
        </p:txBody>
      </p:sp>
      <p:sp>
        <p:nvSpPr>
          <p:cNvPr id="132101" name="Rectangle 5"/>
          <p:cNvSpPr>
            <a:spLocks noGrp="1" noChangeArrowheads="1"/>
          </p:cNvSpPr>
          <p:nvPr>
            <p:ph type="sldNum" sz="quarter" idx="3"/>
          </p:nvPr>
        </p:nvSpPr>
        <p:spPr bwMode="auto">
          <a:xfrm>
            <a:off x="3851283" y="9428166"/>
            <a:ext cx="2944813" cy="496887"/>
          </a:xfrm>
          <a:prstGeom prst="rect">
            <a:avLst/>
          </a:prstGeom>
          <a:noFill/>
          <a:ln w="9525">
            <a:noFill/>
            <a:miter lim="800000"/>
            <a:headEnd/>
            <a:tailEnd/>
          </a:ln>
          <a:effectLst/>
        </p:spPr>
        <p:txBody>
          <a:bodyPr vert="horz" wrap="square" lIns="91317" tIns="45658" rIns="91317" bIns="45658" numCol="1" anchor="b" anchorCtr="0" compatLnSpc="1">
            <a:prstTxWarp prst="textNoShape">
              <a:avLst/>
            </a:prstTxWarp>
          </a:bodyPr>
          <a:lstStyle>
            <a:lvl1pPr algn="r" eaLnBrk="0" hangingPunct="0">
              <a:buClr>
                <a:srgbClr val="000000"/>
              </a:buClr>
              <a:buSzPct val="100000"/>
              <a:buFont typeface="Times New Roman" pitchFamily="18" charset="0"/>
              <a:buNone/>
              <a:defRPr sz="1200"/>
            </a:lvl1pPr>
          </a:lstStyle>
          <a:p>
            <a:pPr>
              <a:defRPr/>
            </a:pPr>
            <a:fld id="{293DBE49-27B5-4313-958A-8259F3BFC82C}" type="slidenum">
              <a:rPr lang="pl-PL"/>
              <a:pPr>
                <a:defRPr/>
              </a:pPr>
              <a:t>‹#›</a:t>
            </a:fld>
            <a:endParaRPr lang="pl-PL"/>
          </a:p>
        </p:txBody>
      </p:sp>
    </p:spTree>
    <p:extLst>
      <p:ext uri="{BB962C8B-B14F-4D97-AF65-F5344CB8AC3E}">
        <p14:creationId xmlns:p14="http://schemas.microsoft.com/office/powerpoint/2010/main" val="32757190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AutoShape 1"/>
          <p:cNvSpPr>
            <a:spLocks noChangeArrowheads="1"/>
          </p:cNvSpPr>
          <p:nvPr/>
        </p:nvSpPr>
        <p:spPr bwMode="auto">
          <a:xfrm>
            <a:off x="0" y="3"/>
            <a:ext cx="6797675" cy="9926638"/>
          </a:xfrm>
          <a:prstGeom prst="roundRect">
            <a:avLst>
              <a:gd name="adj" fmla="val 23"/>
            </a:avLst>
          </a:prstGeom>
          <a:solidFill>
            <a:srgbClr val="FFFFFF"/>
          </a:solidFill>
          <a:ln w="9525">
            <a:noFill/>
            <a:round/>
            <a:headEnd/>
            <a:tailEnd/>
          </a:ln>
        </p:spPr>
        <p:txBody>
          <a:bodyPr wrap="none" lIns="91317" tIns="45658" rIns="91317" bIns="45658" anchor="ctr"/>
          <a:lstStyle/>
          <a:p>
            <a:pPr>
              <a:buClr>
                <a:srgbClr val="000000"/>
              </a:buClr>
              <a:buSzPct val="100000"/>
              <a:buFont typeface="Times New Roman" pitchFamily="18" charset="0"/>
              <a:buNone/>
              <a:defRPr/>
            </a:pPr>
            <a:endParaRPr lang="pl-PL"/>
          </a:p>
        </p:txBody>
      </p:sp>
      <p:sp>
        <p:nvSpPr>
          <p:cNvPr id="73731" name="Text Box 2"/>
          <p:cNvSpPr txBox="1">
            <a:spLocks noChangeArrowheads="1"/>
          </p:cNvSpPr>
          <p:nvPr/>
        </p:nvSpPr>
        <p:spPr bwMode="auto">
          <a:xfrm>
            <a:off x="3" y="1"/>
            <a:ext cx="2946400" cy="496888"/>
          </a:xfrm>
          <a:prstGeom prst="rect">
            <a:avLst/>
          </a:prstGeom>
          <a:noFill/>
          <a:ln w="9525">
            <a:noFill/>
            <a:round/>
            <a:headEnd/>
            <a:tailEnd/>
          </a:ln>
        </p:spPr>
        <p:txBody>
          <a:bodyPr wrap="none" lIns="91317" tIns="45658" rIns="91317" bIns="45658" anchor="ctr"/>
          <a:lstStyle/>
          <a:p>
            <a:pPr>
              <a:buClr>
                <a:srgbClr val="000000"/>
              </a:buClr>
              <a:buSzPct val="100000"/>
              <a:buFont typeface="Times New Roman" pitchFamily="18" charset="0"/>
              <a:buNone/>
              <a:defRPr/>
            </a:pPr>
            <a:endParaRPr lang="pl-PL"/>
          </a:p>
        </p:txBody>
      </p:sp>
      <p:sp>
        <p:nvSpPr>
          <p:cNvPr id="2051" name="Rectangle 3"/>
          <p:cNvSpPr>
            <a:spLocks noGrp="1" noChangeArrowheads="1"/>
          </p:cNvSpPr>
          <p:nvPr>
            <p:ph type="dt"/>
          </p:nvPr>
        </p:nvSpPr>
        <p:spPr bwMode="auto">
          <a:xfrm>
            <a:off x="3851283" y="3"/>
            <a:ext cx="2944813" cy="495300"/>
          </a:xfrm>
          <a:prstGeom prst="rect">
            <a:avLst/>
          </a:prstGeom>
          <a:noFill/>
          <a:ln w="9525">
            <a:noFill/>
            <a:round/>
            <a:headEnd/>
            <a:tailEnd/>
          </a:ln>
        </p:spPr>
        <p:txBody>
          <a:bodyPr vert="horz" wrap="square" lIns="89878" tIns="46736" rIns="89878" bIns="46736" numCol="1" anchor="t" anchorCtr="0" compatLnSpc="1">
            <a:prstTxWarp prst="textNoShape">
              <a:avLst/>
            </a:prstTxWarp>
          </a:bodyPr>
          <a:lstStyle>
            <a:lvl1pPr algn="r">
              <a:buClr>
                <a:srgbClr val="000000"/>
              </a:buClr>
              <a:buSzPct val="100000"/>
              <a:buFont typeface="Times New Roman" pitchFamily="18" charset="0"/>
              <a:buNone/>
              <a:tabLst>
                <a:tab pos="0" algn="l"/>
                <a:tab pos="914070" algn="l"/>
                <a:tab pos="1828138" algn="l"/>
                <a:tab pos="2742207" algn="l"/>
                <a:tab pos="3656275" algn="l"/>
                <a:tab pos="4570345" algn="l"/>
                <a:tab pos="5484413" algn="l"/>
                <a:tab pos="6398483" algn="l"/>
                <a:tab pos="7312553" algn="l"/>
                <a:tab pos="8226621" algn="l"/>
                <a:tab pos="9140688" algn="l"/>
                <a:tab pos="10054758" algn="l"/>
              </a:tabLst>
              <a:defRPr sz="1200">
                <a:solidFill>
                  <a:srgbClr val="000000"/>
                </a:solidFill>
                <a:ea typeface="+mn-ea"/>
                <a:cs typeface="Arial Unicode MS" charset="0"/>
              </a:defRPr>
            </a:lvl1pPr>
          </a:lstStyle>
          <a:p>
            <a:pPr>
              <a:defRPr/>
            </a:pPr>
            <a:endParaRPr lang="pl-PL"/>
          </a:p>
        </p:txBody>
      </p:sp>
      <p:sp>
        <p:nvSpPr>
          <p:cNvPr id="74757" name="Rectangle 4"/>
          <p:cNvSpPr>
            <a:spLocks noGrp="1" noRot="1" noChangeAspect="1" noChangeArrowheads="1"/>
          </p:cNvSpPr>
          <p:nvPr>
            <p:ph type="sldImg"/>
          </p:nvPr>
        </p:nvSpPr>
        <p:spPr bwMode="auto">
          <a:xfrm>
            <a:off x="917575" y="744538"/>
            <a:ext cx="4960938" cy="3721100"/>
          </a:xfrm>
          <a:prstGeom prst="rect">
            <a:avLst/>
          </a:prstGeom>
          <a:noFill/>
          <a:ln w="12600">
            <a:solidFill>
              <a:srgbClr val="000000"/>
            </a:solidFill>
            <a:miter lim="800000"/>
            <a:headEnd/>
            <a:tailEnd/>
          </a:ln>
        </p:spPr>
      </p:sp>
      <p:sp>
        <p:nvSpPr>
          <p:cNvPr id="2053" name="Rectangle 5"/>
          <p:cNvSpPr>
            <a:spLocks noGrp="1" noChangeArrowheads="1"/>
          </p:cNvSpPr>
          <p:nvPr>
            <p:ph type="body"/>
          </p:nvPr>
        </p:nvSpPr>
        <p:spPr bwMode="auto">
          <a:xfrm>
            <a:off x="679456" y="4716468"/>
            <a:ext cx="5438775" cy="4464050"/>
          </a:xfrm>
          <a:prstGeom prst="rect">
            <a:avLst/>
          </a:prstGeom>
          <a:noFill/>
          <a:ln w="9525">
            <a:noFill/>
            <a:round/>
            <a:headEnd/>
            <a:tailEnd/>
          </a:ln>
        </p:spPr>
        <p:txBody>
          <a:bodyPr vert="horz" wrap="square" lIns="89878" tIns="46736" rIns="89878" bIns="46736" numCol="1" anchor="t" anchorCtr="0" compatLnSpc="1">
            <a:prstTxWarp prst="textNoShape">
              <a:avLst/>
            </a:prstTxWarp>
          </a:bodyPr>
          <a:lstStyle/>
          <a:p>
            <a:pPr lvl="0"/>
            <a:endParaRPr lang="pl-PL" noProof="0"/>
          </a:p>
        </p:txBody>
      </p:sp>
      <p:sp>
        <p:nvSpPr>
          <p:cNvPr id="73735" name="Text Box 6"/>
          <p:cNvSpPr txBox="1">
            <a:spLocks noChangeArrowheads="1"/>
          </p:cNvSpPr>
          <p:nvPr/>
        </p:nvSpPr>
        <p:spPr bwMode="auto">
          <a:xfrm>
            <a:off x="3" y="9428166"/>
            <a:ext cx="2946400" cy="496887"/>
          </a:xfrm>
          <a:prstGeom prst="rect">
            <a:avLst/>
          </a:prstGeom>
          <a:noFill/>
          <a:ln w="9525">
            <a:noFill/>
            <a:round/>
            <a:headEnd/>
            <a:tailEnd/>
          </a:ln>
        </p:spPr>
        <p:txBody>
          <a:bodyPr wrap="none" lIns="91317" tIns="45658" rIns="91317" bIns="45658" anchor="ctr"/>
          <a:lstStyle/>
          <a:p>
            <a:pPr>
              <a:buClr>
                <a:srgbClr val="000000"/>
              </a:buClr>
              <a:buSzPct val="100000"/>
              <a:buFont typeface="Times New Roman" pitchFamily="18" charset="0"/>
              <a:buNone/>
              <a:defRPr/>
            </a:pPr>
            <a:endParaRPr lang="pl-PL"/>
          </a:p>
        </p:txBody>
      </p:sp>
      <p:sp>
        <p:nvSpPr>
          <p:cNvPr id="2055" name="Rectangle 7"/>
          <p:cNvSpPr>
            <a:spLocks noGrp="1" noChangeArrowheads="1"/>
          </p:cNvSpPr>
          <p:nvPr>
            <p:ph type="sldNum"/>
          </p:nvPr>
        </p:nvSpPr>
        <p:spPr bwMode="auto">
          <a:xfrm>
            <a:off x="3851283" y="9428163"/>
            <a:ext cx="2944813" cy="495300"/>
          </a:xfrm>
          <a:prstGeom prst="rect">
            <a:avLst/>
          </a:prstGeom>
          <a:noFill/>
          <a:ln w="9525">
            <a:noFill/>
            <a:round/>
            <a:headEnd/>
            <a:tailEnd/>
          </a:ln>
        </p:spPr>
        <p:txBody>
          <a:bodyPr vert="horz" wrap="square" lIns="89878" tIns="46736" rIns="89878" bIns="46736" numCol="1" anchor="b" anchorCtr="0" compatLnSpc="1">
            <a:prstTxWarp prst="textNoShape">
              <a:avLst/>
            </a:prstTxWarp>
          </a:bodyPr>
          <a:lstStyle>
            <a:lvl1pPr algn="r">
              <a:buClr>
                <a:srgbClr val="000000"/>
              </a:buClr>
              <a:buSzPct val="100000"/>
              <a:buFont typeface="Times New Roman" pitchFamily="18" charset="0"/>
              <a:buNone/>
              <a:tabLst>
                <a:tab pos="0" algn="l"/>
                <a:tab pos="914070" algn="l"/>
                <a:tab pos="1828138" algn="l"/>
                <a:tab pos="2742207" algn="l"/>
                <a:tab pos="3656275" algn="l"/>
                <a:tab pos="4570345" algn="l"/>
                <a:tab pos="5484413" algn="l"/>
                <a:tab pos="6398483" algn="l"/>
                <a:tab pos="7312553" algn="l"/>
                <a:tab pos="8226621" algn="l"/>
                <a:tab pos="9140688" algn="l"/>
                <a:tab pos="10054758" algn="l"/>
              </a:tabLst>
              <a:defRPr sz="1200">
                <a:solidFill>
                  <a:srgbClr val="000000"/>
                </a:solidFill>
                <a:ea typeface="+mn-ea"/>
                <a:cs typeface="Arial Unicode MS" charset="0"/>
              </a:defRPr>
            </a:lvl1pPr>
          </a:lstStyle>
          <a:p>
            <a:pPr>
              <a:defRPr/>
            </a:pPr>
            <a:fld id="{E43DAE39-3200-4A70-A30E-C6B3199C97FB}" type="slidenum">
              <a:rPr lang="pl-PL"/>
              <a:pPr>
                <a:defRPr/>
              </a:pPr>
              <a:t>‹#›</a:t>
            </a:fld>
            <a:endParaRPr lang="pl-PL"/>
          </a:p>
        </p:txBody>
      </p:sp>
    </p:spTree>
    <p:extLst>
      <p:ext uri="{BB962C8B-B14F-4D97-AF65-F5344CB8AC3E}">
        <p14:creationId xmlns:p14="http://schemas.microsoft.com/office/powerpoint/2010/main" val="3333417246"/>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idx="10"/>
          </p:nvPr>
        </p:nvSpPr>
        <p:spPr/>
        <p:txBody>
          <a:bodyPr/>
          <a:lstStyle/>
          <a:p>
            <a:pPr>
              <a:defRPr/>
            </a:pPr>
            <a:fld id="{E43DAE39-3200-4A70-A30E-C6B3199C97FB}" type="slidenum">
              <a:rPr lang="pl-PL" smtClean="0"/>
              <a:pPr>
                <a:defRPr/>
              </a:pPr>
              <a:t>3</a:t>
            </a:fld>
            <a:endParaRPr lang="pl-PL" dirty="0"/>
          </a:p>
        </p:txBody>
      </p:sp>
    </p:spTree>
    <p:extLst>
      <p:ext uri="{BB962C8B-B14F-4D97-AF65-F5344CB8AC3E}">
        <p14:creationId xmlns:p14="http://schemas.microsoft.com/office/powerpoint/2010/main" val="169471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Rectangle 7"/>
          <p:cNvSpPr>
            <a:spLocks noGrp="1" noChangeArrowheads="1"/>
          </p:cNvSpPr>
          <p:nvPr>
            <p:ph type="sldNum" sz="quarter"/>
          </p:nvPr>
        </p:nvSpPr>
        <p:spPr>
          <a:noFill/>
        </p:spPr>
        <p:txBody>
          <a:bodyPr/>
          <a:lstStyle/>
          <a:p>
            <a:pPr>
              <a:tabLst>
                <a:tab pos="0" algn="l"/>
                <a:tab pos="912482" algn="l"/>
                <a:tab pos="1826551" algn="l"/>
                <a:tab pos="2739033" algn="l"/>
                <a:tab pos="3653102" algn="l"/>
                <a:tab pos="4565584" algn="l"/>
                <a:tab pos="5479654" algn="l"/>
                <a:tab pos="6392135" algn="l"/>
                <a:tab pos="7304617" algn="l"/>
                <a:tab pos="8218687" algn="l"/>
                <a:tab pos="9131169" algn="l"/>
                <a:tab pos="10045237" algn="l"/>
              </a:tabLst>
            </a:pPr>
            <a:fld id="{12B55F04-A769-493B-A34C-B552BCB4597D}" type="slidenum">
              <a:rPr lang="pl-PL" smtClean="0">
                <a:ea typeface="Arial Unicode MS" pitchFamily="34" charset="-128"/>
                <a:cs typeface="Arial Unicode MS" pitchFamily="34" charset="-128"/>
              </a:rPr>
              <a:pPr>
                <a:tabLst>
                  <a:tab pos="0" algn="l"/>
                  <a:tab pos="912482" algn="l"/>
                  <a:tab pos="1826551" algn="l"/>
                  <a:tab pos="2739033" algn="l"/>
                  <a:tab pos="3653102" algn="l"/>
                  <a:tab pos="4565584" algn="l"/>
                  <a:tab pos="5479654" algn="l"/>
                  <a:tab pos="6392135" algn="l"/>
                  <a:tab pos="7304617" algn="l"/>
                  <a:tab pos="8218687" algn="l"/>
                  <a:tab pos="9131169" algn="l"/>
                  <a:tab pos="10045237" algn="l"/>
                </a:tabLst>
              </a:pPr>
              <a:t>4</a:t>
            </a:fld>
            <a:endParaRPr lang="pl-PL" dirty="0">
              <a:ea typeface="Arial Unicode MS" pitchFamily="34" charset="-128"/>
              <a:cs typeface="Arial Unicode MS" pitchFamily="34" charset="-128"/>
            </a:endParaRPr>
          </a:p>
        </p:txBody>
      </p:sp>
      <p:sp>
        <p:nvSpPr>
          <p:cNvPr id="7680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76804" name="Rectangle 2"/>
          <p:cNvSpPr>
            <a:spLocks noGrp="1" noChangeArrowheads="1"/>
          </p:cNvSpPr>
          <p:nvPr>
            <p:ph type="body" idx="1"/>
          </p:nvPr>
        </p:nvSpPr>
        <p:spPr>
          <a:xfrm>
            <a:off x="679457" y="4716465"/>
            <a:ext cx="5440363" cy="4559300"/>
          </a:xfrm>
          <a:noFill/>
          <a:ln/>
        </p:spPr>
        <p:txBody>
          <a:bodyPr wrap="none" anchor="ctr"/>
          <a:lstStyle/>
          <a:p>
            <a:endParaRPr lang="pl-PL" dirty="0"/>
          </a:p>
        </p:txBody>
      </p:sp>
    </p:spTree>
    <p:extLst>
      <p:ext uri="{BB962C8B-B14F-4D97-AF65-F5344CB8AC3E}">
        <p14:creationId xmlns:p14="http://schemas.microsoft.com/office/powerpoint/2010/main" val="4116095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7"/>
          <p:cNvSpPr>
            <a:spLocks noGrp="1" noChangeArrowheads="1"/>
          </p:cNvSpPr>
          <p:nvPr>
            <p:ph type="sldNum" sz="quarter"/>
          </p:nvPr>
        </p:nvSpPr>
        <p:spPr>
          <a:noFill/>
        </p:spPr>
        <p:txBody>
          <a:bodyPr/>
          <a:lstStyle/>
          <a:p>
            <a:pPr>
              <a:tabLst>
                <a:tab pos="0" algn="l"/>
                <a:tab pos="912482" algn="l"/>
                <a:tab pos="1826551" algn="l"/>
                <a:tab pos="2739033" algn="l"/>
                <a:tab pos="3653102" algn="l"/>
                <a:tab pos="4565584" algn="l"/>
                <a:tab pos="5479654" algn="l"/>
                <a:tab pos="6392135" algn="l"/>
                <a:tab pos="7304617" algn="l"/>
                <a:tab pos="8218687" algn="l"/>
                <a:tab pos="9131169" algn="l"/>
                <a:tab pos="10045237" algn="l"/>
              </a:tabLst>
            </a:pPr>
            <a:fld id="{90239D35-15CF-4319-BEFF-1D54E9B878E2}" type="slidenum">
              <a:rPr lang="pl-PL" smtClean="0">
                <a:ea typeface="Arial Unicode MS" pitchFamily="34" charset="-128"/>
                <a:cs typeface="Arial Unicode MS" pitchFamily="34" charset="-128"/>
              </a:rPr>
              <a:pPr>
                <a:tabLst>
                  <a:tab pos="0" algn="l"/>
                  <a:tab pos="912482" algn="l"/>
                  <a:tab pos="1826551" algn="l"/>
                  <a:tab pos="2739033" algn="l"/>
                  <a:tab pos="3653102" algn="l"/>
                  <a:tab pos="4565584" algn="l"/>
                  <a:tab pos="5479654" algn="l"/>
                  <a:tab pos="6392135" algn="l"/>
                  <a:tab pos="7304617" algn="l"/>
                  <a:tab pos="8218687" algn="l"/>
                  <a:tab pos="9131169" algn="l"/>
                  <a:tab pos="10045237" algn="l"/>
                </a:tabLst>
              </a:pPr>
              <a:t>5</a:t>
            </a:fld>
            <a:endParaRPr lang="pl-PL" dirty="0">
              <a:ea typeface="Arial Unicode MS" pitchFamily="34" charset="-128"/>
              <a:cs typeface="Arial Unicode MS" pitchFamily="34" charset="-128"/>
            </a:endParaRPr>
          </a:p>
        </p:txBody>
      </p:sp>
      <p:sp>
        <p:nvSpPr>
          <p:cNvPr id="77827"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77828" name="Rectangle 2"/>
          <p:cNvSpPr>
            <a:spLocks noGrp="1" noChangeArrowheads="1"/>
          </p:cNvSpPr>
          <p:nvPr>
            <p:ph type="body" idx="1"/>
          </p:nvPr>
        </p:nvSpPr>
        <p:spPr>
          <a:xfrm>
            <a:off x="679457" y="4716465"/>
            <a:ext cx="5440363" cy="4559300"/>
          </a:xfrm>
          <a:noFill/>
          <a:ln/>
        </p:spPr>
        <p:txBody>
          <a:bodyPr wrap="none" anchor="ctr"/>
          <a:lstStyle/>
          <a:p>
            <a:endParaRPr lang="pl-PL" dirty="0"/>
          </a:p>
        </p:txBody>
      </p:sp>
    </p:spTree>
    <p:extLst>
      <p:ext uri="{BB962C8B-B14F-4D97-AF65-F5344CB8AC3E}">
        <p14:creationId xmlns:p14="http://schemas.microsoft.com/office/powerpoint/2010/main" val="6939480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ymbol zastępczy obrazu slajdu 1"/>
          <p:cNvSpPr>
            <a:spLocks noGrp="1" noRot="1" noChangeAspect="1" noTextEdit="1"/>
          </p:cNvSpPr>
          <p:nvPr>
            <p:ph type="sldImg"/>
          </p:nvPr>
        </p:nvSpPr>
        <p:spPr>
          <a:ln/>
        </p:spPr>
      </p:sp>
      <p:sp>
        <p:nvSpPr>
          <p:cNvPr id="78851" name="Symbol zastępczy notatek 2"/>
          <p:cNvSpPr>
            <a:spLocks noGrp="1"/>
          </p:cNvSpPr>
          <p:nvPr>
            <p:ph type="body" idx="1"/>
          </p:nvPr>
        </p:nvSpPr>
        <p:spPr>
          <a:noFill/>
          <a:ln/>
        </p:spPr>
        <p:txBody>
          <a:bodyPr/>
          <a:lstStyle/>
          <a:p>
            <a:endParaRPr lang="pl-PL" dirty="0"/>
          </a:p>
        </p:txBody>
      </p:sp>
      <p:sp>
        <p:nvSpPr>
          <p:cNvPr id="4" name="Symbol zastępczy numeru slajdu 3"/>
          <p:cNvSpPr>
            <a:spLocks noGrp="1"/>
          </p:cNvSpPr>
          <p:nvPr>
            <p:ph type="sldNum" sz="quarter"/>
          </p:nvPr>
        </p:nvSpPr>
        <p:spPr/>
        <p:txBody>
          <a:bodyPr/>
          <a:lstStyle/>
          <a:p>
            <a:pPr>
              <a:defRPr/>
            </a:pPr>
            <a:fld id="{0DAE9A28-0AB8-4339-8A9E-9EF2E91EE4D7}" type="slidenum">
              <a:rPr lang="pl-PL" smtClean="0"/>
              <a:pPr>
                <a:defRPr/>
              </a:pPr>
              <a:t>6</a:t>
            </a:fld>
            <a:endParaRPr lang="pl-PL" dirty="0"/>
          </a:p>
        </p:txBody>
      </p:sp>
    </p:spTree>
    <p:extLst>
      <p:ext uri="{BB962C8B-B14F-4D97-AF65-F5344CB8AC3E}">
        <p14:creationId xmlns:p14="http://schemas.microsoft.com/office/powerpoint/2010/main" val="2530026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p:nvPr>
        </p:nvSpPr>
        <p:spPr/>
        <p:txBody>
          <a:bodyPr/>
          <a:lstStyle/>
          <a:p>
            <a:pPr>
              <a:defRPr/>
            </a:pPr>
            <a:fld id="{E43DAE39-3200-4A70-A30E-C6B3199C97FB}" type="slidenum">
              <a:rPr lang="pl-PL" smtClean="0"/>
              <a:pPr>
                <a:defRPr/>
              </a:pPr>
              <a:t>21</a:t>
            </a:fld>
            <a:endParaRPr lang="pl-PL"/>
          </a:p>
        </p:txBody>
      </p:sp>
    </p:spTree>
    <p:extLst>
      <p:ext uri="{BB962C8B-B14F-4D97-AF65-F5344CB8AC3E}">
        <p14:creationId xmlns:p14="http://schemas.microsoft.com/office/powerpoint/2010/main" val="15159452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Rectangle 7"/>
          <p:cNvSpPr>
            <a:spLocks noGrp="1" noChangeArrowheads="1"/>
          </p:cNvSpPr>
          <p:nvPr>
            <p:ph type="sldNum" sz="quarter"/>
          </p:nvPr>
        </p:nvSpPr>
        <p:spPr>
          <a:noFill/>
        </p:spPr>
        <p:txBody>
          <a:bodyPr/>
          <a:lstStyle/>
          <a:p>
            <a:pPr>
              <a:tabLst>
                <a:tab pos="0" algn="l"/>
                <a:tab pos="912482" algn="l"/>
                <a:tab pos="1826551" algn="l"/>
                <a:tab pos="2739033" algn="l"/>
                <a:tab pos="3653102" algn="l"/>
                <a:tab pos="4565584" algn="l"/>
                <a:tab pos="5479654" algn="l"/>
                <a:tab pos="6392135" algn="l"/>
                <a:tab pos="7304617" algn="l"/>
                <a:tab pos="8218687" algn="l"/>
                <a:tab pos="9131169" algn="l"/>
                <a:tab pos="10045237" algn="l"/>
              </a:tabLst>
            </a:pPr>
            <a:fld id="{083B55AD-A8DD-4F04-91C5-7D090B34C016}" type="slidenum">
              <a:rPr lang="pl-PL" smtClean="0">
                <a:ea typeface="Arial Unicode MS" pitchFamily="34" charset="-128"/>
                <a:cs typeface="Arial Unicode MS" pitchFamily="34" charset="-128"/>
              </a:rPr>
              <a:pPr>
                <a:tabLst>
                  <a:tab pos="0" algn="l"/>
                  <a:tab pos="912482" algn="l"/>
                  <a:tab pos="1826551" algn="l"/>
                  <a:tab pos="2739033" algn="l"/>
                  <a:tab pos="3653102" algn="l"/>
                  <a:tab pos="4565584" algn="l"/>
                  <a:tab pos="5479654" algn="l"/>
                  <a:tab pos="6392135" algn="l"/>
                  <a:tab pos="7304617" algn="l"/>
                  <a:tab pos="8218687" algn="l"/>
                  <a:tab pos="9131169" algn="l"/>
                  <a:tab pos="10045237" algn="l"/>
                </a:tabLst>
              </a:pPr>
              <a:t>35</a:t>
            </a:fld>
            <a:endParaRPr lang="pl-PL">
              <a:ea typeface="Arial Unicode MS" pitchFamily="34" charset="-128"/>
              <a:cs typeface="Arial Unicode MS" pitchFamily="34" charset="-128"/>
            </a:endParaRPr>
          </a:p>
        </p:txBody>
      </p:sp>
      <p:sp>
        <p:nvSpPr>
          <p:cNvPr id="86019"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6020" name="Rectangle 2"/>
          <p:cNvSpPr>
            <a:spLocks noGrp="1" noChangeArrowheads="1"/>
          </p:cNvSpPr>
          <p:nvPr>
            <p:ph type="body" idx="1"/>
          </p:nvPr>
        </p:nvSpPr>
        <p:spPr>
          <a:xfrm>
            <a:off x="679457" y="4716465"/>
            <a:ext cx="5440363" cy="4559300"/>
          </a:xfrm>
          <a:noFill/>
          <a:ln/>
        </p:spPr>
        <p:txBody>
          <a:bodyPr wrap="none" anchor="ctr"/>
          <a:lstStyle/>
          <a:p>
            <a:endParaRPr lang="pl-PL"/>
          </a:p>
        </p:txBody>
      </p:sp>
    </p:spTree>
    <p:extLst>
      <p:ext uri="{BB962C8B-B14F-4D97-AF65-F5344CB8AC3E}">
        <p14:creationId xmlns:p14="http://schemas.microsoft.com/office/powerpoint/2010/main" val="1015299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idx="10"/>
          </p:nvPr>
        </p:nvSpPr>
        <p:spPr/>
        <p:txBody>
          <a:bodyPr/>
          <a:lstStyle/>
          <a:p>
            <a:pPr>
              <a:defRPr/>
            </a:pPr>
            <a:fld id="{E43DAE39-3200-4A70-A30E-C6B3199C97FB}" type="slidenum">
              <a:rPr lang="pl-PL" smtClean="0"/>
              <a:pPr>
                <a:defRPr/>
              </a:pPr>
              <a:t>37</a:t>
            </a:fld>
            <a:endParaRPr lang="pl-PL"/>
          </a:p>
        </p:txBody>
      </p:sp>
    </p:spTree>
    <p:extLst>
      <p:ext uri="{BB962C8B-B14F-4D97-AF65-F5344CB8AC3E}">
        <p14:creationId xmlns:p14="http://schemas.microsoft.com/office/powerpoint/2010/main" val="11696284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7"/>
          <p:cNvSpPr>
            <a:spLocks noGrp="1" noChangeArrowheads="1"/>
          </p:cNvSpPr>
          <p:nvPr>
            <p:ph type="sldNum" sz="quarter"/>
          </p:nvPr>
        </p:nvSpPr>
        <p:spPr>
          <a:noFill/>
        </p:spPr>
        <p:txBody>
          <a:bodyPr/>
          <a:lstStyle/>
          <a:p>
            <a:pPr>
              <a:tabLst>
                <a:tab pos="0" algn="l"/>
                <a:tab pos="912482" algn="l"/>
                <a:tab pos="1826551" algn="l"/>
                <a:tab pos="2739033" algn="l"/>
                <a:tab pos="3653102" algn="l"/>
                <a:tab pos="4565584" algn="l"/>
                <a:tab pos="5479654" algn="l"/>
                <a:tab pos="6392135" algn="l"/>
                <a:tab pos="7304617" algn="l"/>
                <a:tab pos="8218687" algn="l"/>
                <a:tab pos="9131169" algn="l"/>
                <a:tab pos="10045237" algn="l"/>
              </a:tabLst>
            </a:pPr>
            <a:fld id="{36F3BFF4-F3AA-4E2F-9C5A-ACD5A0B096A3}" type="slidenum">
              <a:rPr lang="pl-PL" smtClean="0">
                <a:ea typeface="Arial Unicode MS" pitchFamily="34" charset="-128"/>
                <a:cs typeface="Arial Unicode MS" pitchFamily="34" charset="-128"/>
              </a:rPr>
              <a:pPr>
                <a:tabLst>
                  <a:tab pos="0" algn="l"/>
                  <a:tab pos="912482" algn="l"/>
                  <a:tab pos="1826551" algn="l"/>
                  <a:tab pos="2739033" algn="l"/>
                  <a:tab pos="3653102" algn="l"/>
                  <a:tab pos="4565584" algn="l"/>
                  <a:tab pos="5479654" algn="l"/>
                  <a:tab pos="6392135" algn="l"/>
                  <a:tab pos="7304617" algn="l"/>
                  <a:tab pos="8218687" algn="l"/>
                  <a:tab pos="9131169" algn="l"/>
                  <a:tab pos="10045237" algn="l"/>
                </a:tabLst>
              </a:pPr>
              <a:t>38</a:t>
            </a:fld>
            <a:endParaRPr lang="pl-PL">
              <a:ea typeface="Arial Unicode MS" pitchFamily="34" charset="-128"/>
              <a:cs typeface="Arial Unicode MS" pitchFamily="34" charset="-128"/>
            </a:endParaRPr>
          </a:p>
        </p:txBody>
      </p:sp>
      <p:sp>
        <p:nvSpPr>
          <p:cNvPr id="8704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7044" name="Rectangle 2"/>
          <p:cNvSpPr>
            <a:spLocks noGrp="1" noChangeArrowheads="1"/>
          </p:cNvSpPr>
          <p:nvPr>
            <p:ph type="body" idx="1"/>
          </p:nvPr>
        </p:nvSpPr>
        <p:spPr>
          <a:xfrm>
            <a:off x="679457" y="4716465"/>
            <a:ext cx="5440363" cy="4559300"/>
          </a:xfrm>
          <a:noFill/>
          <a:ln/>
        </p:spPr>
        <p:txBody>
          <a:bodyPr wrap="none" anchor="ctr"/>
          <a:lstStyle/>
          <a:p>
            <a:endParaRPr lang="pl-PL"/>
          </a:p>
        </p:txBody>
      </p:sp>
    </p:spTree>
    <p:extLst>
      <p:ext uri="{BB962C8B-B14F-4D97-AF65-F5344CB8AC3E}">
        <p14:creationId xmlns:p14="http://schemas.microsoft.com/office/powerpoint/2010/main" val="20749248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p:nvPr>
        </p:nvSpPr>
        <p:spPr/>
        <p:txBody>
          <a:bodyPr/>
          <a:lstStyle/>
          <a:p>
            <a:pPr>
              <a:defRPr/>
            </a:pPr>
            <a:fld id="{E43DAE39-3200-4A70-A30E-C6B3199C97FB}" type="slidenum">
              <a:rPr lang="pl-PL" smtClean="0"/>
              <a:pPr>
                <a:defRPr/>
              </a:pPr>
              <a:t>42</a:t>
            </a:fld>
            <a:endParaRPr lang="pl-PL"/>
          </a:p>
        </p:txBody>
      </p:sp>
    </p:spTree>
    <p:extLst>
      <p:ext uri="{BB962C8B-B14F-4D97-AF65-F5344CB8AC3E}">
        <p14:creationId xmlns:p14="http://schemas.microsoft.com/office/powerpoint/2010/main" val="10061610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C1E49-9791-224F-D285-82EC33BD06C6}"/>
            </a:ext>
          </a:extLst>
        </p:cNvPr>
        <p:cNvGrpSpPr/>
        <p:nvPr/>
      </p:nvGrpSpPr>
      <p:grpSpPr>
        <a:xfrm>
          <a:off x="0" y="0"/>
          <a:ext cx="0" cy="0"/>
          <a:chOff x="0" y="0"/>
          <a:chExt cx="0" cy="0"/>
        </a:xfrm>
      </p:grpSpPr>
      <p:sp>
        <p:nvSpPr>
          <p:cNvPr id="2" name="Symbol zastępczy obrazu slajdu 1">
            <a:extLst>
              <a:ext uri="{FF2B5EF4-FFF2-40B4-BE49-F238E27FC236}">
                <a16:creationId xmlns:a16="http://schemas.microsoft.com/office/drawing/2014/main" id="{FEC8DD29-59EB-9DE0-D868-EA02D94ECA79}"/>
              </a:ext>
            </a:extLst>
          </p:cNvPr>
          <p:cNvSpPr>
            <a:spLocks noGrp="1" noRot="1" noChangeAspect="1"/>
          </p:cNvSpPr>
          <p:nvPr>
            <p:ph type="sldImg"/>
          </p:nvPr>
        </p:nvSpPr>
        <p:spPr/>
      </p:sp>
      <p:sp>
        <p:nvSpPr>
          <p:cNvPr id="3" name="Symbol zastępczy notatek 2">
            <a:extLst>
              <a:ext uri="{FF2B5EF4-FFF2-40B4-BE49-F238E27FC236}">
                <a16:creationId xmlns:a16="http://schemas.microsoft.com/office/drawing/2014/main" id="{BD28DDBF-737F-6B49-0F07-55989FB1EA59}"/>
              </a:ext>
            </a:extLst>
          </p:cNvPr>
          <p:cNvSpPr>
            <a:spLocks noGrp="1"/>
          </p:cNvSpPr>
          <p:nvPr>
            <p:ph type="body" idx="1"/>
          </p:nvPr>
        </p:nvSpPr>
        <p:spPr/>
        <p:txBody>
          <a:bodyPr/>
          <a:lstStyle/>
          <a:p>
            <a:endParaRPr lang="pl-PL" dirty="0"/>
          </a:p>
        </p:txBody>
      </p:sp>
      <p:sp>
        <p:nvSpPr>
          <p:cNvPr id="4" name="Symbol zastępczy numeru slajdu 3">
            <a:extLst>
              <a:ext uri="{FF2B5EF4-FFF2-40B4-BE49-F238E27FC236}">
                <a16:creationId xmlns:a16="http://schemas.microsoft.com/office/drawing/2014/main" id="{25C63307-5734-D183-46E2-3474B013F68C}"/>
              </a:ext>
            </a:extLst>
          </p:cNvPr>
          <p:cNvSpPr>
            <a:spLocks noGrp="1"/>
          </p:cNvSpPr>
          <p:nvPr>
            <p:ph type="sldNum" idx="10"/>
          </p:nvPr>
        </p:nvSpPr>
        <p:spPr/>
        <p:txBody>
          <a:bodyPr/>
          <a:lstStyle/>
          <a:p>
            <a:pPr>
              <a:defRPr/>
            </a:pPr>
            <a:fld id="{E43DAE39-3200-4A70-A30E-C6B3199C97FB}" type="slidenum">
              <a:rPr lang="pl-PL" smtClean="0"/>
              <a:pPr>
                <a:defRPr/>
              </a:pPr>
              <a:t>56</a:t>
            </a:fld>
            <a:endParaRPr lang="pl-PL"/>
          </a:p>
        </p:txBody>
      </p:sp>
    </p:spTree>
    <p:extLst>
      <p:ext uri="{BB962C8B-B14F-4D97-AF65-F5344CB8AC3E}">
        <p14:creationId xmlns:p14="http://schemas.microsoft.com/office/powerpoint/2010/main" val="6189220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4530"/>
            <a:ext cx="6858000" cy="2387600"/>
          </a:xfrm>
        </p:spPr>
        <p:txBody>
          <a:bodyPr anchor="b">
            <a:normAutofit/>
          </a:bodyPr>
          <a:lstStyle>
            <a:lvl1pPr algn="ctr">
              <a:defRPr sz="4500"/>
            </a:lvl1pPr>
          </a:lstStyle>
          <a:p>
            <a:r>
              <a:rPr lang="pl-PL"/>
              <a:t>Kliknij, aby edytować styl</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pl-PL"/>
              <a:t>Kliknij, aby edytować styl wzorca podtytułu</a:t>
            </a:r>
            <a:endParaRPr lang="en-US" dirty="0"/>
          </a:p>
        </p:txBody>
      </p:sp>
      <p:sp>
        <p:nvSpPr>
          <p:cNvPr id="4" name="Date Placeholder 3"/>
          <p:cNvSpPr>
            <a:spLocks noGrp="1"/>
          </p:cNvSpPr>
          <p:nvPr>
            <p:ph type="dt" sz="half" idx="10"/>
          </p:nvPr>
        </p:nvSpPr>
        <p:spPr/>
        <p:txBody>
          <a:bodyPr/>
          <a:lstStyle/>
          <a:p>
            <a:pPr>
              <a:defRPr/>
            </a:pPr>
            <a:fld id="{AEB05DFB-580B-4C6C-BAB6-518D8BD4E69C}" type="datetimeFigureOut">
              <a:rPr lang="en-US" smtClean="0"/>
              <a:pPr>
                <a:defRPr/>
              </a:pPr>
              <a:t>7/7/2026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F32BE9E-BBF1-47B1-AE17-271F3CF64838}" type="slidenum">
              <a:rPr lang="pl-PL" smtClean="0"/>
              <a:pPr>
                <a:defRPr/>
              </a:pPr>
              <a:t>‹#›</a:t>
            </a:fld>
            <a:endParaRPr lang="pl-PL"/>
          </a:p>
        </p:txBody>
      </p:sp>
    </p:spTree>
    <p:extLst>
      <p:ext uri="{BB962C8B-B14F-4D97-AF65-F5344CB8AC3E}">
        <p14:creationId xmlns:p14="http://schemas.microsoft.com/office/powerpoint/2010/main" val="1473003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Content Placeholder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pPr>
              <a:defRPr/>
            </a:pPr>
            <a:fld id="{28C3D3C4-1343-4BA5-B401-5BEDE094660A}" type="datetimeFigureOut">
              <a:rPr lang="en-US" smtClean="0"/>
              <a:pPr>
                <a:defRPr/>
              </a:pPr>
              <a:t>7/7/2026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02D6A8A-916A-4647-A9DD-F085E2AFC857}" type="slidenum">
              <a:rPr lang="pl-PL" smtClean="0"/>
              <a:pPr>
                <a:defRPr/>
              </a:pPr>
              <a:t>‹#›</a:t>
            </a:fld>
            <a:endParaRPr lang="pl-PL"/>
          </a:p>
        </p:txBody>
      </p:sp>
    </p:spTree>
    <p:extLst>
      <p:ext uri="{BB962C8B-B14F-4D97-AF65-F5344CB8AC3E}">
        <p14:creationId xmlns:p14="http://schemas.microsoft.com/office/powerpoint/2010/main" val="3984408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623888" y="1712423"/>
            <a:ext cx="7886700" cy="2851208"/>
          </a:xfrm>
        </p:spPr>
        <p:txBody>
          <a:bodyPr anchor="b">
            <a:normAutofit/>
          </a:bodyPr>
          <a:lstStyle>
            <a:lvl1pPr>
              <a:defRPr sz="4500" b="0"/>
            </a:lvl1pPr>
          </a:lstStyle>
          <a:p>
            <a:r>
              <a:rPr lang="pl-PL"/>
              <a:t>Kliknij, aby edytować styl</a:t>
            </a:r>
            <a:endParaRPr lang="en-US" dirty="0"/>
          </a:p>
        </p:txBody>
      </p:sp>
      <p:sp>
        <p:nvSpPr>
          <p:cNvPr id="3" name="Text Placeholder 2"/>
          <p:cNvSpPr>
            <a:spLocks noGrp="1"/>
          </p:cNvSpPr>
          <p:nvPr>
            <p:ph type="body" idx="1"/>
          </p:nvPr>
        </p:nvSpPr>
        <p:spPr>
          <a:xfrm>
            <a:off x="623888" y="4552634"/>
            <a:ext cx="7886700" cy="1500187"/>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fld id="{5A3D925B-0FFA-46F2-B662-8B6011FF26A3}" type="datetimeFigureOut">
              <a:rPr lang="en-US" smtClean="0"/>
              <a:pPr>
                <a:defRPr/>
              </a:pPr>
              <a:t>7/7/2026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3395814-692A-4108-A66D-0035D9081037}" type="slidenum">
              <a:rPr lang="pl-PL" smtClean="0"/>
              <a:pPr>
                <a:defRPr/>
              </a:pPr>
              <a:t>‹#›</a:t>
            </a:fld>
            <a:endParaRPr lang="pl-PL"/>
          </a:p>
        </p:txBody>
      </p:sp>
    </p:spTree>
    <p:extLst>
      <p:ext uri="{BB962C8B-B14F-4D97-AF65-F5344CB8AC3E}">
        <p14:creationId xmlns:p14="http://schemas.microsoft.com/office/powerpoint/2010/main" val="733064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Content Placeholder 2"/>
          <p:cNvSpPr>
            <a:spLocks noGrp="1"/>
          </p:cNvSpPr>
          <p:nvPr>
            <p:ph sz="half" idx="1"/>
          </p:nvPr>
        </p:nvSpPr>
        <p:spPr>
          <a:xfrm>
            <a:off x="633845" y="1828801"/>
            <a:ext cx="3886200" cy="4351337"/>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4629150" y="1828801"/>
            <a:ext cx="3886200" cy="4351337"/>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Date Placeholder 4"/>
          <p:cNvSpPr>
            <a:spLocks noGrp="1"/>
          </p:cNvSpPr>
          <p:nvPr>
            <p:ph type="dt" sz="half" idx="10"/>
          </p:nvPr>
        </p:nvSpPr>
        <p:spPr/>
        <p:txBody>
          <a:bodyPr/>
          <a:lstStyle/>
          <a:p>
            <a:pPr>
              <a:defRPr/>
            </a:pPr>
            <a:fld id="{B8F21EE6-1610-40A1-B48D-A25CEA950FB4}" type="datetimeFigureOut">
              <a:rPr lang="en-US" smtClean="0"/>
              <a:pPr>
                <a:defRPr/>
              </a:pPr>
              <a:t>7/7/2026</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6C5943E-8D32-42F8-AC29-8D9E66BC1B71}" type="slidenum">
              <a:rPr lang="pl-PL" smtClean="0"/>
              <a:pPr>
                <a:defRPr/>
              </a:pPr>
              <a:t>‹#›</a:t>
            </a:fld>
            <a:endParaRPr lang="pl-PL"/>
          </a:p>
        </p:txBody>
      </p:sp>
    </p:spTree>
    <p:extLst>
      <p:ext uri="{BB962C8B-B14F-4D97-AF65-F5344CB8AC3E}">
        <p14:creationId xmlns:p14="http://schemas.microsoft.com/office/powerpoint/2010/main" val="1317028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orównani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681851"/>
            <a:ext cx="3867150" cy="825699"/>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l-PL"/>
              <a:t>Kliknij, aby edytować style wzorca tekstu</a:t>
            </a:r>
          </a:p>
        </p:txBody>
      </p:sp>
      <p:sp>
        <p:nvSpPr>
          <p:cNvPr id="4" name="Content Placeholder 3"/>
          <p:cNvSpPr>
            <a:spLocks noGrp="1"/>
          </p:cNvSpPr>
          <p:nvPr>
            <p:ph sz="half" idx="2"/>
          </p:nvPr>
        </p:nvSpPr>
        <p:spPr>
          <a:xfrm>
            <a:off x="633845" y="2507551"/>
            <a:ext cx="3867150" cy="3680525"/>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Text Placeholder 4"/>
          <p:cNvSpPr>
            <a:spLocks noGrp="1"/>
          </p:cNvSpPr>
          <p:nvPr>
            <p:ph type="body" sz="quarter" idx="3"/>
          </p:nvPr>
        </p:nvSpPr>
        <p:spPr>
          <a:xfrm>
            <a:off x="4629150" y="1681851"/>
            <a:ext cx="3886201" cy="825698"/>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l-PL"/>
              <a:t>Kliknij, aby edytować style wzorca tekstu</a:t>
            </a:r>
          </a:p>
        </p:txBody>
      </p:sp>
      <p:sp>
        <p:nvSpPr>
          <p:cNvPr id="6" name="Content Placeholder 5"/>
          <p:cNvSpPr>
            <a:spLocks noGrp="1"/>
          </p:cNvSpPr>
          <p:nvPr>
            <p:ph sz="quarter" idx="4"/>
          </p:nvPr>
        </p:nvSpPr>
        <p:spPr>
          <a:xfrm>
            <a:off x="4629150" y="2507551"/>
            <a:ext cx="3886201" cy="3680525"/>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a:p>
        </p:txBody>
      </p:sp>
      <p:sp>
        <p:nvSpPr>
          <p:cNvPr id="7" name="Date Placeholder 6"/>
          <p:cNvSpPr>
            <a:spLocks noGrp="1"/>
          </p:cNvSpPr>
          <p:nvPr>
            <p:ph type="dt" sz="half" idx="10"/>
          </p:nvPr>
        </p:nvSpPr>
        <p:spPr/>
        <p:txBody>
          <a:bodyPr/>
          <a:lstStyle/>
          <a:p>
            <a:pPr>
              <a:defRPr/>
            </a:pPr>
            <a:fld id="{A899BB69-0161-4BC8-B891-44F1F4A67EE2}" type="datetimeFigureOut">
              <a:rPr lang="en-US" smtClean="0"/>
              <a:pPr>
                <a:defRPr/>
              </a:pPr>
              <a:t>7/7/2026</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4BD80D2B-B83C-4723-ACC3-4E05E76900AD}" type="slidenum">
              <a:rPr lang="pl-PL" smtClean="0"/>
              <a:pPr>
                <a:defRPr/>
              </a:pPr>
              <a:t>‹#›</a:t>
            </a:fld>
            <a:endParaRPr lang="pl-PL"/>
          </a:p>
        </p:txBody>
      </p:sp>
      <p:sp>
        <p:nvSpPr>
          <p:cNvPr id="10" name="Title 9"/>
          <p:cNvSpPr>
            <a:spLocks noGrp="1"/>
          </p:cNvSpPr>
          <p:nvPr>
            <p:ph type="title"/>
          </p:nvPr>
        </p:nvSpPr>
        <p:spPr/>
        <p:txBody>
          <a:bodyPr/>
          <a:lstStyle/>
          <a:p>
            <a:r>
              <a:rPr lang="pl-PL"/>
              <a:t>Kliknij, aby edytować styl</a:t>
            </a:r>
            <a:endParaRPr lang="en-US" dirty="0"/>
          </a:p>
        </p:txBody>
      </p:sp>
    </p:spTree>
    <p:extLst>
      <p:ext uri="{BB962C8B-B14F-4D97-AF65-F5344CB8AC3E}">
        <p14:creationId xmlns:p14="http://schemas.microsoft.com/office/powerpoint/2010/main" val="1376070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ylko tytuł">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fld id="{E01B3AC7-DF76-488C-BE78-6EFB6B90B537}" type="datetimeFigureOut">
              <a:rPr lang="en-US" smtClean="0"/>
              <a:pPr>
                <a:defRPr/>
              </a:pPr>
              <a:t>7/7/2026</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75CCE716-15EF-4582-A6E0-11C4B497658E}" type="slidenum">
              <a:rPr lang="pl-PL" smtClean="0"/>
              <a:pPr>
                <a:defRPr/>
              </a:pPr>
              <a:t>‹#›</a:t>
            </a:fld>
            <a:endParaRPr lang="pl-PL"/>
          </a:p>
        </p:txBody>
      </p:sp>
      <p:sp>
        <p:nvSpPr>
          <p:cNvPr id="6" name="Title 5"/>
          <p:cNvSpPr>
            <a:spLocks noGrp="1"/>
          </p:cNvSpPr>
          <p:nvPr>
            <p:ph type="title"/>
          </p:nvPr>
        </p:nvSpPr>
        <p:spPr/>
        <p:txBody>
          <a:bodyPr/>
          <a:lstStyle/>
          <a:p>
            <a:r>
              <a:rPr lang="pl-PL"/>
              <a:t>Kliknij, aby edytować styl</a:t>
            </a:r>
            <a:endParaRPr lang="en-US"/>
          </a:p>
        </p:txBody>
      </p:sp>
    </p:spTree>
    <p:extLst>
      <p:ext uri="{BB962C8B-B14F-4D97-AF65-F5344CB8AC3E}">
        <p14:creationId xmlns:p14="http://schemas.microsoft.com/office/powerpoint/2010/main" val="774167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57B9059-F687-4C63-900C-13723FFE8096}" type="datetimeFigureOut">
              <a:rPr lang="en-US" smtClean="0"/>
              <a:pPr>
                <a:defRPr/>
              </a:pPr>
              <a:t>7/7/2026</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344CA00D-BC7F-48ED-B152-D7B66B4F3C58}" type="slidenum">
              <a:rPr lang="pl-PL" smtClean="0"/>
              <a:pPr>
                <a:defRPr/>
              </a:pPr>
              <a:t>‹#›</a:t>
            </a:fld>
            <a:endParaRPr lang="pl-PL"/>
          </a:p>
        </p:txBody>
      </p:sp>
    </p:spTree>
    <p:extLst>
      <p:ext uri="{BB962C8B-B14F-4D97-AF65-F5344CB8AC3E}">
        <p14:creationId xmlns:p14="http://schemas.microsoft.com/office/powerpoint/2010/main" val="2409488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948940" cy="1600197"/>
          </a:xfrm>
        </p:spPr>
        <p:txBody>
          <a:bodyPr anchor="b">
            <a:normAutofit/>
          </a:bodyPr>
          <a:lstStyle>
            <a:lvl1pPr>
              <a:defRPr sz="2400" b="0"/>
            </a:lvl1pPr>
          </a:lstStyle>
          <a:p>
            <a:r>
              <a:rPr lang="pl-PL"/>
              <a:t>Kliknij, aby edytować styl</a:t>
            </a:r>
            <a:endParaRPr lang="en-US" dirty="0"/>
          </a:p>
        </p:txBody>
      </p:sp>
      <p:sp>
        <p:nvSpPr>
          <p:cNvPr id="3" name="Content Placeholder 2"/>
          <p:cNvSpPr>
            <a:spLocks noGrp="1"/>
          </p:cNvSpPr>
          <p:nvPr>
            <p:ph idx="1"/>
          </p:nvPr>
        </p:nvSpPr>
        <p:spPr>
          <a:xfrm>
            <a:off x="3886200" y="990600"/>
            <a:ext cx="4629150" cy="48768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630936" y="2057399"/>
            <a:ext cx="2948940" cy="38100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fld id="{CBB2FA18-A16B-41F7-8E0D-2292529DAB1F}" type="datetimeFigureOut">
              <a:rPr lang="en-US" smtClean="0"/>
              <a:pPr>
                <a:defRPr/>
              </a:pPr>
              <a:t>7/7/2026</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D57961B-5195-4546-87A6-F8DDAAC7F6A2}" type="slidenum">
              <a:rPr lang="pl-PL" smtClean="0"/>
              <a:pPr>
                <a:defRPr/>
              </a:pPr>
              <a:t>‹#›</a:t>
            </a:fld>
            <a:endParaRPr lang="pl-PL"/>
          </a:p>
        </p:txBody>
      </p:sp>
    </p:spTree>
    <p:extLst>
      <p:ext uri="{BB962C8B-B14F-4D97-AF65-F5344CB8AC3E}">
        <p14:creationId xmlns:p14="http://schemas.microsoft.com/office/powerpoint/2010/main" val="2192169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0"/>
            <a:ext cx="2948940" cy="1600200"/>
          </a:xfrm>
        </p:spPr>
        <p:txBody>
          <a:bodyPr anchor="b">
            <a:normAutofit/>
          </a:bodyPr>
          <a:lstStyle>
            <a:lvl1pPr>
              <a:defRPr sz="2400" b="0"/>
            </a:lvl1pPr>
          </a:lstStyle>
          <a:p>
            <a:r>
              <a:rPr lang="pl-PL"/>
              <a:t>Kliknij, aby edytować styl</a:t>
            </a:r>
            <a:endParaRPr lang="en-US" dirty="0"/>
          </a:p>
        </p:txBody>
      </p:sp>
      <p:sp>
        <p:nvSpPr>
          <p:cNvPr id="3" name="Picture Placeholder 2"/>
          <p:cNvSpPr>
            <a:spLocks noGrp="1"/>
          </p:cNvSpPr>
          <p:nvPr>
            <p:ph type="pic" idx="1"/>
          </p:nvPr>
        </p:nvSpPr>
        <p:spPr>
          <a:xfrm>
            <a:off x="3886200" y="990600"/>
            <a:ext cx="4629150" cy="4876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l-PL"/>
              <a:t>Kliknij ikonę, aby dodać obraz</a:t>
            </a:r>
            <a:endParaRPr lang="en-US" dirty="0"/>
          </a:p>
        </p:txBody>
      </p:sp>
      <p:sp>
        <p:nvSpPr>
          <p:cNvPr id="4" name="Text Placeholder 3"/>
          <p:cNvSpPr>
            <a:spLocks noGrp="1"/>
          </p:cNvSpPr>
          <p:nvPr>
            <p:ph type="body" sz="half" idx="2"/>
          </p:nvPr>
        </p:nvSpPr>
        <p:spPr>
          <a:xfrm>
            <a:off x="630936" y="2057400"/>
            <a:ext cx="2948940" cy="38100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fld id="{8B62503E-1570-4FC2-A2B4-1A51C6D8A130}" type="datetimeFigureOut">
              <a:rPr lang="en-US" smtClean="0"/>
              <a:pPr>
                <a:defRPr/>
              </a:pPr>
              <a:t>7/7/2026</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94C9DCA-0968-451B-8EED-7E1AE389AF8F}" type="slidenum">
              <a:rPr lang="pl-PL" smtClean="0"/>
              <a:pPr>
                <a:defRPr/>
              </a:pPr>
              <a:t>‹#›</a:t>
            </a:fld>
            <a:endParaRPr lang="pl-PL"/>
          </a:p>
        </p:txBody>
      </p:sp>
    </p:spTree>
    <p:extLst>
      <p:ext uri="{BB962C8B-B14F-4D97-AF65-F5344CB8AC3E}">
        <p14:creationId xmlns:p14="http://schemas.microsoft.com/office/powerpoint/2010/main" val="2151616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a:p>
        </p:txBody>
      </p:sp>
      <p:sp>
        <p:nvSpPr>
          <p:cNvPr id="3" name="Vertical Text Placeholder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pPr>
              <a:defRPr/>
            </a:pPr>
            <a:fld id="{71C2A3EC-AEAB-4E3A-ABBE-98D601FE6148}" type="datetimeFigureOut">
              <a:rPr lang="en-US" smtClean="0"/>
              <a:pPr>
                <a:defRPr/>
              </a:pPr>
              <a:t>7/7/2026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24E227C-83DA-405E-93FB-C3DECA8FDD55}" type="slidenum">
              <a:rPr lang="pl-PL" smtClean="0"/>
              <a:pPr>
                <a:defRPr/>
              </a:pPr>
              <a:t>‹#›</a:t>
            </a:fld>
            <a:endParaRPr lang="pl-PL"/>
          </a:p>
        </p:txBody>
      </p:sp>
    </p:spTree>
    <p:extLst>
      <p:ext uri="{BB962C8B-B14F-4D97-AF65-F5344CB8AC3E}">
        <p14:creationId xmlns:p14="http://schemas.microsoft.com/office/powerpoint/2010/main" val="2418842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0362"/>
            <a:ext cx="1971675" cy="5811838"/>
          </a:xfrm>
        </p:spPr>
        <p:txBody>
          <a:bodyPr vert="eaVert"/>
          <a:lstStyle/>
          <a:p>
            <a:r>
              <a:rPr lang="pl-PL"/>
              <a:t>Kliknij, aby edytować styl</a:t>
            </a:r>
            <a:endParaRPr lang="en-US"/>
          </a:p>
        </p:txBody>
      </p:sp>
      <p:sp>
        <p:nvSpPr>
          <p:cNvPr id="3" name="Vertical Text Placeholder 2"/>
          <p:cNvSpPr>
            <a:spLocks noGrp="1"/>
          </p:cNvSpPr>
          <p:nvPr>
            <p:ph type="body" orient="vert" idx="1"/>
          </p:nvPr>
        </p:nvSpPr>
        <p:spPr>
          <a:xfrm>
            <a:off x="628650" y="360363"/>
            <a:ext cx="5800725" cy="5811837"/>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a:p>
        </p:txBody>
      </p:sp>
      <p:sp>
        <p:nvSpPr>
          <p:cNvPr id="4" name="Date Placeholder 3"/>
          <p:cNvSpPr>
            <a:spLocks noGrp="1"/>
          </p:cNvSpPr>
          <p:nvPr>
            <p:ph type="dt" sz="half" idx="10"/>
          </p:nvPr>
        </p:nvSpPr>
        <p:spPr/>
        <p:txBody>
          <a:bodyPr/>
          <a:lstStyle/>
          <a:p>
            <a:pPr>
              <a:defRPr/>
            </a:pPr>
            <a:fld id="{C0D8FCB8-69E9-4191-BD85-C1D18B7EB02F}" type="datetimeFigureOut">
              <a:rPr lang="en-US" smtClean="0"/>
              <a:pPr>
                <a:defRPr/>
              </a:pPr>
              <a:t>7/7/2026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29E6876-B315-405B-875F-88131F8F8876}" type="slidenum">
              <a:rPr lang="pl-PL" smtClean="0"/>
              <a:pPr>
                <a:defRPr/>
              </a:pPr>
              <a:t>‹#›</a:t>
            </a:fld>
            <a:endParaRPr lang="pl-PL"/>
          </a:p>
        </p:txBody>
      </p:sp>
    </p:spTree>
    <p:extLst>
      <p:ext uri="{BB962C8B-B14F-4D97-AF65-F5344CB8AC3E}">
        <p14:creationId xmlns:p14="http://schemas.microsoft.com/office/powerpoint/2010/main" val="478215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pl-PL"/>
              <a:t>Kliknij, aby edytować styl</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a:t>Kliknij, aby edytować styl wzorca podtytułu</a:t>
            </a:r>
            <a:endParaRPr lang="en-US" dirty="0"/>
          </a:p>
        </p:txBody>
      </p:sp>
      <p:sp>
        <p:nvSpPr>
          <p:cNvPr id="4" name="Date Placeholder 3"/>
          <p:cNvSpPr>
            <a:spLocks noGrp="1"/>
          </p:cNvSpPr>
          <p:nvPr>
            <p:ph type="dt" sz="half" idx="10"/>
          </p:nvPr>
        </p:nvSpPr>
        <p:spPr>
          <a:xfrm>
            <a:off x="7325773" y="6117336"/>
            <a:ext cx="857473" cy="365125"/>
          </a:xfrm>
        </p:spPr>
        <p:txBody>
          <a:bodyPr/>
          <a:lstStyle/>
          <a:p>
            <a:pPr>
              <a:defRPr/>
            </a:pPr>
            <a:fld id="{AEB05DFB-580B-4C6C-BAB6-518D8BD4E69C}" type="datetimeFigureOut">
              <a:rPr lang="en-US" smtClean="0"/>
              <a:pPr>
                <a:defRPr/>
              </a:pPr>
              <a:t>7/7/2026</a:t>
            </a:fld>
            <a:endParaRPr lang="en-US"/>
          </a:p>
        </p:txBody>
      </p:sp>
      <p:sp>
        <p:nvSpPr>
          <p:cNvPr id="5" name="Footer Placeholder 4"/>
          <p:cNvSpPr>
            <a:spLocks noGrp="1"/>
          </p:cNvSpPr>
          <p:nvPr>
            <p:ph type="ftr" sz="quarter" idx="11"/>
          </p:nvPr>
        </p:nvSpPr>
        <p:spPr>
          <a:xfrm>
            <a:off x="3623733" y="6117336"/>
            <a:ext cx="3609438" cy="365125"/>
          </a:xfrm>
        </p:spPr>
        <p:txBody>
          <a:bodyPr/>
          <a:lstStyle/>
          <a:p>
            <a:pPr>
              <a:defRPr/>
            </a:pPr>
            <a:endParaRPr lang="en-US"/>
          </a:p>
        </p:txBody>
      </p:sp>
      <p:sp>
        <p:nvSpPr>
          <p:cNvPr id="6" name="Slide Number Placeholder 5"/>
          <p:cNvSpPr>
            <a:spLocks noGrp="1"/>
          </p:cNvSpPr>
          <p:nvPr>
            <p:ph type="sldNum" sz="quarter" idx="12"/>
          </p:nvPr>
        </p:nvSpPr>
        <p:spPr>
          <a:xfrm>
            <a:off x="8275320" y="6117336"/>
            <a:ext cx="411480" cy="365125"/>
          </a:xfrm>
        </p:spPr>
        <p:txBody>
          <a:bodyPr/>
          <a:lstStyle/>
          <a:p>
            <a:pPr>
              <a:defRPr/>
            </a:pPr>
            <a:fld id="{4F32BE9E-BBF1-47B1-AE17-271F3CF64838}" type="slidenum">
              <a:rPr lang="pl-PL" smtClean="0"/>
              <a:pPr>
                <a:defRPr/>
              </a:pPr>
              <a:t>‹#›</a:t>
            </a:fld>
            <a:endParaRPr lang="pl-PL"/>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Tree>
    <p:extLst>
      <p:ext uri="{BB962C8B-B14F-4D97-AF65-F5344CB8AC3E}">
        <p14:creationId xmlns:p14="http://schemas.microsoft.com/office/powerpoint/2010/main" val="38875951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pl-PL"/>
              <a:t>Kliknij, aby edytować styl</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a:xfrm>
            <a:off x="7344329" y="6108173"/>
            <a:ext cx="857473" cy="365125"/>
          </a:xfrm>
        </p:spPr>
        <p:txBody>
          <a:bodyPr/>
          <a:lstStyle/>
          <a:p>
            <a:pPr>
              <a:defRPr/>
            </a:pPr>
            <a:fld id="{28C3D3C4-1343-4BA5-B401-5BEDE094660A}" type="datetimeFigureOut">
              <a:rPr lang="en-US" smtClean="0"/>
              <a:pPr>
                <a:defRPr/>
              </a:pPr>
              <a:t>7/7/2026</a:t>
            </a:fld>
            <a:endParaRPr lang="en-US"/>
          </a:p>
        </p:txBody>
      </p:sp>
      <p:sp>
        <p:nvSpPr>
          <p:cNvPr id="5" name="Footer Placeholder 4"/>
          <p:cNvSpPr>
            <a:spLocks noGrp="1"/>
          </p:cNvSpPr>
          <p:nvPr>
            <p:ph type="ftr" sz="quarter" idx="11"/>
          </p:nvPr>
        </p:nvSpPr>
        <p:spPr>
          <a:xfrm>
            <a:off x="1972647" y="6108173"/>
            <a:ext cx="5314517" cy="365125"/>
          </a:xfrm>
        </p:spPr>
        <p:txBody>
          <a:bodyPr/>
          <a:lstStyle/>
          <a:p>
            <a:pPr>
              <a:defRPr/>
            </a:pPr>
            <a:endParaRPr lang="en-US"/>
          </a:p>
        </p:txBody>
      </p:sp>
      <p:sp>
        <p:nvSpPr>
          <p:cNvPr id="6" name="Slide Number Placeholder 5"/>
          <p:cNvSpPr>
            <a:spLocks noGrp="1"/>
          </p:cNvSpPr>
          <p:nvPr>
            <p:ph type="sldNum" sz="quarter" idx="12"/>
          </p:nvPr>
        </p:nvSpPr>
        <p:spPr>
          <a:xfrm>
            <a:off x="8258967" y="6108173"/>
            <a:ext cx="427833" cy="365125"/>
          </a:xfrm>
        </p:spPr>
        <p:txBody>
          <a:bodyPr/>
          <a:lstStyle/>
          <a:p>
            <a:pPr>
              <a:defRPr/>
            </a:pPr>
            <a:fld id="{802D6A8A-916A-4647-A9DD-F085E2AFC857}" type="slidenum">
              <a:rPr lang="pl-PL" smtClean="0"/>
              <a:pPr>
                <a:defRPr/>
              </a:pPr>
              <a:t>‹#›</a:t>
            </a:fld>
            <a:endParaRPr lang="pl-PL"/>
          </a:p>
        </p:txBody>
      </p:sp>
    </p:spTree>
    <p:extLst>
      <p:ext uri="{BB962C8B-B14F-4D97-AF65-F5344CB8AC3E}">
        <p14:creationId xmlns:p14="http://schemas.microsoft.com/office/powerpoint/2010/main" val="8317758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pl-PL"/>
              <a:t>Kliknij, aby edytować styl</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fld id="{5A3D925B-0FFA-46F2-B662-8B6011FF26A3}" type="datetimeFigureOut">
              <a:rPr lang="en-US" smtClean="0"/>
              <a:pPr>
                <a:defRPr/>
              </a:pPr>
              <a:t>7/7/2026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a:xfrm>
            <a:off x="8273317" y="6116070"/>
            <a:ext cx="413483" cy="365125"/>
          </a:xfrm>
        </p:spPr>
        <p:txBody>
          <a:bodyPr/>
          <a:lstStyle/>
          <a:p>
            <a:pPr>
              <a:defRPr/>
            </a:pPr>
            <a:fld id="{03395814-692A-4108-A66D-0035D9081037}" type="slidenum">
              <a:rPr lang="pl-PL" smtClean="0"/>
              <a:pPr>
                <a:defRPr/>
              </a:pPr>
              <a:t>‹#›</a:t>
            </a:fld>
            <a:endParaRPr lang="pl-PL"/>
          </a:p>
        </p:txBody>
      </p:sp>
    </p:spTree>
    <p:extLst>
      <p:ext uri="{BB962C8B-B14F-4D97-AF65-F5344CB8AC3E}">
        <p14:creationId xmlns:p14="http://schemas.microsoft.com/office/powerpoint/2010/main" val="36688411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pl-PL"/>
              <a:t>Kliknij, aby edytować styl</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Date Placeholder 4"/>
          <p:cNvSpPr>
            <a:spLocks noGrp="1"/>
          </p:cNvSpPr>
          <p:nvPr>
            <p:ph type="dt" sz="half" idx="10"/>
          </p:nvPr>
        </p:nvSpPr>
        <p:spPr/>
        <p:txBody>
          <a:bodyPr/>
          <a:lstStyle/>
          <a:p>
            <a:pPr>
              <a:defRPr/>
            </a:pPr>
            <a:fld id="{B8F21EE6-1610-40A1-B48D-A25CEA950FB4}" type="datetimeFigureOut">
              <a:rPr lang="en-US" smtClean="0"/>
              <a:pPr>
                <a:defRPr/>
              </a:pPr>
              <a:t>7/7/2026</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6C5943E-8D32-42F8-AC29-8D9E66BC1B71}" type="slidenum">
              <a:rPr lang="pl-PL" smtClean="0"/>
              <a:pPr>
                <a:defRPr/>
              </a:pPr>
              <a:t>‹#›</a:t>
            </a:fld>
            <a:endParaRPr lang="pl-PL"/>
          </a:p>
        </p:txBody>
      </p:sp>
    </p:spTree>
    <p:extLst>
      <p:ext uri="{BB962C8B-B14F-4D97-AF65-F5344CB8AC3E}">
        <p14:creationId xmlns:p14="http://schemas.microsoft.com/office/powerpoint/2010/main" val="1589768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l-PL"/>
              <a:t>Kliknij, aby edytować styl</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7" name="Date Placeholder 6"/>
          <p:cNvSpPr>
            <a:spLocks noGrp="1"/>
          </p:cNvSpPr>
          <p:nvPr>
            <p:ph type="dt" sz="half" idx="10"/>
          </p:nvPr>
        </p:nvSpPr>
        <p:spPr/>
        <p:txBody>
          <a:bodyPr/>
          <a:lstStyle/>
          <a:p>
            <a:pPr>
              <a:defRPr/>
            </a:pPr>
            <a:fld id="{A899BB69-0161-4BC8-B891-44F1F4A67EE2}" type="datetimeFigureOut">
              <a:rPr lang="en-US" smtClean="0"/>
              <a:pPr>
                <a:defRPr/>
              </a:pPr>
              <a:t>7/7/2026</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4BD80D2B-B83C-4723-ACC3-4E05E76900AD}" type="slidenum">
              <a:rPr lang="pl-PL" smtClean="0"/>
              <a:pPr>
                <a:defRPr/>
              </a:pPr>
              <a:t>‹#›</a:t>
            </a:fld>
            <a:endParaRPr lang="pl-PL"/>
          </a:p>
        </p:txBody>
      </p:sp>
    </p:spTree>
    <p:extLst>
      <p:ext uri="{BB962C8B-B14F-4D97-AF65-F5344CB8AC3E}">
        <p14:creationId xmlns:p14="http://schemas.microsoft.com/office/powerpoint/2010/main" val="23169515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Date Placeholder 2"/>
          <p:cNvSpPr>
            <a:spLocks noGrp="1"/>
          </p:cNvSpPr>
          <p:nvPr>
            <p:ph type="dt" sz="half" idx="10"/>
          </p:nvPr>
        </p:nvSpPr>
        <p:spPr/>
        <p:txBody>
          <a:bodyPr/>
          <a:lstStyle/>
          <a:p>
            <a:pPr>
              <a:defRPr/>
            </a:pPr>
            <a:fld id="{E01B3AC7-DF76-488C-BE78-6EFB6B90B537}" type="datetimeFigureOut">
              <a:rPr lang="en-US" smtClean="0"/>
              <a:pPr>
                <a:defRPr/>
              </a:pPr>
              <a:t>7/7/2026</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75CCE716-15EF-4582-A6E0-11C4B497658E}" type="slidenum">
              <a:rPr lang="pl-PL" smtClean="0"/>
              <a:pPr>
                <a:defRPr/>
              </a:pPr>
              <a:t>‹#›</a:t>
            </a:fld>
            <a:endParaRPr lang="pl-PL"/>
          </a:p>
        </p:txBody>
      </p:sp>
    </p:spTree>
    <p:extLst>
      <p:ext uri="{BB962C8B-B14F-4D97-AF65-F5344CB8AC3E}">
        <p14:creationId xmlns:p14="http://schemas.microsoft.com/office/powerpoint/2010/main" val="22820138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57B9059-F687-4C63-900C-13723FFE8096}" type="datetimeFigureOut">
              <a:rPr lang="en-US" smtClean="0"/>
              <a:pPr>
                <a:defRPr/>
              </a:pPr>
              <a:t>7/7/2026</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344CA00D-BC7F-48ED-B152-D7B66B4F3C58}" type="slidenum">
              <a:rPr lang="pl-PL" smtClean="0"/>
              <a:pPr>
                <a:defRPr/>
              </a:pPr>
              <a:t>‹#›</a:t>
            </a:fld>
            <a:endParaRPr lang="pl-PL"/>
          </a:p>
        </p:txBody>
      </p:sp>
    </p:spTree>
    <p:extLst>
      <p:ext uri="{BB962C8B-B14F-4D97-AF65-F5344CB8AC3E}">
        <p14:creationId xmlns:p14="http://schemas.microsoft.com/office/powerpoint/2010/main" val="25103149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pl-PL"/>
              <a:t>Kliknij, aby edytować styl</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fld id="{CBB2FA18-A16B-41F7-8E0D-2292529DAB1F}" type="datetimeFigureOut">
              <a:rPr lang="en-US" smtClean="0"/>
              <a:pPr>
                <a:defRPr/>
              </a:pPr>
              <a:t>7/7/2026</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D57961B-5195-4546-87A6-F8DDAAC7F6A2}" type="slidenum">
              <a:rPr lang="pl-PL" smtClean="0"/>
              <a:pPr>
                <a:defRPr/>
              </a:pPr>
              <a:t>‹#›</a:t>
            </a:fld>
            <a:endParaRPr lang="pl-PL"/>
          </a:p>
        </p:txBody>
      </p:sp>
    </p:spTree>
    <p:extLst>
      <p:ext uri="{BB962C8B-B14F-4D97-AF65-F5344CB8AC3E}">
        <p14:creationId xmlns:p14="http://schemas.microsoft.com/office/powerpoint/2010/main" val="9409929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pl-PL"/>
              <a:t>Kliknij, aby edytować styl</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a:t>Kliknij ikonę, aby dodać obraz</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fld id="{8B62503E-1570-4FC2-A2B4-1A51C6D8A130}" type="datetimeFigureOut">
              <a:rPr lang="en-US" smtClean="0"/>
              <a:pPr>
                <a:defRPr/>
              </a:pPr>
              <a:t>7/7/2026</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94C9DCA-0968-451B-8EED-7E1AE389AF8F}" type="slidenum">
              <a:rPr lang="pl-PL" smtClean="0"/>
              <a:pPr>
                <a:defRPr/>
              </a:pPr>
              <a:t>‹#›</a:t>
            </a:fld>
            <a:endParaRPr lang="pl-PL"/>
          </a:p>
        </p:txBody>
      </p:sp>
    </p:spTree>
    <p:extLst>
      <p:ext uri="{BB962C8B-B14F-4D97-AF65-F5344CB8AC3E}">
        <p14:creationId xmlns:p14="http://schemas.microsoft.com/office/powerpoint/2010/main" val="19089545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Obraz panoramiczny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pl-PL"/>
              <a:t>Kliknij, aby edytować styl</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a:t>Kliknij ikonę, aby dodać obraz</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endParaRPr lang="pl-PL"/>
          </a:p>
        </p:txBody>
      </p:sp>
      <p:sp>
        <p:nvSpPr>
          <p:cNvPr id="6" name="Footer Placeholder 5"/>
          <p:cNvSpPr>
            <a:spLocks noGrp="1"/>
          </p:cNvSpPr>
          <p:nvPr>
            <p:ph type="ftr" sz="quarter" idx="11"/>
          </p:nvPr>
        </p:nvSpPr>
        <p:spPr/>
        <p:txBody>
          <a:bodyPr/>
          <a:lstStyle/>
          <a:p>
            <a:pPr>
              <a:defRPr/>
            </a:pPr>
            <a:endParaRPr lang="pl-PL"/>
          </a:p>
        </p:txBody>
      </p:sp>
      <p:sp>
        <p:nvSpPr>
          <p:cNvPr id="7" name="Slide Number Placeholder 6"/>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22021904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ytuł i podpis">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pl-PL"/>
              <a:t>Kliknij, aby edytować styl</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35313321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Oferta z podpisem">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pl-PL"/>
              <a:t>Kliknij, aby edytować styl</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l-PL"/>
              <a:t>Kliknij, aby edytować style wzorca tekstu</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33942599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Karta nazwy">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pl-PL"/>
              <a:t>Kliknij, aby edytować styl</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20121123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Karta nazwy cytatu">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pl-PL"/>
              <a:t>Kliknij, aby edytować styl</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pl-PL"/>
              <a:t>Kliknij, aby edytować style wzorca tekstu</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7874517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Prawda lub fałsz">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pl-PL"/>
              <a:t>Kliknij, aby edytować styl</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pl-PL"/>
              <a:t>Kliknij, aby edytować style wzorca tekstu</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4376350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pl-PL"/>
              <a:t>Kliknij, aby edytować styl</a:t>
            </a:r>
            <a:endParaRPr lang="en-US" dirty="0"/>
          </a:p>
        </p:txBody>
      </p:sp>
      <p:sp>
        <p:nvSpPr>
          <p:cNvPr id="3" name="Vertical Text Placeholder 2"/>
          <p:cNvSpPr>
            <a:spLocks noGrp="1"/>
          </p:cNvSpPr>
          <p:nvPr>
            <p:ph type="body" orient="vert" idx="1"/>
          </p:nvPr>
        </p:nvSpPr>
        <p:spPr/>
        <p:txBody>
          <a:bodyPr vert="eaVert" ancho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pPr>
              <a:defRPr/>
            </a:pPr>
            <a:fld id="{71C2A3EC-AEAB-4E3A-ABBE-98D601FE6148}" type="datetimeFigureOut">
              <a:rPr lang="en-US" smtClean="0"/>
              <a:pPr>
                <a:defRPr/>
              </a:pPr>
              <a:t>7/7/2026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24E227C-83DA-405E-93FB-C3DECA8FDD55}" type="slidenum">
              <a:rPr lang="pl-PL" smtClean="0"/>
              <a:pPr>
                <a:defRPr/>
              </a:pPr>
              <a:t>‹#›</a:t>
            </a:fld>
            <a:endParaRPr lang="pl-PL"/>
          </a:p>
        </p:txBody>
      </p:sp>
    </p:spTree>
    <p:extLst>
      <p:ext uri="{BB962C8B-B14F-4D97-AF65-F5344CB8AC3E}">
        <p14:creationId xmlns:p14="http://schemas.microsoft.com/office/powerpoint/2010/main" val="36587609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pl-PL"/>
              <a:t>Kliknij, aby edytować styl</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pPr>
              <a:defRPr/>
            </a:pPr>
            <a:fld id="{C0D8FCB8-69E9-4191-BD85-C1D18B7EB02F}" type="datetimeFigureOut">
              <a:rPr lang="en-US" smtClean="0"/>
              <a:pPr>
                <a:defRPr/>
              </a:pPr>
              <a:t>7/7/2026</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29E6876-B315-405B-875F-88131F8F8876}" type="slidenum">
              <a:rPr lang="pl-PL" smtClean="0"/>
              <a:pPr>
                <a:defRPr/>
              </a:pPr>
              <a:t>‹#›</a:t>
            </a:fld>
            <a:endParaRPr lang="pl-PL"/>
          </a:p>
        </p:txBody>
      </p:sp>
    </p:spTree>
    <p:extLst>
      <p:ext uri="{BB962C8B-B14F-4D97-AF65-F5344CB8AC3E}">
        <p14:creationId xmlns:p14="http://schemas.microsoft.com/office/powerpoint/2010/main" val="15798604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grpSp>
        <p:nvGrpSpPr>
          <p:cNvPr id="25" name="Group 24"/>
          <p:cNvGrpSpPr/>
          <p:nvPr/>
        </p:nvGrpSpPr>
        <p:grpSpPr>
          <a:xfrm>
            <a:off x="203200" y="2"/>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4" y="914401"/>
            <a:ext cx="6947127" cy="3488266"/>
          </a:xfrm>
        </p:spPr>
        <p:txBody>
          <a:bodyPr anchor="b">
            <a:normAutofit/>
          </a:bodyPr>
          <a:lstStyle>
            <a:lvl1pPr algn="r">
              <a:defRPr sz="4050">
                <a:effectLst/>
              </a:defRPr>
            </a:lvl1pPr>
          </a:lstStyle>
          <a:p>
            <a:r>
              <a:rPr lang="pl-PL"/>
              <a:t>Kliknij, aby edytować styl</a:t>
            </a:r>
            <a:endParaRPr lang="en-US" dirty="0"/>
          </a:p>
        </p:txBody>
      </p:sp>
      <p:sp>
        <p:nvSpPr>
          <p:cNvPr id="3" name="Subtitle 2"/>
          <p:cNvSpPr>
            <a:spLocks noGrp="1"/>
          </p:cNvSpPr>
          <p:nvPr>
            <p:ph type="subTitle" idx="1"/>
          </p:nvPr>
        </p:nvSpPr>
        <p:spPr>
          <a:xfrm>
            <a:off x="2924239" y="4402668"/>
            <a:ext cx="5762563" cy="1364531"/>
          </a:xfrm>
        </p:spPr>
        <p:txBody>
          <a:bodyPr anchor="t">
            <a:normAutofit/>
          </a:bodyPr>
          <a:lstStyle>
            <a:lvl1pPr marL="0" indent="0" algn="r">
              <a:buNone/>
              <a:defRPr sz="1350">
                <a:solidFill>
                  <a:schemeClr val="tx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pl-PL"/>
              <a:t>Kliknij, aby edytować styl wzorca podtytułu</a:t>
            </a:r>
            <a:endParaRPr lang="en-US" dirty="0"/>
          </a:p>
        </p:txBody>
      </p:sp>
      <p:sp>
        <p:nvSpPr>
          <p:cNvPr id="4" name="Date Placeholder 3"/>
          <p:cNvSpPr>
            <a:spLocks noGrp="1"/>
          </p:cNvSpPr>
          <p:nvPr>
            <p:ph type="dt" sz="half" idx="10"/>
          </p:nvPr>
        </p:nvSpPr>
        <p:spPr>
          <a:xfrm>
            <a:off x="7325774" y="6117338"/>
            <a:ext cx="857473" cy="365125"/>
          </a:xfrm>
        </p:spPr>
        <p:txBody>
          <a:bodyPr/>
          <a:lstStyle/>
          <a:p>
            <a:pPr>
              <a:defRPr/>
            </a:pPr>
            <a:fld id="{AEB05DFB-580B-4C6C-BAB6-518D8BD4E69C}" type="datetimeFigureOut">
              <a:rPr lang="en-US" smtClean="0">
                <a:solidFill>
                  <a:prstClr val="black"/>
                </a:solidFill>
              </a:rPr>
              <a:pPr>
                <a:defRPr/>
              </a:pPr>
              <a:t>7/7/2026</a:t>
            </a:fld>
            <a:endParaRPr lang="en-US">
              <a:solidFill>
                <a:prstClr val="black"/>
              </a:solidFill>
            </a:endParaRPr>
          </a:p>
        </p:txBody>
      </p:sp>
      <p:sp>
        <p:nvSpPr>
          <p:cNvPr id="5" name="Footer Placeholder 4"/>
          <p:cNvSpPr>
            <a:spLocks noGrp="1"/>
          </p:cNvSpPr>
          <p:nvPr>
            <p:ph type="ftr" sz="quarter" idx="11"/>
          </p:nvPr>
        </p:nvSpPr>
        <p:spPr>
          <a:xfrm>
            <a:off x="3623733" y="6117338"/>
            <a:ext cx="3609438" cy="365125"/>
          </a:xfrm>
        </p:spPr>
        <p:txBody>
          <a:bodyPr/>
          <a:lstStyle/>
          <a:p>
            <a:pPr>
              <a:defRPr/>
            </a:pPr>
            <a:endParaRPr lang="en-US">
              <a:solidFill>
                <a:prstClr val="black"/>
              </a:solidFill>
            </a:endParaRPr>
          </a:p>
        </p:txBody>
      </p:sp>
      <p:sp>
        <p:nvSpPr>
          <p:cNvPr id="6" name="Slide Number Placeholder 5"/>
          <p:cNvSpPr>
            <a:spLocks noGrp="1"/>
          </p:cNvSpPr>
          <p:nvPr>
            <p:ph type="sldNum" sz="quarter" idx="12"/>
          </p:nvPr>
        </p:nvSpPr>
        <p:spPr>
          <a:xfrm>
            <a:off x="8275320" y="6117338"/>
            <a:ext cx="411480" cy="365125"/>
          </a:xfrm>
        </p:spPr>
        <p:txBody>
          <a:bodyPr/>
          <a:lstStyle/>
          <a:p>
            <a:pPr>
              <a:defRPr/>
            </a:pPr>
            <a:fld id="{4F32BE9E-BBF1-47B1-AE17-271F3CF64838}" type="slidenum">
              <a:rPr lang="pl-PL" smtClean="0">
                <a:solidFill>
                  <a:prstClr val="black"/>
                </a:solidFill>
              </a:rPr>
              <a:pPr>
                <a:defRPr/>
              </a:pPr>
              <a:t>‹#›</a:t>
            </a:fld>
            <a:endParaRPr lang="pl-PL">
              <a:solidFill>
                <a:prstClr val="black"/>
              </a:solidFill>
            </a:endParaRPr>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3"/>
          <p:cNvSpPr/>
          <p:nvPr/>
        </p:nvSpPr>
        <p:spPr bwMode="auto">
          <a:xfrm>
            <a:off x="560389"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Tree>
    <p:extLst>
      <p:ext uri="{BB962C8B-B14F-4D97-AF65-F5344CB8AC3E}">
        <p14:creationId xmlns:p14="http://schemas.microsoft.com/office/powerpoint/2010/main" val="29735990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a:xfrm>
            <a:off x="982134" y="457201"/>
            <a:ext cx="7704667" cy="1981200"/>
          </a:xfrm>
        </p:spPr>
        <p:txBody>
          <a:bodyPr/>
          <a:lstStyle/>
          <a:p>
            <a:r>
              <a:rPr lang="pl-PL"/>
              <a:t>Kliknij, aby edytować styl</a:t>
            </a:r>
            <a:endParaRPr lang="en-US" dirty="0"/>
          </a:p>
        </p:txBody>
      </p:sp>
      <p:sp>
        <p:nvSpPr>
          <p:cNvPr id="3" name="Content Placeholder 2"/>
          <p:cNvSpPr>
            <a:spLocks noGrp="1"/>
          </p:cNvSpPr>
          <p:nvPr>
            <p:ph idx="1"/>
          </p:nvPr>
        </p:nvSpPr>
        <p:spPr>
          <a:xfrm>
            <a:off x="982134" y="2667000"/>
            <a:ext cx="7704667" cy="3332816"/>
          </a:xfrm>
        </p:spPr>
        <p:txBody>
          <a:bodyPr anchor="ct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a:xfrm>
            <a:off x="7344330" y="6108175"/>
            <a:ext cx="857473" cy="365125"/>
          </a:xfrm>
        </p:spPr>
        <p:txBody>
          <a:bodyPr/>
          <a:lstStyle/>
          <a:p>
            <a:pPr>
              <a:defRPr/>
            </a:pPr>
            <a:fld id="{28C3D3C4-1343-4BA5-B401-5BEDE094660A}" type="datetimeFigureOut">
              <a:rPr lang="en-US" smtClean="0">
                <a:solidFill>
                  <a:prstClr val="black"/>
                </a:solidFill>
              </a:rPr>
              <a:pPr>
                <a:defRPr/>
              </a:pPr>
              <a:t>7/7/2026</a:t>
            </a:fld>
            <a:endParaRPr lang="en-US">
              <a:solidFill>
                <a:prstClr val="black"/>
              </a:solidFill>
            </a:endParaRPr>
          </a:p>
        </p:txBody>
      </p:sp>
      <p:sp>
        <p:nvSpPr>
          <p:cNvPr id="5" name="Footer Placeholder 4"/>
          <p:cNvSpPr>
            <a:spLocks noGrp="1"/>
          </p:cNvSpPr>
          <p:nvPr>
            <p:ph type="ftr" sz="quarter" idx="11"/>
          </p:nvPr>
        </p:nvSpPr>
        <p:spPr>
          <a:xfrm>
            <a:off x="1972648" y="6108175"/>
            <a:ext cx="5314517" cy="365125"/>
          </a:xfrm>
        </p:spPr>
        <p:txBody>
          <a:bodyPr/>
          <a:lstStyle/>
          <a:p>
            <a:pPr>
              <a:defRPr/>
            </a:pPr>
            <a:endParaRPr lang="en-US">
              <a:solidFill>
                <a:prstClr val="black"/>
              </a:solidFill>
            </a:endParaRPr>
          </a:p>
        </p:txBody>
      </p:sp>
      <p:sp>
        <p:nvSpPr>
          <p:cNvPr id="6" name="Slide Number Placeholder 5"/>
          <p:cNvSpPr>
            <a:spLocks noGrp="1"/>
          </p:cNvSpPr>
          <p:nvPr>
            <p:ph type="sldNum" sz="quarter" idx="12"/>
          </p:nvPr>
        </p:nvSpPr>
        <p:spPr>
          <a:xfrm>
            <a:off x="8258968" y="6108175"/>
            <a:ext cx="427833" cy="365125"/>
          </a:xfrm>
        </p:spPr>
        <p:txBody>
          <a:bodyPr/>
          <a:lstStyle/>
          <a:p>
            <a:pPr>
              <a:defRPr/>
            </a:pPr>
            <a:fld id="{802D6A8A-916A-4647-A9DD-F085E2AFC857}"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41668000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1986996" y="2667000"/>
            <a:ext cx="6699805" cy="2360071"/>
          </a:xfrm>
        </p:spPr>
        <p:txBody>
          <a:bodyPr anchor="b"/>
          <a:lstStyle>
            <a:lvl1pPr algn="r">
              <a:defRPr sz="3000" b="0" cap="none"/>
            </a:lvl1pPr>
          </a:lstStyle>
          <a:p>
            <a:r>
              <a:rPr lang="pl-PL"/>
              <a:t>Kliknij, aby edytować styl</a:t>
            </a:r>
            <a:endParaRPr lang="en-US" dirty="0"/>
          </a:p>
        </p:txBody>
      </p:sp>
      <p:sp>
        <p:nvSpPr>
          <p:cNvPr id="3" name="Text Placeholder 2"/>
          <p:cNvSpPr>
            <a:spLocks noGrp="1"/>
          </p:cNvSpPr>
          <p:nvPr>
            <p:ph type="body" idx="1"/>
          </p:nvPr>
        </p:nvSpPr>
        <p:spPr>
          <a:xfrm>
            <a:off x="1986999" y="5027070"/>
            <a:ext cx="6699802" cy="860400"/>
          </a:xfrm>
        </p:spPr>
        <p:txBody>
          <a:bodyPr anchor="t">
            <a:normAutofit/>
          </a:bodyPr>
          <a:lstStyle>
            <a:lvl1pPr marL="0" indent="0" algn="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fld id="{5A3D925B-0FFA-46F2-B662-8B6011FF26A3}" type="datetimeFigureOut">
              <a:rPr lang="en-US" smtClean="0">
                <a:solidFill>
                  <a:prstClr val="black"/>
                </a:solidFill>
              </a:rPr>
              <a:pPr>
                <a:defRPr/>
              </a:pPr>
              <a:t>7/7/2026</a:t>
            </a:fld>
            <a:endParaRPr lang="en-US">
              <a:solidFill>
                <a:prstClr val="black"/>
              </a:solidFill>
            </a:endParaRPr>
          </a:p>
        </p:txBody>
      </p:sp>
      <p:sp>
        <p:nvSpPr>
          <p:cNvPr id="5" name="Footer Placeholder 4"/>
          <p:cNvSpPr>
            <a:spLocks noGrp="1"/>
          </p:cNvSpPr>
          <p:nvPr>
            <p:ph type="ftr" sz="quarter" idx="11"/>
          </p:nvPr>
        </p:nvSpPr>
        <p:spPr/>
        <p:txBody>
          <a:bodyPr/>
          <a:lstStyle/>
          <a:p>
            <a:pPr>
              <a:defRPr/>
            </a:pPr>
            <a:endParaRPr lang="en-US">
              <a:solidFill>
                <a:prstClr val="black"/>
              </a:solidFill>
            </a:endParaRPr>
          </a:p>
        </p:txBody>
      </p:sp>
      <p:sp>
        <p:nvSpPr>
          <p:cNvPr id="6" name="Slide Number Placeholder 5"/>
          <p:cNvSpPr>
            <a:spLocks noGrp="1"/>
          </p:cNvSpPr>
          <p:nvPr>
            <p:ph type="sldNum" sz="quarter" idx="12"/>
          </p:nvPr>
        </p:nvSpPr>
        <p:spPr>
          <a:xfrm>
            <a:off x="8273318" y="6116072"/>
            <a:ext cx="413483" cy="365125"/>
          </a:xfrm>
        </p:spPr>
        <p:txBody>
          <a:bodyPr/>
          <a:lstStyle/>
          <a:p>
            <a:pPr>
              <a:defRPr/>
            </a:pPr>
            <a:fld id="{03395814-692A-4108-A66D-0035D9081037}"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263122524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a:xfrm>
            <a:off x="982134" y="685803"/>
            <a:ext cx="7704667" cy="1752599"/>
          </a:xfrm>
        </p:spPr>
        <p:txBody>
          <a:bodyPr/>
          <a:lstStyle/>
          <a:p>
            <a:r>
              <a:rPr lang="pl-PL"/>
              <a:t>Kliknij, aby edytować styl</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Date Placeholder 4"/>
          <p:cNvSpPr>
            <a:spLocks noGrp="1"/>
          </p:cNvSpPr>
          <p:nvPr>
            <p:ph type="dt" sz="half" idx="10"/>
          </p:nvPr>
        </p:nvSpPr>
        <p:spPr/>
        <p:txBody>
          <a:bodyPr/>
          <a:lstStyle/>
          <a:p>
            <a:pPr>
              <a:defRPr/>
            </a:pPr>
            <a:fld id="{B8F21EE6-1610-40A1-B48D-A25CEA950FB4}" type="datetimeFigureOut">
              <a:rPr lang="en-US" smtClean="0">
                <a:solidFill>
                  <a:prstClr val="black"/>
                </a:solidFill>
              </a:rPr>
              <a:pPr>
                <a:defRPr/>
              </a:pPr>
              <a:t>7/7/2026</a:t>
            </a:fld>
            <a:endParaRPr lang="en-US">
              <a:solidFill>
                <a:prstClr val="black"/>
              </a:solidFill>
            </a:endParaRPr>
          </a:p>
        </p:txBody>
      </p:sp>
      <p:sp>
        <p:nvSpPr>
          <p:cNvPr id="6" name="Footer Placeholder 5"/>
          <p:cNvSpPr>
            <a:spLocks noGrp="1"/>
          </p:cNvSpPr>
          <p:nvPr>
            <p:ph type="ftr" sz="quarter" idx="11"/>
          </p:nvPr>
        </p:nvSpPr>
        <p:spPr/>
        <p:txBody>
          <a:bodyPr/>
          <a:lstStyle/>
          <a:p>
            <a:pPr>
              <a:defRPr/>
            </a:pPr>
            <a:endParaRPr lang="en-US">
              <a:solidFill>
                <a:prstClr val="black"/>
              </a:solidFill>
            </a:endParaRPr>
          </a:p>
        </p:txBody>
      </p:sp>
      <p:sp>
        <p:nvSpPr>
          <p:cNvPr id="7" name="Slide Number Placeholder 6"/>
          <p:cNvSpPr>
            <a:spLocks noGrp="1"/>
          </p:cNvSpPr>
          <p:nvPr>
            <p:ph type="sldNum" sz="quarter" idx="12"/>
          </p:nvPr>
        </p:nvSpPr>
        <p:spPr/>
        <p:txBody>
          <a:bodyPr/>
          <a:lstStyle/>
          <a:p>
            <a:pPr>
              <a:defRPr/>
            </a:pPr>
            <a:fld id="{76C5943E-8D32-42F8-AC29-8D9E66BC1B71}"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33544997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l-PL"/>
              <a:t>Kliknij, aby edytować styl</a:t>
            </a:r>
            <a:endParaRPr lang="en-US" dirty="0"/>
          </a:p>
        </p:txBody>
      </p:sp>
      <p:sp>
        <p:nvSpPr>
          <p:cNvPr id="3" name="Text Placeholder 2"/>
          <p:cNvSpPr>
            <a:spLocks noGrp="1"/>
          </p:cNvSpPr>
          <p:nvPr>
            <p:ph type="body" idx="1"/>
          </p:nvPr>
        </p:nvSpPr>
        <p:spPr>
          <a:xfrm>
            <a:off x="1329482" y="2658533"/>
            <a:ext cx="3456291" cy="576262"/>
          </a:xfrm>
        </p:spPr>
        <p:txBody>
          <a:bodyPr anchor="b">
            <a:noAutofit/>
          </a:bodyPr>
          <a:lstStyle>
            <a:lvl1pPr marL="0" indent="0">
              <a:buNone/>
              <a:defRPr sz="2100" b="0">
                <a:solidFill>
                  <a:schemeClr val="accent1">
                    <a:lumMod val="7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l-PL"/>
              <a:t>Kliknij, aby edytować style wzorca tekstu</a:t>
            </a:r>
          </a:p>
        </p:txBody>
      </p:sp>
      <p:sp>
        <p:nvSpPr>
          <p:cNvPr id="4" name="Content Placeholder 3"/>
          <p:cNvSpPr>
            <a:spLocks noGrp="1"/>
          </p:cNvSpPr>
          <p:nvPr>
            <p:ph sz="half" idx="2"/>
          </p:nvPr>
        </p:nvSpPr>
        <p:spPr>
          <a:xfrm>
            <a:off x="1113523" y="3335338"/>
            <a:ext cx="3672248" cy="2665259"/>
          </a:xfrm>
        </p:spPr>
        <p:txBody>
          <a:bodyPr anchor="t">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100" b="0">
                <a:solidFill>
                  <a:schemeClr val="accent1">
                    <a:lumMod val="7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l-PL"/>
              <a:t>Kliknij, aby edytować style wzorca tekstu</a:t>
            </a:r>
          </a:p>
        </p:txBody>
      </p:sp>
      <p:sp>
        <p:nvSpPr>
          <p:cNvPr id="6" name="Content Placeholder 5"/>
          <p:cNvSpPr>
            <a:spLocks noGrp="1"/>
          </p:cNvSpPr>
          <p:nvPr>
            <p:ph sz="quarter" idx="4"/>
          </p:nvPr>
        </p:nvSpPr>
        <p:spPr>
          <a:xfrm>
            <a:off x="4957267" y="3335338"/>
            <a:ext cx="3672248" cy="2665259"/>
          </a:xfrm>
        </p:spPr>
        <p:txBody>
          <a:bodyPr anchor="t">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7" name="Date Placeholder 6"/>
          <p:cNvSpPr>
            <a:spLocks noGrp="1"/>
          </p:cNvSpPr>
          <p:nvPr>
            <p:ph type="dt" sz="half" idx="10"/>
          </p:nvPr>
        </p:nvSpPr>
        <p:spPr/>
        <p:txBody>
          <a:bodyPr/>
          <a:lstStyle/>
          <a:p>
            <a:pPr>
              <a:defRPr/>
            </a:pPr>
            <a:fld id="{A899BB69-0161-4BC8-B891-44F1F4A67EE2}" type="datetimeFigureOut">
              <a:rPr lang="en-US" smtClean="0">
                <a:solidFill>
                  <a:prstClr val="black"/>
                </a:solidFill>
              </a:rPr>
              <a:pPr>
                <a:defRPr/>
              </a:pPr>
              <a:t>7/7/2026</a:t>
            </a:fld>
            <a:endParaRPr lang="en-US">
              <a:solidFill>
                <a:prstClr val="black"/>
              </a:solidFill>
            </a:endParaRPr>
          </a:p>
        </p:txBody>
      </p:sp>
      <p:sp>
        <p:nvSpPr>
          <p:cNvPr id="8" name="Footer Placeholder 7"/>
          <p:cNvSpPr>
            <a:spLocks noGrp="1"/>
          </p:cNvSpPr>
          <p:nvPr>
            <p:ph type="ftr" sz="quarter" idx="11"/>
          </p:nvPr>
        </p:nvSpPr>
        <p:spPr/>
        <p:txBody>
          <a:bodyPr/>
          <a:lstStyle/>
          <a:p>
            <a:pPr>
              <a:defRPr/>
            </a:pPr>
            <a:endParaRPr lang="en-US">
              <a:solidFill>
                <a:prstClr val="black"/>
              </a:solidFill>
            </a:endParaRPr>
          </a:p>
        </p:txBody>
      </p:sp>
      <p:sp>
        <p:nvSpPr>
          <p:cNvPr id="9" name="Slide Number Placeholder 8"/>
          <p:cNvSpPr>
            <a:spLocks noGrp="1"/>
          </p:cNvSpPr>
          <p:nvPr>
            <p:ph type="sldNum" sz="quarter" idx="12"/>
          </p:nvPr>
        </p:nvSpPr>
        <p:spPr/>
        <p:txBody>
          <a:bodyPr/>
          <a:lstStyle/>
          <a:p>
            <a:pPr>
              <a:defRPr/>
            </a:pPr>
            <a:fld id="{4BD80D2B-B83C-4723-ACC3-4E05E76900AD}"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12263654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Date Placeholder 2"/>
          <p:cNvSpPr>
            <a:spLocks noGrp="1"/>
          </p:cNvSpPr>
          <p:nvPr>
            <p:ph type="dt" sz="half" idx="10"/>
          </p:nvPr>
        </p:nvSpPr>
        <p:spPr/>
        <p:txBody>
          <a:bodyPr/>
          <a:lstStyle/>
          <a:p>
            <a:pPr>
              <a:defRPr/>
            </a:pPr>
            <a:fld id="{E01B3AC7-DF76-488C-BE78-6EFB6B90B537}" type="datetimeFigureOut">
              <a:rPr lang="en-US" smtClean="0">
                <a:solidFill>
                  <a:prstClr val="black"/>
                </a:solidFill>
              </a:rPr>
              <a:pPr>
                <a:defRPr/>
              </a:pPr>
              <a:t>7/7/2026</a:t>
            </a:fld>
            <a:endParaRPr lang="en-US">
              <a:solidFill>
                <a:prstClr val="black"/>
              </a:solidFill>
            </a:endParaRPr>
          </a:p>
        </p:txBody>
      </p:sp>
      <p:sp>
        <p:nvSpPr>
          <p:cNvPr id="4" name="Footer Placeholder 3"/>
          <p:cNvSpPr>
            <a:spLocks noGrp="1"/>
          </p:cNvSpPr>
          <p:nvPr>
            <p:ph type="ftr" sz="quarter" idx="11"/>
          </p:nvPr>
        </p:nvSpPr>
        <p:spPr/>
        <p:txBody>
          <a:bodyPr/>
          <a:lstStyle/>
          <a:p>
            <a:pPr>
              <a:defRPr/>
            </a:pPr>
            <a:endParaRPr lang="en-US">
              <a:solidFill>
                <a:prstClr val="black"/>
              </a:solidFill>
            </a:endParaRPr>
          </a:p>
        </p:txBody>
      </p:sp>
      <p:sp>
        <p:nvSpPr>
          <p:cNvPr id="5" name="Slide Number Placeholder 4"/>
          <p:cNvSpPr>
            <a:spLocks noGrp="1"/>
          </p:cNvSpPr>
          <p:nvPr>
            <p:ph type="sldNum" sz="quarter" idx="12"/>
          </p:nvPr>
        </p:nvSpPr>
        <p:spPr/>
        <p:txBody>
          <a:bodyPr/>
          <a:lstStyle/>
          <a:p>
            <a:pPr>
              <a:defRPr/>
            </a:pPr>
            <a:fld id="{75CCE716-15EF-4582-A6E0-11C4B497658E}"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4522445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57B9059-F687-4C63-900C-13723FFE8096}" type="datetimeFigureOut">
              <a:rPr lang="en-US" smtClean="0">
                <a:solidFill>
                  <a:prstClr val="black"/>
                </a:solidFill>
              </a:rPr>
              <a:pPr>
                <a:defRPr/>
              </a:pPr>
              <a:t>7/7/2026</a:t>
            </a:fld>
            <a:endParaRPr lang="en-US">
              <a:solidFill>
                <a:prstClr val="black"/>
              </a:solidFill>
            </a:endParaRPr>
          </a:p>
        </p:txBody>
      </p:sp>
      <p:sp>
        <p:nvSpPr>
          <p:cNvPr id="3" name="Footer Placeholder 2"/>
          <p:cNvSpPr>
            <a:spLocks noGrp="1"/>
          </p:cNvSpPr>
          <p:nvPr>
            <p:ph type="ftr" sz="quarter" idx="11"/>
          </p:nvPr>
        </p:nvSpPr>
        <p:spPr/>
        <p:txBody>
          <a:bodyPr/>
          <a:lstStyle/>
          <a:p>
            <a:pPr>
              <a:defRPr/>
            </a:pPr>
            <a:endParaRPr lang="en-US">
              <a:solidFill>
                <a:prstClr val="black"/>
              </a:solidFill>
            </a:endParaRPr>
          </a:p>
        </p:txBody>
      </p:sp>
      <p:sp>
        <p:nvSpPr>
          <p:cNvPr id="4" name="Slide Number Placeholder 3"/>
          <p:cNvSpPr>
            <a:spLocks noGrp="1"/>
          </p:cNvSpPr>
          <p:nvPr>
            <p:ph type="sldNum" sz="quarter" idx="12"/>
          </p:nvPr>
        </p:nvSpPr>
        <p:spPr/>
        <p:txBody>
          <a:bodyPr/>
          <a:lstStyle/>
          <a:p>
            <a:pPr>
              <a:defRPr/>
            </a:pPr>
            <a:fld id="{344CA00D-BC7F-48ED-B152-D7B66B4F3C58}"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102514109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3525" y="1600200"/>
            <a:ext cx="2662534" cy="1371600"/>
          </a:xfrm>
        </p:spPr>
        <p:txBody>
          <a:bodyPr anchor="b">
            <a:normAutofit/>
          </a:bodyPr>
          <a:lstStyle>
            <a:lvl1pPr algn="ctr">
              <a:defRPr sz="1800" b="0"/>
            </a:lvl1pPr>
          </a:lstStyle>
          <a:p>
            <a:r>
              <a:rPr lang="pl-PL"/>
              <a:t>Kliknij, aby edytować styl</a:t>
            </a:r>
            <a:endParaRPr lang="en-US" dirty="0"/>
          </a:p>
        </p:txBody>
      </p:sp>
      <p:sp>
        <p:nvSpPr>
          <p:cNvPr id="3" name="Content Placeholder 2"/>
          <p:cNvSpPr>
            <a:spLocks noGrp="1"/>
          </p:cNvSpPr>
          <p:nvPr>
            <p:ph idx="1"/>
          </p:nvPr>
        </p:nvSpPr>
        <p:spPr>
          <a:xfrm>
            <a:off x="3947553" y="685802"/>
            <a:ext cx="4681962" cy="5105401"/>
          </a:xfrm>
        </p:spPr>
        <p:txBody>
          <a:bodyPr anchor="ct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1113525" y="2971800"/>
            <a:ext cx="2662534" cy="1828800"/>
          </a:xfrm>
        </p:spPr>
        <p:txBody>
          <a:bodyPr>
            <a:normAutofit/>
          </a:bodyPr>
          <a:lstStyle>
            <a:lvl1pPr marL="0" indent="0" algn="ctr">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fld id="{CBB2FA18-A16B-41F7-8E0D-2292529DAB1F}" type="datetimeFigureOut">
              <a:rPr lang="en-US" smtClean="0">
                <a:solidFill>
                  <a:prstClr val="black"/>
                </a:solidFill>
              </a:rPr>
              <a:pPr>
                <a:defRPr/>
              </a:pPr>
              <a:t>7/7/2026</a:t>
            </a:fld>
            <a:endParaRPr lang="en-US">
              <a:solidFill>
                <a:prstClr val="black"/>
              </a:solidFill>
            </a:endParaRPr>
          </a:p>
        </p:txBody>
      </p:sp>
      <p:sp>
        <p:nvSpPr>
          <p:cNvPr id="6" name="Footer Placeholder 5"/>
          <p:cNvSpPr>
            <a:spLocks noGrp="1"/>
          </p:cNvSpPr>
          <p:nvPr>
            <p:ph type="ftr" sz="quarter" idx="11"/>
          </p:nvPr>
        </p:nvSpPr>
        <p:spPr/>
        <p:txBody>
          <a:bodyPr/>
          <a:lstStyle/>
          <a:p>
            <a:pPr>
              <a:defRPr/>
            </a:pPr>
            <a:endParaRPr lang="en-US">
              <a:solidFill>
                <a:prstClr val="black"/>
              </a:solidFill>
            </a:endParaRPr>
          </a:p>
        </p:txBody>
      </p:sp>
      <p:sp>
        <p:nvSpPr>
          <p:cNvPr id="7" name="Slide Number Placeholder 6"/>
          <p:cNvSpPr>
            <a:spLocks noGrp="1"/>
          </p:cNvSpPr>
          <p:nvPr>
            <p:ph type="sldNum" sz="quarter" idx="12"/>
          </p:nvPr>
        </p:nvSpPr>
        <p:spPr/>
        <p:txBody>
          <a:bodyPr/>
          <a:lstStyle/>
          <a:p>
            <a:pPr>
              <a:defRPr/>
            </a:pPr>
            <a:fld id="{DD57961B-5195-4546-87A6-F8DDAAC7F6A2}"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219078845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2333" y="1752599"/>
            <a:ext cx="4070679" cy="1371600"/>
          </a:xfrm>
        </p:spPr>
        <p:txBody>
          <a:bodyPr anchor="b">
            <a:normAutofit/>
          </a:bodyPr>
          <a:lstStyle>
            <a:lvl1pPr algn="ctr">
              <a:defRPr sz="2100" b="0"/>
            </a:lvl1pPr>
          </a:lstStyle>
          <a:p>
            <a:r>
              <a:rPr lang="pl-PL"/>
              <a:t>Kliknij, aby edytować styl</a:t>
            </a:r>
            <a:endParaRPr lang="en-US" dirty="0"/>
          </a:p>
        </p:txBody>
      </p:sp>
      <p:sp>
        <p:nvSpPr>
          <p:cNvPr id="14" name="Picture Placeholder 2"/>
          <p:cNvSpPr>
            <a:spLocks noGrp="1" noChangeAspect="1"/>
          </p:cNvSpPr>
          <p:nvPr>
            <p:ph type="pic" idx="1"/>
          </p:nvPr>
        </p:nvSpPr>
        <p:spPr>
          <a:xfrm>
            <a:off x="5697496"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pl-PL"/>
              <a:t>Kliknij ikonę, aby dodać obraz</a:t>
            </a:r>
            <a:endParaRPr lang="en-US" dirty="0"/>
          </a:p>
        </p:txBody>
      </p:sp>
      <p:sp>
        <p:nvSpPr>
          <p:cNvPr id="4" name="Text Placeholder 3"/>
          <p:cNvSpPr>
            <a:spLocks noGrp="1"/>
          </p:cNvSpPr>
          <p:nvPr>
            <p:ph type="body" sz="half" idx="2"/>
          </p:nvPr>
        </p:nvSpPr>
        <p:spPr>
          <a:xfrm>
            <a:off x="1112333" y="3124199"/>
            <a:ext cx="4070679" cy="1828800"/>
          </a:xfrm>
        </p:spPr>
        <p:txBody>
          <a:bodyPr>
            <a:normAutofit/>
          </a:bodyPr>
          <a:lstStyle>
            <a:lvl1pPr marL="0" indent="0" algn="ctr">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fld id="{8B62503E-1570-4FC2-A2B4-1A51C6D8A130}" type="datetimeFigureOut">
              <a:rPr lang="en-US" smtClean="0">
                <a:solidFill>
                  <a:prstClr val="black"/>
                </a:solidFill>
              </a:rPr>
              <a:pPr>
                <a:defRPr/>
              </a:pPr>
              <a:t>7/7/2026</a:t>
            </a:fld>
            <a:endParaRPr lang="en-US">
              <a:solidFill>
                <a:prstClr val="black"/>
              </a:solidFill>
            </a:endParaRPr>
          </a:p>
        </p:txBody>
      </p:sp>
      <p:sp>
        <p:nvSpPr>
          <p:cNvPr id="6" name="Footer Placeholder 5"/>
          <p:cNvSpPr>
            <a:spLocks noGrp="1"/>
          </p:cNvSpPr>
          <p:nvPr>
            <p:ph type="ftr" sz="quarter" idx="11"/>
          </p:nvPr>
        </p:nvSpPr>
        <p:spPr/>
        <p:txBody>
          <a:bodyPr/>
          <a:lstStyle/>
          <a:p>
            <a:pPr>
              <a:defRPr/>
            </a:pPr>
            <a:endParaRPr lang="en-US">
              <a:solidFill>
                <a:prstClr val="black"/>
              </a:solidFill>
            </a:endParaRPr>
          </a:p>
        </p:txBody>
      </p:sp>
      <p:sp>
        <p:nvSpPr>
          <p:cNvPr id="7" name="Slide Number Placeholder 6"/>
          <p:cNvSpPr>
            <a:spLocks noGrp="1"/>
          </p:cNvSpPr>
          <p:nvPr>
            <p:ph type="sldNum" sz="quarter" idx="12"/>
          </p:nvPr>
        </p:nvSpPr>
        <p:spPr/>
        <p:txBody>
          <a:bodyPr/>
          <a:lstStyle/>
          <a:p>
            <a:pPr>
              <a:defRPr/>
            </a:pPr>
            <a:fld id="{894C9DCA-0968-451B-8EED-7E1AE389AF8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304641978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Obraz panoramiczny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3524" y="4732865"/>
            <a:ext cx="7515991" cy="566738"/>
          </a:xfrm>
        </p:spPr>
        <p:txBody>
          <a:bodyPr anchor="b">
            <a:normAutofit/>
          </a:bodyPr>
          <a:lstStyle>
            <a:lvl1pPr algn="ctr">
              <a:defRPr sz="1800" b="0"/>
            </a:lvl1pPr>
          </a:lstStyle>
          <a:p>
            <a:r>
              <a:rPr lang="pl-PL"/>
              <a:t>Kliknij, aby edytować styl</a:t>
            </a:r>
            <a:endParaRPr lang="en-US" dirty="0"/>
          </a:p>
        </p:txBody>
      </p:sp>
      <p:sp>
        <p:nvSpPr>
          <p:cNvPr id="3" name="Picture Placeholder 2"/>
          <p:cNvSpPr>
            <a:spLocks noGrp="1" noChangeAspect="1"/>
          </p:cNvSpPr>
          <p:nvPr>
            <p:ph type="pic" idx="1"/>
          </p:nvPr>
        </p:nvSpPr>
        <p:spPr>
          <a:xfrm>
            <a:off x="1789976"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pl-PL"/>
              <a:t>Kliknij ikonę, aby dodać obraz</a:t>
            </a:r>
            <a:endParaRPr lang="en-US" dirty="0"/>
          </a:p>
        </p:txBody>
      </p:sp>
      <p:sp>
        <p:nvSpPr>
          <p:cNvPr id="4" name="Text Placeholder 3"/>
          <p:cNvSpPr>
            <a:spLocks noGrp="1"/>
          </p:cNvSpPr>
          <p:nvPr>
            <p:ph type="body" sz="half" idx="2"/>
          </p:nvPr>
        </p:nvSpPr>
        <p:spPr>
          <a:xfrm>
            <a:off x="1113524" y="5299603"/>
            <a:ext cx="7515991" cy="493712"/>
          </a:xfrm>
        </p:spPr>
        <p:txBody>
          <a:bodyPr>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a:t>Kliknij, aby edytować style wzorca tekstu</a:t>
            </a:r>
          </a:p>
        </p:txBody>
      </p:sp>
      <p:sp>
        <p:nvSpPr>
          <p:cNvPr id="5" name="Date Placeholder 4"/>
          <p:cNvSpPr>
            <a:spLocks noGrp="1"/>
          </p:cNvSpPr>
          <p:nvPr>
            <p:ph type="dt" sz="half" idx="10"/>
          </p:nvPr>
        </p:nvSpPr>
        <p:spPr/>
        <p:txBody>
          <a:bodyPr/>
          <a:lstStyle/>
          <a:p>
            <a:pPr>
              <a:defRPr/>
            </a:pPr>
            <a:endParaRPr lang="pl-PL">
              <a:solidFill>
                <a:prstClr val="black"/>
              </a:solidFill>
            </a:endParaRPr>
          </a:p>
        </p:txBody>
      </p:sp>
      <p:sp>
        <p:nvSpPr>
          <p:cNvPr id="6" name="Footer Placeholder 5"/>
          <p:cNvSpPr>
            <a:spLocks noGrp="1"/>
          </p:cNvSpPr>
          <p:nvPr>
            <p:ph type="ftr" sz="quarter" idx="11"/>
          </p:nvPr>
        </p:nvSpPr>
        <p:spPr/>
        <p:txBody>
          <a:bodyPr/>
          <a:lstStyle/>
          <a:p>
            <a:pPr>
              <a:defRPr/>
            </a:pPr>
            <a:endParaRPr lang="pl-PL">
              <a:solidFill>
                <a:prstClr val="black"/>
              </a:solidFill>
            </a:endParaRPr>
          </a:p>
        </p:txBody>
      </p:sp>
      <p:sp>
        <p:nvSpPr>
          <p:cNvPr id="7" name="Slide Number Placeholder 6"/>
          <p:cNvSpPr>
            <a:spLocks noGrp="1"/>
          </p:cNvSpPr>
          <p:nvPr>
            <p:ph type="sldNum" sz="quarter" idx="12"/>
          </p:nvPr>
        </p:nvSpPr>
        <p:spPr/>
        <p:txBody>
          <a:body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11620450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ytuł i podpis">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0"/>
            <a:ext cx="7515991" cy="3048000"/>
          </a:xfrm>
        </p:spPr>
        <p:txBody>
          <a:bodyPr anchor="ctr">
            <a:normAutofit/>
          </a:bodyPr>
          <a:lstStyle>
            <a:lvl1pPr algn="ctr">
              <a:defRPr sz="2400" b="0" cap="none"/>
            </a:lvl1pPr>
          </a:lstStyle>
          <a:p>
            <a:r>
              <a:rPr lang="pl-PL"/>
              <a:t>Kliknij, aby edytować styl</a:t>
            </a:r>
            <a:endParaRPr lang="en-US" dirty="0"/>
          </a:p>
        </p:txBody>
      </p:sp>
      <p:sp>
        <p:nvSpPr>
          <p:cNvPr id="3" name="Text Placeholder 2"/>
          <p:cNvSpPr>
            <a:spLocks noGrp="1"/>
          </p:cNvSpPr>
          <p:nvPr>
            <p:ph type="body" idx="1"/>
          </p:nvPr>
        </p:nvSpPr>
        <p:spPr>
          <a:xfrm>
            <a:off x="1113525" y="4343400"/>
            <a:ext cx="7515992" cy="1447800"/>
          </a:xfrm>
        </p:spPr>
        <p:txBody>
          <a:bodyPr anchor="ctr">
            <a:normAutofit/>
          </a:bodyPr>
          <a:lstStyle>
            <a:lvl1pPr marL="0" indent="0" algn="ct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solidFill>
                <a:prstClr val="black"/>
              </a:solidFill>
            </a:endParaRPr>
          </a:p>
        </p:txBody>
      </p:sp>
      <p:sp>
        <p:nvSpPr>
          <p:cNvPr id="5" name="Footer Placeholder 4"/>
          <p:cNvSpPr>
            <a:spLocks noGrp="1"/>
          </p:cNvSpPr>
          <p:nvPr>
            <p:ph type="ftr" sz="quarter" idx="11"/>
          </p:nvPr>
        </p:nvSpPr>
        <p:spPr/>
        <p:txBody>
          <a:bodyPr/>
          <a:lstStyle/>
          <a:p>
            <a:pPr>
              <a:defRPr/>
            </a:pPr>
            <a:endParaRPr lang="pl-PL">
              <a:solidFill>
                <a:prstClr val="black"/>
              </a:solidFill>
            </a:endParaRPr>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366157119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Oferta z podpisem">
    <p:spTree>
      <p:nvGrpSpPr>
        <p:cNvPr id="1" name=""/>
        <p:cNvGrpSpPr/>
        <p:nvPr/>
      </p:nvGrpSpPr>
      <p:grpSpPr>
        <a:xfrm>
          <a:off x="0" y="0"/>
          <a:ext cx="0" cy="0"/>
          <a:chOff x="0" y="0"/>
          <a:chExt cx="0" cy="0"/>
        </a:xfrm>
      </p:grpSpPr>
      <p:sp>
        <p:nvSpPr>
          <p:cNvPr id="14" name="TextBox 13"/>
          <p:cNvSpPr txBox="1"/>
          <p:nvPr/>
        </p:nvSpPr>
        <p:spPr>
          <a:xfrm>
            <a:off x="969422" y="863023"/>
            <a:ext cx="457319"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r>
              <a:rPr lang="en-US" sz="6000" dirty="0">
                <a:solidFill>
                  <a:prstClr val="black"/>
                </a:solidFill>
                <a:effectLst/>
              </a:rPr>
              <a:t>“</a:t>
            </a:r>
          </a:p>
        </p:txBody>
      </p:sp>
      <p:sp>
        <p:nvSpPr>
          <p:cNvPr id="15" name="TextBox 14"/>
          <p:cNvSpPr txBox="1"/>
          <p:nvPr/>
        </p:nvSpPr>
        <p:spPr>
          <a:xfrm>
            <a:off x="8172198" y="2819399"/>
            <a:ext cx="457319"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a:r>
              <a:rPr lang="en-US" sz="6000" dirty="0">
                <a:solidFill>
                  <a:prstClr val="black"/>
                </a:solidFill>
                <a:effectLst/>
              </a:rPr>
              <a:t>”</a:t>
            </a:r>
          </a:p>
        </p:txBody>
      </p:sp>
      <p:sp>
        <p:nvSpPr>
          <p:cNvPr id="2" name="Title 1"/>
          <p:cNvSpPr>
            <a:spLocks noGrp="1"/>
          </p:cNvSpPr>
          <p:nvPr>
            <p:ph type="title"/>
          </p:nvPr>
        </p:nvSpPr>
        <p:spPr>
          <a:xfrm>
            <a:off x="1426742" y="685801"/>
            <a:ext cx="6974115" cy="2743199"/>
          </a:xfrm>
        </p:spPr>
        <p:txBody>
          <a:bodyPr anchor="ctr">
            <a:normAutofit/>
          </a:bodyPr>
          <a:lstStyle>
            <a:lvl1pPr algn="ctr">
              <a:defRPr sz="2400" b="0" cap="none">
                <a:solidFill>
                  <a:schemeClr val="tx1"/>
                </a:solidFill>
              </a:defRPr>
            </a:lvl1pPr>
          </a:lstStyle>
          <a:p>
            <a:r>
              <a:rPr lang="pl-PL"/>
              <a:t>Kliknij, aby edytować styl</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350"/>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pl-PL"/>
              <a:t>Kliknij, aby edytować style wzorca tekstu</a:t>
            </a:r>
          </a:p>
        </p:txBody>
      </p:sp>
      <p:sp>
        <p:nvSpPr>
          <p:cNvPr id="3" name="Text Placeholder 2"/>
          <p:cNvSpPr>
            <a:spLocks noGrp="1"/>
          </p:cNvSpPr>
          <p:nvPr>
            <p:ph type="body" idx="1"/>
          </p:nvPr>
        </p:nvSpPr>
        <p:spPr>
          <a:xfrm>
            <a:off x="1113524" y="4343400"/>
            <a:ext cx="7515991" cy="1447800"/>
          </a:xfrm>
        </p:spPr>
        <p:txBody>
          <a:bodyPr anchor="ctr">
            <a:normAutofit/>
          </a:bodyPr>
          <a:lstStyle>
            <a:lvl1pPr marL="0" indent="0" algn="ct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solidFill>
                <a:prstClr val="black"/>
              </a:solidFill>
            </a:endParaRPr>
          </a:p>
        </p:txBody>
      </p:sp>
      <p:sp>
        <p:nvSpPr>
          <p:cNvPr id="5" name="Footer Placeholder 4"/>
          <p:cNvSpPr>
            <a:spLocks noGrp="1"/>
          </p:cNvSpPr>
          <p:nvPr>
            <p:ph type="ftr" sz="quarter" idx="11"/>
          </p:nvPr>
        </p:nvSpPr>
        <p:spPr/>
        <p:txBody>
          <a:bodyPr/>
          <a:lstStyle/>
          <a:p>
            <a:pPr>
              <a:defRPr/>
            </a:pPr>
            <a:endParaRPr lang="pl-PL">
              <a:solidFill>
                <a:prstClr val="black"/>
              </a:solidFill>
            </a:endParaRPr>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393410995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Karta nazwy">
    <p:spTree>
      <p:nvGrpSpPr>
        <p:cNvPr id="1" name=""/>
        <p:cNvGrpSpPr/>
        <p:nvPr/>
      </p:nvGrpSpPr>
      <p:grpSpPr>
        <a:xfrm>
          <a:off x="0" y="0"/>
          <a:ext cx="0" cy="0"/>
          <a:chOff x="0" y="0"/>
          <a:chExt cx="0" cy="0"/>
        </a:xfrm>
      </p:grpSpPr>
      <p:sp>
        <p:nvSpPr>
          <p:cNvPr id="2" name="Title 1"/>
          <p:cNvSpPr>
            <a:spLocks noGrp="1"/>
          </p:cNvSpPr>
          <p:nvPr>
            <p:ph type="title"/>
          </p:nvPr>
        </p:nvSpPr>
        <p:spPr>
          <a:xfrm>
            <a:off x="1113526" y="3308581"/>
            <a:ext cx="7515989" cy="1468800"/>
          </a:xfrm>
        </p:spPr>
        <p:txBody>
          <a:bodyPr anchor="b">
            <a:normAutofit/>
          </a:bodyPr>
          <a:lstStyle>
            <a:lvl1pPr algn="r">
              <a:defRPr sz="2400" b="0" cap="none"/>
            </a:lvl1pPr>
          </a:lstStyle>
          <a:p>
            <a:r>
              <a:rPr lang="pl-PL"/>
              <a:t>Kliknij, aby edytować styl</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solidFill>
                <a:prstClr val="black"/>
              </a:solidFill>
            </a:endParaRPr>
          </a:p>
        </p:txBody>
      </p:sp>
      <p:sp>
        <p:nvSpPr>
          <p:cNvPr id="5" name="Footer Placeholder 4"/>
          <p:cNvSpPr>
            <a:spLocks noGrp="1"/>
          </p:cNvSpPr>
          <p:nvPr>
            <p:ph type="ftr" sz="quarter" idx="11"/>
          </p:nvPr>
        </p:nvSpPr>
        <p:spPr/>
        <p:txBody>
          <a:bodyPr/>
          <a:lstStyle/>
          <a:p>
            <a:pPr>
              <a:defRPr/>
            </a:pPr>
            <a:endParaRPr lang="pl-PL">
              <a:solidFill>
                <a:prstClr val="black"/>
              </a:solidFill>
            </a:endParaRPr>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254619745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Karta nazwy cytatu">
    <p:spTree>
      <p:nvGrpSpPr>
        <p:cNvPr id="1" name=""/>
        <p:cNvGrpSpPr/>
        <p:nvPr/>
      </p:nvGrpSpPr>
      <p:grpSpPr>
        <a:xfrm>
          <a:off x="0" y="0"/>
          <a:ext cx="0" cy="0"/>
          <a:chOff x="0" y="0"/>
          <a:chExt cx="0" cy="0"/>
        </a:xfrm>
      </p:grpSpPr>
      <p:sp>
        <p:nvSpPr>
          <p:cNvPr id="14" name="TextBox 13"/>
          <p:cNvSpPr txBox="1"/>
          <p:nvPr/>
        </p:nvSpPr>
        <p:spPr>
          <a:xfrm>
            <a:off x="969422" y="863023"/>
            <a:ext cx="457319"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r>
              <a:rPr lang="en-US" sz="6000" dirty="0">
                <a:solidFill>
                  <a:prstClr val="black"/>
                </a:solidFill>
                <a:effectLst/>
              </a:rPr>
              <a:t>“</a:t>
            </a:r>
          </a:p>
        </p:txBody>
      </p:sp>
      <p:sp>
        <p:nvSpPr>
          <p:cNvPr id="15" name="TextBox 14"/>
          <p:cNvSpPr txBox="1"/>
          <p:nvPr/>
        </p:nvSpPr>
        <p:spPr>
          <a:xfrm>
            <a:off x="8172198" y="2819399"/>
            <a:ext cx="457319"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a:r>
              <a:rPr lang="en-US" sz="6000" dirty="0">
                <a:solidFill>
                  <a:prstClr val="black"/>
                </a:solidFill>
                <a:effectLst/>
              </a:rPr>
              <a:t>”</a:t>
            </a:r>
          </a:p>
        </p:txBody>
      </p:sp>
      <p:sp>
        <p:nvSpPr>
          <p:cNvPr id="2" name="Title 1"/>
          <p:cNvSpPr>
            <a:spLocks noGrp="1"/>
          </p:cNvSpPr>
          <p:nvPr>
            <p:ph type="title"/>
          </p:nvPr>
        </p:nvSpPr>
        <p:spPr>
          <a:xfrm>
            <a:off x="1426742" y="685801"/>
            <a:ext cx="6974115" cy="2743199"/>
          </a:xfrm>
        </p:spPr>
        <p:txBody>
          <a:bodyPr anchor="ctr">
            <a:normAutofit/>
          </a:bodyPr>
          <a:lstStyle>
            <a:lvl1pPr algn="ctr">
              <a:defRPr sz="2400" b="0" cap="none">
                <a:solidFill>
                  <a:schemeClr val="tx1"/>
                </a:solidFill>
              </a:defRPr>
            </a:lvl1pPr>
          </a:lstStyle>
          <a:p>
            <a:r>
              <a:rPr lang="pl-PL"/>
              <a:t>Kliknij, aby edytować styl</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1800" b="0" cap="none" dirty="0">
                <a:ln w="3175" cmpd="sng">
                  <a:noFill/>
                </a:ln>
                <a:solidFill>
                  <a:schemeClr val="tx1"/>
                </a:solidFill>
                <a:effectLst/>
              </a:defRPr>
            </a:lvl1pPr>
          </a:lstStyle>
          <a:p>
            <a:pPr marL="0" lvl="0">
              <a:spcBef>
                <a:spcPct val="0"/>
              </a:spcBef>
              <a:buNone/>
            </a:pPr>
            <a:r>
              <a:rPr lang="pl-PL"/>
              <a:t>Kliknij, aby edytować style wzorca tekstu</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35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solidFill>
                <a:prstClr val="black"/>
              </a:solidFill>
            </a:endParaRPr>
          </a:p>
        </p:txBody>
      </p:sp>
      <p:sp>
        <p:nvSpPr>
          <p:cNvPr id="5" name="Footer Placeholder 4"/>
          <p:cNvSpPr>
            <a:spLocks noGrp="1"/>
          </p:cNvSpPr>
          <p:nvPr>
            <p:ph type="ftr" sz="quarter" idx="11"/>
          </p:nvPr>
        </p:nvSpPr>
        <p:spPr/>
        <p:txBody>
          <a:bodyPr/>
          <a:lstStyle/>
          <a:p>
            <a:pPr>
              <a:defRPr/>
            </a:pPr>
            <a:endParaRPr lang="pl-PL">
              <a:solidFill>
                <a:prstClr val="black"/>
              </a:solidFill>
            </a:endParaRPr>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218197889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Prawda lub fałsz">
    <p:spTree>
      <p:nvGrpSpPr>
        <p:cNvPr id="1" name=""/>
        <p:cNvGrpSpPr/>
        <p:nvPr/>
      </p:nvGrpSpPr>
      <p:grpSpPr>
        <a:xfrm>
          <a:off x="0" y="0"/>
          <a:ext cx="0" cy="0"/>
          <a:chOff x="0" y="0"/>
          <a:chExt cx="0" cy="0"/>
        </a:xfrm>
      </p:grpSpPr>
      <p:sp>
        <p:nvSpPr>
          <p:cNvPr id="2" name="Title 1"/>
          <p:cNvSpPr>
            <a:spLocks noGrp="1"/>
          </p:cNvSpPr>
          <p:nvPr>
            <p:ph type="title"/>
          </p:nvPr>
        </p:nvSpPr>
        <p:spPr>
          <a:xfrm>
            <a:off x="1113526" y="685803"/>
            <a:ext cx="7515991" cy="2727325"/>
          </a:xfrm>
        </p:spPr>
        <p:txBody>
          <a:bodyPr vert="horz" lIns="91440" tIns="45720" rIns="91440" bIns="45720" rtlCol="0" anchor="ctr">
            <a:normAutofit/>
          </a:bodyPr>
          <a:lstStyle>
            <a:lvl1pPr>
              <a:defRPr lang="en-US" b="0" dirty="0"/>
            </a:lvl1pPr>
          </a:lstStyle>
          <a:p>
            <a:pPr marL="0" lvl="0"/>
            <a:r>
              <a:rPr lang="pl-PL"/>
              <a:t>Kliknij, aby edytować styl</a:t>
            </a:r>
            <a:endParaRPr lang="en-US" dirty="0"/>
          </a:p>
        </p:txBody>
      </p:sp>
      <p:sp>
        <p:nvSpPr>
          <p:cNvPr id="10" name="Text Placeholder 9"/>
          <p:cNvSpPr>
            <a:spLocks noGrp="1"/>
          </p:cNvSpPr>
          <p:nvPr>
            <p:ph type="body" sz="quarter" idx="13"/>
          </p:nvPr>
        </p:nvSpPr>
        <p:spPr>
          <a:xfrm>
            <a:off x="1113525" y="3505200"/>
            <a:ext cx="7515992" cy="838200"/>
          </a:xfrm>
        </p:spPr>
        <p:txBody>
          <a:bodyPr vert="horz" lIns="91440" tIns="45720" rIns="91440" bIns="45720" rtlCol="0" anchor="b">
            <a:normAutofit/>
          </a:bodyPr>
          <a:lstStyle>
            <a:lvl1pPr>
              <a:buNone/>
              <a:defRPr lang="en-US" sz="2100" b="0" cap="none" dirty="0">
                <a:ln w="3175" cmpd="sng">
                  <a:noFill/>
                </a:ln>
                <a:solidFill>
                  <a:schemeClr val="tx1"/>
                </a:solidFill>
                <a:effectLst/>
              </a:defRPr>
            </a:lvl1pPr>
          </a:lstStyle>
          <a:p>
            <a:pPr marL="0" lvl="0">
              <a:spcBef>
                <a:spcPct val="0"/>
              </a:spcBef>
              <a:buNone/>
            </a:pPr>
            <a:r>
              <a:rPr lang="pl-PL"/>
              <a:t>Kliknij, aby edytować style wzorca tekstu</a:t>
            </a:r>
          </a:p>
        </p:txBody>
      </p:sp>
      <p:sp>
        <p:nvSpPr>
          <p:cNvPr id="3" name="Text Placeholder 2"/>
          <p:cNvSpPr>
            <a:spLocks noGrp="1"/>
          </p:cNvSpPr>
          <p:nvPr>
            <p:ph type="body" idx="1"/>
          </p:nvPr>
        </p:nvSpPr>
        <p:spPr>
          <a:xfrm>
            <a:off x="1113525" y="4343400"/>
            <a:ext cx="7515992" cy="1447800"/>
          </a:xfrm>
        </p:spPr>
        <p:txBody>
          <a:bodyPr anchor="t">
            <a:normAutofit/>
          </a:bodyPr>
          <a:lstStyle>
            <a:lvl1pPr marL="0" indent="0" algn="l">
              <a:buNone/>
              <a:defRPr sz="135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pPr>
              <a:defRPr/>
            </a:pPr>
            <a:endParaRPr lang="pl-PL">
              <a:solidFill>
                <a:prstClr val="black"/>
              </a:solidFill>
            </a:endParaRPr>
          </a:p>
        </p:txBody>
      </p:sp>
      <p:sp>
        <p:nvSpPr>
          <p:cNvPr id="5" name="Footer Placeholder 4"/>
          <p:cNvSpPr>
            <a:spLocks noGrp="1"/>
          </p:cNvSpPr>
          <p:nvPr>
            <p:ph type="ftr" sz="quarter" idx="11"/>
          </p:nvPr>
        </p:nvSpPr>
        <p:spPr/>
        <p:txBody>
          <a:bodyPr/>
          <a:lstStyle/>
          <a:p>
            <a:pPr>
              <a:defRPr/>
            </a:pPr>
            <a:endParaRPr lang="pl-PL">
              <a:solidFill>
                <a:prstClr val="black"/>
              </a:solidFill>
            </a:endParaRPr>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307950117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pl-PL"/>
              <a:t>Kliknij, aby edytować styl</a:t>
            </a:r>
            <a:endParaRPr lang="en-US" dirty="0"/>
          </a:p>
        </p:txBody>
      </p:sp>
      <p:sp>
        <p:nvSpPr>
          <p:cNvPr id="3" name="Vertical Text Placeholder 2"/>
          <p:cNvSpPr>
            <a:spLocks noGrp="1"/>
          </p:cNvSpPr>
          <p:nvPr>
            <p:ph type="body" orient="vert" idx="1"/>
          </p:nvPr>
        </p:nvSpPr>
        <p:spPr/>
        <p:txBody>
          <a:bodyPr vert="eaVert" ancho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pPr>
              <a:defRPr/>
            </a:pPr>
            <a:fld id="{71C2A3EC-AEAB-4E3A-ABBE-98D601FE6148}" type="datetimeFigureOut">
              <a:rPr lang="en-US" smtClean="0">
                <a:solidFill>
                  <a:prstClr val="black"/>
                </a:solidFill>
              </a:rPr>
              <a:pPr>
                <a:defRPr/>
              </a:pPr>
              <a:t>7/7/2026</a:t>
            </a:fld>
            <a:endParaRPr lang="en-US">
              <a:solidFill>
                <a:prstClr val="black"/>
              </a:solidFill>
            </a:endParaRPr>
          </a:p>
        </p:txBody>
      </p:sp>
      <p:sp>
        <p:nvSpPr>
          <p:cNvPr id="5" name="Footer Placeholder 4"/>
          <p:cNvSpPr>
            <a:spLocks noGrp="1"/>
          </p:cNvSpPr>
          <p:nvPr>
            <p:ph type="ftr" sz="quarter" idx="11"/>
          </p:nvPr>
        </p:nvSpPr>
        <p:spPr/>
        <p:txBody>
          <a:bodyPr/>
          <a:lstStyle/>
          <a:p>
            <a:pPr>
              <a:defRPr/>
            </a:pPr>
            <a:endParaRPr lang="en-US">
              <a:solidFill>
                <a:prstClr val="black"/>
              </a:solidFill>
            </a:endParaRPr>
          </a:p>
        </p:txBody>
      </p:sp>
      <p:sp>
        <p:nvSpPr>
          <p:cNvPr id="6" name="Slide Number Placeholder 5"/>
          <p:cNvSpPr>
            <a:spLocks noGrp="1"/>
          </p:cNvSpPr>
          <p:nvPr>
            <p:ph type="sldNum" sz="quarter" idx="12"/>
          </p:nvPr>
        </p:nvSpPr>
        <p:spPr/>
        <p:txBody>
          <a:bodyPr/>
          <a:lstStyle/>
          <a:p>
            <a:pPr>
              <a:defRPr/>
            </a:pPr>
            <a:fld id="{024E227C-83DA-405E-93FB-C3DECA8FDD55}"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365164005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4" y="685800"/>
            <a:ext cx="1328123" cy="5105400"/>
          </a:xfrm>
        </p:spPr>
        <p:txBody>
          <a:bodyPr vert="eaVert"/>
          <a:lstStyle/>
          <a:p>
            <a:r>
              <a:rPr lang="pl-PL"/>
              <a:t>Kliknij, aby edytować styl</a:t>
            </a:r>
            <a:endParaRPr lang="en-US" dirty="0"/>
          </a:p>
        </p:txBody>
      </p:sp>
      <p:sp>
        <p:nvSpPr>
          <p:cNvPr id="3" name="Vertical Text Placeholder 2"/>
          <p:cNvSpPr>
            <a:spLocks noGrp="1"/>
          </p:cNvSpPr>
          <p:nvPr>
            <p:ph type="body" orient="vert" idx="1"/>
          </p:nvPr>
        </p:nvSpPr>
        <p:spPr>
          <a:xfrm>
            <a:off x="1113525" y="685800"/>
            <a:ext cx="6016373" cy="5105400"/>
          </a:xfrm>
        </p:spPr>
        <p:txBody>
          <a:bodyPr vert="eaVert" ancho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pPr>
              <a:defRPr/>
            </a:pPr>
            <a:fld id="{C0D8FCB8-69E9-4191-BD85-C1D18B7EB02F}" type="datetimeFigureOut">
              <a:rPr lang="en-US" smtClean="0">
                <a:solidFill>
                  <a:prstClr val="black"/>
                </a:solidFill>
              </a:rPr>
              <a:pPr>
                <a:defRPr/>
              </a:pPr>
              <a:t>7/7/2026</a:t>
            </a:fld>
            <a:endParaRPr lang="en-US">
              <a:solidFill>
                <a:prstClr val="black"/>
              </a:solidFill>
            </a:endParaRPr>
          </a:p>
        </p:txBody>
      </p:sp>
      <p:sp>
        <p:nvSpPr>
          <p:cNvPr id="5" name="Footer Placeholder 4"/>
          <p:cNvSpPr>
            <a:spLocks noGrp="1"/>
          </p:cNvSpPr>
          <p:nvPr>
            <p:ph type="ftr" sz="quarter" idx="11"/>
          </p:nvPr>
        </p:nvSpPr>
        <p:spPr/>
        <p:txBody>
          <a:bodyPr/>
          <a:lstStyle/>
          <a:p>
            <a:pPr>
              <a:defRPr/>
            </a:pPr>
            <a:endParaRPr lang="en-US">
              <a:solidFill>
                <a:prstClr val="black"/>
              </a:solidFill>
            </a:endParaRPr>
          </a:p>
        </p:txBody>
      </p:sp>
      <p:sp>
        <p:nvSpPr>
          <p:cNvPr id="6" name="Slide Number Placeholder 5"/>
          <p:cNvSpPr>
            <a:spLocks noGrp="1"/>
          </p:cNvSpPr>
          <p:nvPr>
            <p:ph type="sldNum" sz="quarter" idx="12"/>
          </p:nvPr>
        </p:nvSpPr>
        <p:spPr/>
        <p:txBody>
          <a:bodyPr/>
          <a:lstStyle/>
          <a:p>
            <a:pPr>
              <a:defRPr/>
            </a:pPr>
            <a:fld id="{C29E6876-B315-405B-875F-88131F8F8876}"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2573463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theme" Target="../theme/theme3.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365760"/>
            <a:ext cx="7886700" cy="1325562"/>
          </a:xfrm>
          <a:prstGeom prst="rect">
            <a:avLst/>
          </a:prstGeom>
        </p:spPr>
        <p:txBody>
          <a:bodyPr vert="horz" lIns="91440" tIns="45720" rIns="91440" bIns="45720" rtlCol="0" anchor="ctr">
            <a:normAutofit/>
          </a:bodyPr>
          <a:lstStyle/>
          <a:p>
            <a:r>
              <a:rPr lang="pl-PL"/>
              <a:t>Kliknij, aby edytować styl</a:t>
            </a:r>
            <a:endParaRPr lang="en-US" dirty="0"/>
          </a:p>
        </p:txBody>
      </p:sp>
      <p:sp>
        <p:nvSpPr>
          <p:cNvPr id="3" name="Text Placeholder 2"/>
          <p:cNvSpPr>
            <a:spLocks noGrp="1"/>
          </p:cNvSpPr>
          <p:nvPr>
            <p:ph type="body" idx="1"/>
          </p:nvPr>
        </p:nvSpPr>
        <p:spPr>
          <a:xfrm>
            <a:off x="633845" y="1828801"/>
            <a:ext cx="7886700" cy="4351337"/>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pPr>
              <a:defRPr/>
            </a:pPr>
            <a:endParaRPr lang="pl-PL"/>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pPr>
              <a:defRPr/>
            </a:pPr>
            <a:endParaRPr lang="pl-PL"/>
          </a:p>
        </p:txBody>
      </p:sp>
      <p:sp>
        <p:nvSpPr>
          <p:cNvPr id="6" name="Slide Number Placeholder 5"/>
          <p:cNvSpPr>
            <a:spLocks noGrp="1"/>
          </p:cNvSpPr>
          <p:nvPr>
            <p:ph type="sldNum" sz="quarter" idx="4"/>
          </p:nvPr>
        </p:nvSpPr>
        <p:spPr>
          <a:xfrm>
            <a:off x="6463145" y="6356351"/>
            <a:ext cx="2057400" cy="365125"/>
          </a:xfrm>
          <a:prstGeom prst="rect">
            <a:avLst/>
          </a:prstGeom>
        </p:spPr>
        <p:txBody>
          <a:bodyPr vert="horz" lIns="91440" tIns="45720" rIns="91440" bIns="45720" rtlCol="0" anchor="ctr"/>
          <a:lstStyle>
            <a:lvl1pPr algn="r">
              <a:defRPr sz="825">
                <a:solidFill>
                  <a:schemeClr val="tx1">
                    <a:tint val="75000"/>
                  </a:schemeClr>
                </a:solidFill>
              </a:defRPr>
            </a:lvl1p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3478102110"/>
      </p:ext>
    </p:extLst>
  </p:cSld>
  <p:clrMap bg1="lt1" tx1="dk1" bg2="lt2" tx2="dk2" accent1="accent1" accent2="accent2" accent3="accent3" accent4="accent4" accent5="accent5" accent6="accent6" hlink="hlink" folHlink="folHlink"/>
  <p:sldLayoutIdLst>
    <p:sldLayoutId id="2147484185" r:id="rId1"/>
    <p:sldLayoutId id="2147484186" r:id="rId2"/>
    <p:sldLayoutId id="2147484187" r:id="rId3"/>
    <p:sldLayoutId id="2147484188" r:id="rId4"/>
    <p:sldLayoutId id="2147484189" r:id="rId5"/>
    <p:sldLayoutId id="2147484190" r:id="rId6"/>
    <p:sldLayoutId id="2147484191" r:id="rId7"/>
    <p:sldLayoutId id="2147484192" r:id="rId8"/>
    <p:sldLayoutId id="2147484193" r:id="rId9"/>
    <p:sldLayoutId id="2147484194" r:id="rId10"/>
    <p:sldLayoutId id="21474841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pl-PL"/>
              <a:t>Kliknij, aby edytować styl</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pl-PL"/>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pl-PL"/>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1701406678"/>
      </p:ext>
    </p:extLst>
  </p:cSld>
  <p:clrMap bg1="lt1" tx1="dk1" bg2="lt2" tx2="dk2" accent1="accent1" accent2="accent2" accent3="accent3" accent4="accent4" accent5="accent5" accent6="accent6" hlink="hlink" folHlink="folHlink"/>
  <p:sldLayoutIdLst>
    <p:sldLayoutId id="2147484299" r:id="rId1"/>
    <p:sldLayoutId id="2147484300" r:id="rId2"/>
    <p:sldLayoutId id="2147484301" r:id="rId3"/>
    <p:sldLayoutId id="2147484302" r:id="rId4"/>
    <p:sldLayoutId id="2147484303" r:id="rId5"/>
    <p:sldLayoutId id="2147484304" r:id="rId6"/>
    <p:sldLayoutId id="2147484305" r:id="rId7"/>
    <p:sldLayoutId id="2147484306" r:id="rId8"/>
    <p:sldLayoutId id="2147484307" r:id="rId9"/>
    <p:sldLayoutId id="2147484308" r:id="rId10"/>
    <p:sldLayoutId id="2147484309" r:id="rId11"/>
    <p:sldLayoutId id="2147484310" r:id="rId12"/>
    <p:sldLayoutId id="2147484311" r:id="rId13"/>
    <p:sldLayoutId id="2147484312" r:id="rId14"/>
    <p:sldLayoutId id="2147484313" r:id="rId15"/>
    <p:sldLayoutId id="2147484314" r:id="rId16"/>
    <p:sldLayoutId id="2147484315"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1" y="2"/>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4" y="457201"/>
            <a:ext cx="7704667" cy="1981200"/>
          </a:xfrm>
          <a:prstGeom prst="rect">
            <a:avLst/>
          </a:prstGeom>
          <a:effectLst/>
        </p:spPr>
        <p:txBody>
          <a:bodyPr vert="horz" lIns="91440" tIns="45720" rIns="91440" bIns="45720" rtlCol="0" anchor="ctr">
            <a:normAutofit/>
          </a:bodyPr>
          <a:lstStyle/>
          <a:p>
            <a:r>
              <a:rPr lang="pl-PL"/>
              <a:t>Kliknij, aby edytować styl</a:t>
            </a:r>
            <a:endParaRPr lang="en-US" dirty="0"/>
          </a:p>
        </p:txBody>
      </p:sp>
      <p:sp>
        <p:nvSpPr>
          <p:cNvPr id="3" name="Text Placeholder 2"/>
          <p:cNvSpPr>
            <a:spLocks noGrp="1"/>
          </p:cNvSpPr>
          <p:nvPr>
            <p:ph type="body" idx="1"/>
          </p:nvPr>
        </p:nvSpPr>
        <p:spPr>
          <a:xfrm>
            <a:off x="982134" y="2667002"/>
            <a:ext cx="7704666" cy="3356995"/>
          </a:xfrm>
          <a:prstGeom prst="rect">
            <a:avLst/>
          </a:prstGeom>
        </p:spPr>
        <p:txBody>
          <a:bodyPr vert="horz" lIns="91440" tIns="45720" rIns="91440" bIns="45720" rtlCol="0" anchor="ctr">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2"/>
          </p:nvPr>
        </p:nvSpPr>
        <p:spPr>
          <a:xfrm>
            <a:off x="7358680" y="6116072"/>
            <a:ext cx="857473" cy="365125"/>
          </a:xfrm>
          <a:prstGeom prst="rect">
            <a:avLst/>
          </a:prstGeom>
        </p:spPr>
        <p:txBody>
          <a:bodyPr vert="horz" lIns="91440" tIns="45720" rIns="91440" bIns="45720" rtlCol="0" anchor="ctr"/>
          <a:lstStyle>
            <a:lvl1pPr algn="r">
              <a:defRPr sz="750" b="0" i="0">
                <a:solidFill>
                  <a:schemeClr val="tx1"/>
                </a:solidFill>
                <a:effectLst/>
                <a:latin typeface="+mn-lt"/>
              </a:defRPr>
            </a:lvl1pPr>
          </a:lstStyle>
          <a:p>
            <a:pPr>
              <a:defRPr/>
            </a:pPr>
            <a:endParaRPr lang="pl-PL">
              <a:solidFill>
                <a:prstClr val="black"/>
              </a:solidFill>
            </a:endParaRPr>
          </a:p>
        </p:txBody>
      </p:sp>
      <p:sp>
        <p:nvSpPr>
          <p:cNvPr id="5" name="Footer Placeholder 4"/>
          <p:cNvSpPr>
            <a:spLocks noGrp="1"/>
          </p:cNvSpPr>
          <p:nvPr>
            <p:ph type="ftr" sz="quarter" idx="3"/>
          </p:nvPr>
        </p:nvSpPr>
        <p:spPr>
          <a:xfrm>
            <a:off x="1986998" y="6116072"/>
            <a:ext cx="5314517" cy="365125"/>
          </a:xfrm>
          <a:prstGeom prst="rect">
            <a:avLst/>
          </a:prstGeom>
        </p:spPr>
        <p:txBody>
          <a:bodyPr vert="horz" lIns="91440" tIns="45720" rIns="91440" bIns="45720" rtlCol="0" anchor="ctr"/>
          <a:lstStyle>
            <a:lvl1pPr algn="l">
              <a:defRPr sz="750" b="0" i="0">
                <a:solidFill>
                  <a:schemeClr val="tx1"/>
                </a:solidFill>
                <a:effectLst/>
                <a:latin typeface="+mn-lt"/>
              </a:defRPr>
            </a:lvl1pPr>
          </a:lstStyle>
          <a:p>
            <a:pPr>
              <a:defRPr/>
            </a:pPr>
            <a:endParaRPr lang="pl-PL">
              <a:solidFill>
                <a:prstClr val="black"/>
              </a:solidFill>
            </a:endParaRPr>
          </a:p>
        </p:txBody>
      </p:sp>
      <p:sp>
        <p:nvSpPr>
          <p:cNvPr id="6" name="Slide Number Placeholder 5"/>
          <p:cNvSpPr>
            <a:spLocks noGrp="1"/>
          </p:cNvSpPr>
          <p:nvPr>
            <p:ph type="sldNum" sz="quarter" idx="4"/>
          </p:nvPr>
        </p:nvSpPr>
        <p:spPr>
          <a:xfrm>
            <a:off x="8273318" y="6116072"/>
            <a:ext cx="413483" cy="365125"/>
          </a:xfrm>
          <a:prstGeom prst="rect">
            <a:avLst/>
          </a:prstGeom>
        </p:spPr>
        <p:txBody>
          <a:bodyPr vert="horz" lIns="91440" tIns="45720" rIns="91440" bIns="45720" rtlCol="0" anchor="ctr"/>
          <a:lstStyle>
            <a:lvl1pPr algn="r">
              <a:defRPr sz="750" b="0" i="0">
                <a:solidFill>
                  <a:schemeClr val="tx1"/>
                </a:solidFill>
                <a:effectLst/>
                <a:latin typeface="+mn-lt"/>
              </a:defRPr>
            </a:lvl1pPr>
          </a:lstStyle>
          <a:p>
            <a:pPr>
              <a:defRPr/>
            </a:pPr>
            <a:fld id="{5B00E43A-77AE-47A8-9ECB-D1995241A46F}" type="slidenum">
              <a:rPr lang="pl-PL" smtClean="0">
                <a:solidFill>
                  <a:prstClr val="black"/>
                </a:solidFill>
              </a:rPr>
              <a:pPr>
                <a:defRPr/>
              </a:pPr>
              <a:t>‹#›</a:t>
            </a:fld>
            <a:endParaRPr lang="pl-PL">
              <a:solidFill>
                <a:prstClr val="black"/>
              </a:solidFill>
            </a:endParaRPr>
          </a:p>
        </p:txBody>
      </p:sp>
    </p:spTree>
    <p:extLst>
      <p:ext uri="{BB962C8B-B14F-4D97-AF65-F5344CB8AC3E}">
        <p14:creationId xmlns:p14="http://schemas.microsoft.com/office/powerpoint/2010/main" val="4068293500"/>
      </p:ext>
    </p:extLst>
  </p:cSld>
  <p:clrMap bg1="lt1" tx1="dk1" bg2="lt2" tx2="dk2" accent1="accent1" accent2="accent2" accent3="accent3" accent4="accent4" accent5="accent5" accent6="accent6" hlink="hlink" folHlink="folHlink"/>
  <p:sldLayoutIdLst>
    <p:sldLayoutId id="2147484317" r:id="rId1"/>
    <p:sldLayoutId id="2147484318" r:id="rId2"/>
    <p:sldLayoutId id="2147484319" r:id="rId3"/>
    <p:sldLayoutId id="2147484320" r:id="rId4"/>
    <p:sldLayoutId id="2147484321" r:id="rId5"/>
    <p:sldLayoutId id="2147484322" r:id="rId6"/>
    <p:sldLayoutId id="2147484323" r:id="rId7"/>
    <p:sldLayoutId id="2147484324" r:id="rId8"/>
    <p:sldLayoutId id="2147484325" r:id="rId9"/>
    <p:sldLayoutId id="2147484326" r:id="rId10"/>
    <p:sldLayoutId id="2147484327" r:id="rId11"/>
    <p:sldLayoutId id="2147484328" r:id="rId12"/>
    <p:sldLayoutId id="2147484329" r:id="rId13"/>
    <p:sldLayoutId id="2147484330" r:id="rId14"/>
    <p:sldLayoutId id="2147484331" r:id="rId15"/>
    <p:sldLayoutId id="2147484332" r:id="rId16"/>
    <p:sldLayoutId id="2147484333" r:id="rId17"/>
  </p:sldLayoutIdLst>
  <p:txStyles>
    <p:titleStyle>
      <a:lvl1pPr algn="ctr" defTabSz="342900" rtl="0" eaLnBrk="1" latinLnBrk="0" hangingPunct="1">
        <a:spcBef>
          <a:spcPct val="0"/>
        </a:spcBef>
        <a:buNone/>
        <a:defRPr sz="3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14313" indent="-214313" algn="l" defTabSz="342900" rtl="0" eaLnBrk="1" latinLnBrk="0" hangingPunct="1">
        <a:spcBef>
          <a:spcPct val="20000"/>
        </a:spcBef>
        <a:spcAft>
          <a:spcPts val="450"/>
        </a:spcAft>
        <a:buClr>
          <a:schemeClr val="accent1">
            <a:lumMod val="75000"/>
          </a:schemeClr>
        </a:buClr>
        <a:buSzPct val="145000"/>
        <a:buFont typeface="Arial"/>
        <a:buChar char="•"/>
        <a:defRPr sz="1800" kern="1200" cap="none">
          <a:solidFill>
            <a:schemeClr val="tx1"/>
          </a:solidFill>
          <a:effectLst/>
          <a:latin typeface="+mn-lt"/>
          <a:ea typeface="+mn-ea"/>
          <a:cs typeface="+mn-cs"/>
        </a:defRPr>
      </a:lvl1pPr>
      <a:lvl2pPr marL="557213" indent="-214313" algn="l" defTabSz="342900" rtl="0" eaLnBrk="1" latinLnBrk="0" hangingPunct="1">
        <a:spcBef>
          <a:spcPct val="20000"/>
        </a:spcBef>
        <a:spcAft>
          <a:spcPts val="450"/>
        </a:spcAft>
        <a:buClr>
          <a:schemeClr val="accent1">
            <a:lumMod val="75000"/>
          </a:schemeClr>
        </a:buClr>
        <a:buSzPct val="145000"/>
        <a:buFont typeface="Arial"/>
        <a:buChar char="•"/>
        <a:defRPr sz="1500" kern="1200" cap="none">
          <a:solidFill>
            <a:schemeClr val="tx1"/>
          </a:solidFill>
          <a:effectLst/>
          <a:latin typeface="+mn-lt"/>
          <a:ea typeface="+mn-ea"/>
          <a:cs typeface="+mn-cs"/>
        </a:defRPr>
      </a:lvl2pPr>
      <a:lvl3pPr marL="900113" indent="-214313" algn="l" defTabSz="342900" rtl="0" eaLnBrk="1" latinLnBrk="0" hangingPunct="1">
        <a:spcBef>
          <a:spcPct val="20000"/>
        </a:spcBef>
        <a:spcAft>
          <a:spcPts val="450"/>
        </a:spcAft>
        <a:buClr>
          <a:schemeClr val="accent1">
            <a:lumMod val="75000"/>
          </a:schemeClr>
        </a:buClr>
        <a:buSzPct val="145000"/>
        <a:buFont typeface="Arial"/>
        <a:buChar char="•"/>
        <a:defRPr sz="1350" kern="1200" cap="none">
          <a:solidFill>
            <a:schemeClr val="tx1"/>
          </a:solidFill>
          <a:effectLst/>
          <a:latin typeface="+mn-lt"/>
          <a:ea typeface="+mn-ea"/>
          <a:cs typeface="+mn-cs"/>
        </a:defRPr>
      </a:lvl3pPr>
      <a:lvl4pPr marL="1157288" indent="-128588" algn="l" defTabSz="342900" rtl="0" eaLnBrk="1" latinLnBrk="0" hangingPunct="1">
        <a:spcBef>
          <a:spcPct val="20000"/>
        </a:spcBef>
        <a:spcAft>
          <a:spcPts val="450"/>
        </a:spcAft>
        <a:buClr>
          <a:schemeClr val="accent1">
            <a:lumMod val="75000"/>
          </a:schemeClr>
        </a:buClr>
        <a:buSzPct val="145000"/>
        <a:buFont typeface="Arial"/>
        <a:buChar char="•"/>
        <a:defRPr sz="1200" kern="1200" cap="none">
          <a:solidFill>
            <a:schemeClr val="tx1"/>
          </a:solidFill>
          <a:effectLst/>
          <a:latin typeface="+mn-lt"/>
          <a:ea typeface="+mn-ea"/>
          <a:cs typeface="+mn-cs"/>
        </a:defRPr>
      </a:lvl4pPr>
      <a:lvl5pPr marL="1500188" indent="-128588"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5pPr>
      <a:lvl6pPr marL="1885950" indent="-171450"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6pPr>
      <a:lvl7pPr marL="2228850" indent="-171450"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7pPr>
      <a:lvl8pPr marL="2571750" indent="-171450"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8pPr>
      <a:lvl9pPr marL="2914650" indent="-171450" algn="l" defTabSz="342900" rtl="0" eaLnBrk="1" latinLnBrk="0" hangingPunct="1">
        <a:spcBef>
          <a:spcPct val="20000"/>
        </a:spcBef>
        <a:spcAft>
          <a:spcPts val="450"/>
        </a:spcAft>
        <a:buClr>
          <a:schemeClr val="accent1">
            <a:lumMod val="75000"/>
          </a:schemeClr>
        </a:buClr>
        <a:buSzPct val="145000"/>
        <a:buFont typeface="Arial"/>
        <a:buChar char="•"/>
        <a:defRPr sz="1050" kern="1200" cap="none">
          <a:solidFill>
            <a:schemeClr val="tx1"/>
          </a:solidFill>
          <a:effectLst/>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chart" Target="../charts/chart3.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png"/><Relationship Id="rId7"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8.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e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9.xml"/><Relationship Id="rId1" Type="http://schemas.openxmlformats.org/officeDocument/2006/relationships/slideLayout" Target="../slideLayouts/slideLayout18.xml"/><Relationship Id="rId4" Type="http://schemas.openxmlformats.org/officeDocument/2006/relationships/image" Target="../media/image37.png"/></Relationships>
</file>

<file path=ppt/slides/_rels/slide4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40.png"/><Relationship Id="rId4" Type="http://schemas.openxmlformats.org/officeDocument/2006/relationships/image" Target="../media/image42.pn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755576" y="2400471"/>
            <a:ext cx="7938083" cy="1770053"/>
          </a:xfrm>
        </p:spPr>
        <p:txBody>
          <a:bodyPr>
            <a:noAutofit/>
          </a:bodyPr>
          <a:lstStyle/>
          <a:p>
            <a:r>
              <a:rPr lang="pl-PL" sz="3200" b="1" dirty="0">
                <a:ln>
                  <a:noFill/>
                </a:ln>
                <a:solidFill>
                  <a:schemeClr val="accent2">
                    <a:lumMod val="75000"/>
                  </a:schemeClr>
                </a:solidFill>
                <a:latin typeface="Arial" panose="020B0604020202020204" pitchFamily="34" charset="0"/>
                <a:ea typeface="+mn-ea"/>
                <a:cs typeface="Arial" panose="020B0604020202020204" pitchFamily="34" charset="0"/>
              </a:rPr>
              <a:t>Sprawozdanie z działalności Powiatowego Urzędu Pracy </a:t>
            </a:r>
            <a:br>
              <a:rPr lang="pl-PL" sz="3200" b="1" dirty="0">
                <a:ln>
                  <a:noFill/>
                </a:ln>
                <a:solidFill>
                  <a:schemeClr val="accent2">
                    <a:lumMod val="75000"/>
                  </a:schemeClr>
                </a:solidFill>
                <a:latin typeface="Arial" panose="020B0604020202020204" pitchFamily="34" charset="0"/>
                <a:ea typeface="+mn-ea"/>
                <a:cs typeface="Arial" panose="020B0604020202020204" pitchFamily="34" charset="0"/>
              </a:rPr>
            </a:br>
            <a:r>
              <a:rPr lang="pl-PL" sz="3200" b="1" dirty="0">
                <a:ln>
                  <a:noFill/>
                </a:ln>
                <a:solidFill>
                  <a:schemeClr val="accent2">
                    <a:lumMod val="75000"/>
                  </a:schemeClr>
                </a:solidFill>
                <a:latin typeface="Arial" panose="020B0604020202020204" pitchFamily="34" charset="0"/>
                <a:ea typeface="+mn-ea"/>
                <a:cs typeface="Arial" panose="020B0604020202020204" pitchFamily="34" charset="0"/>
              </a:rPr>
              <a:t>dla Powiatu Warszawskiego Zachodniego za 2025 rok.</a:t>
            </a:r>
            <a:endParaRPr lang="pl-PL" sz="3200" b="1" dirty="0">
              <a:solidFill>
                <a:schemeClr val="accent2">
                  <a:lumMod val="75000"/>
                </a:schemeClr>
              </a:solidFill>
              <a:latin typeface="Arial" panose="020B0604020202020204" pitchFamily="34" charset="0"/>
              <a:cs typeface="Arial" panose="020B0604020202020204" pitchFamily="34" charset="0"/>
            </a:endParaRPr>
          </a:p>
        </p:txBody>
      </p:sp>
      <p:pic>
        <p:nvPicPr>
          <p:cNvPr id="3" name="Obraz 4">
            <a:extLst>
              <a:ext uri="{FF2B5EF4-FFF2-40B4-BE49-F238E27FC236}">
                <a16:creationId xmlns:a16="http://schemas.microsoft.com/office/drawing/2014/main" id="{B67E3569-0131-0818-3535-A4E42A665B4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16632"/>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43196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47425" y="457201"/>
            <a:ext cx="6939375" cy="811559"/>
          </a:xfrm>
        </p:spPr>
        <p:txBody>
          <a:bodyPr>
            <a:normAutofit fontScale="90000"/>
          </a:bodyPr>
          <a:lstStyle/>
          <a:p>
            <a:r>
              <a:rPr lang="pl-PL" sz="3000" b="1" dirty="0">
                <a:solidFill>
                  <a:schemeClr val="accent2">
                    <a:lumMod val="75000"/>
                  </a:schemeClr>
                </a:solidFill>
                <a:latin typeface="Arial" panose="020B0604020202020204" pitchFamily="34" charset="0"/>
                <a:cs typeface="Arial" panose="020B0604020202020204" pitchFamily="34" charset="0"/>
              </a:rPr>
              <a:t>Stopa bezrobocia w powiecie </a:t>
            </a:r>
            <a:br>
              <a:rPr lang="pl-PL" sz="3000" b="1" dirty="0">
                <a:solidFill>
                  <a:schemeClr val="accent2">
                    <a:lumMod val="75000"/>
                  </a:schemeClr>
                </a:solidFill>
                <a:latin typeface="Arial" panose="020B0604020202020204" pitchFamily="34" charset="0"/>
                <a:cs typeface="Arial" panose="020B0604020202020204" pitchFamily="34" charset="0"/>
              </a:rPr>
            </a:br>
            <a:r>
              <a:rPr lang="pl-PL" sz="3000" b="1" dirty="0">
                <a:solidFill>
                  <a:schemeClr val="accent2">
                    <a:lumMod val="75000"/>
                  </a:schemeClr>
                </a:solidFill>
                <a:latin typeface="Arial" panose="020B0604020202020204" pitchFamily="34" charset="0"/>
                <a:cs typeface="Arial" panose="020B0604020202020204" pitchFamily="34" charset="0"/>
              </a:rPr>
              <a:t>(stan na 31.12.)</a:t>
            </a:r>
          </a:p>
        </p:txBody>
      </p:sp>
      <p:graphicFrame>
        <p:nvGraphicFramePr>
          <p:cNvPr id="5" name="Tabela 4"/>
          <p:cNvGraphicFramePr>
            <a:graphicFrameLocks noGrp="1"/>
          </p:cNvGraphicFramePr>
          <p:nvPr>
            <p:extLst>
              <p:ext uri="{D42A27DB-BD31-4B8C-83A1-F6EECF244321}">
                <p14:modId xmlns:p14="http://schemas.microsoft.com/office/powerpoint/2010/main" val="2506643903"/>
              </p:ext>
            </p:extLst>
          </p:nvPr>
        </p:nvGraphicFramePr>
        <p:xfrm>
          <a:off x="1816100" y="1988840"/>
          <a:ext cx="6150620" cy="3528392"/>
        </p:xfrm>
        <a:graphic>
          <a:graphicData uri="http://schemas.openxmlformats.org/drawingml/2006/table">
            <a:tbl>
              <a:tblPr/>
              <a:tblGrid>
                <a:gridCol w="124373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gridCol w="792088">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841028">
                  <a:extLst>
                    <a:ext uri="{9D8B030D-6E8A-4147-A177-3AD203B41FA5}">
                      <a16:colId xmlns:a16="http://schemas.microsoft.com/office/drawing/2014/main" val="20005"/>
                    </a:ext>
                  </a:extLst>
                </a:gridCol>
                <a:gridCol w="825500">
                  <a:extLst>
                    <a:ext uri="{9D8B030D-6E8A-4147-A177-3AD203B41FA5}">
                      <a16:colId xmlns:a16="http://schemas.microsoft.com/office/drawing/2014/main" val="20006"/>
                    </a:ext>
                  </a:extLst>
                </a:gridCol>
              </a:tblGrid>
              <a:tr h="647533">
                <a:tc>
                  <a:txBody>
                    <a:bodyPr/>
                    <a:lstStyle/>
                    <a:p>
                      <a:pPr algn="ctr" fontAlgn="b"/>
                      <a:r>
                        <a:rPr lang="pl-PL" sz="2000" b="1" i="0" u="none" strike="noStrike" dirty="0">
                          <a:solidFill>
                            <a:srgbClr val="000000"/>
                          </a:solidFill>
                          <a:effectLst/>
                          <a:latin typeface="Arial" panose="020B0604020202020204" pitchFamily="34" charset="0"/>
                          <a:cs typeface="Arial" panose="020B0604020202020204" pitchFamily="34" charset="0"/>
                        </a:rPr>
                        <a:t>ROK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2020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2022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2024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2880859">
                <a:tc>
                  <a:txBody>
                    <a:bodyPr/>
                    <a:lstStyle/>
                    <a:p>
                      <a:pPr algn="ctr" fontAlgn="ctr"/>
                      <a:r>
                        <a:rPr lang="pl-PL" sz="1400" b="1" i="0" u="none" strike="noStrike" dirty="0">
                          <a:solidFill>
                            <a:srgbClr val="000000"/>
                          </a:solidFill>
                          <a:effectLst/>
                          <a:latin typeface="Arial" panose="020B0604020202020204" pitchFamily="34" charset="0"/>
                          <a:cs typeface="Arial" panose="020B0604020202020204" pitchFamily="34" charset="0"/>
                        </a:rPr>
                        <a:t>STOPA BEZROBOCIA W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Arial" panose="020B0604020202020204" pitchFamily="34" charset="0"/>
                          <a:cs typeface="Arial" panose="020B0604020202020204" pitchFamily="34" charset="0"/>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3" name="Obraz 4">
            <a:extLst>
              <a:ext uri="{FF2B5EF4-FFF2-40B4-BE49-F238E27FC236}">
                <a16:creationId xmlns:a16="http://schemas.microsoft.com/office/drawing/2014/main" id="{BEE984FC-A3B1-B37A-7307-5C6C40ACB01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35381"/>
            <a:ext cx="1486313" cy="928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491881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Wykres 5"/>
          <p:cNvGraphicFramePr/>
          <p:nvPr>
            <p:extLst>
              <p:ext uri="{D42A27DB-BD31-4B8C-83A1-F6EECF244321}">
                <p14:modId xmlns:p14="http://schemas.microsoft.com/office/powerpoint/2010/main" val="2493720322"/>
              </p:ext>
            </p:extLst>
          </p:nvPr>
        </p:nvGraphicFramePr>
        <p:xfrm>
          <a:off x="1115616" y="1484784"/>
          <a:ext cx="7584504" cy="4320480"/>
        </p:xfrm>
        <a:graphic>
          <a:graphicData uri="http://schemas.openxmlformats.org/drawingml/2006/chart">
            <c:chart xmlns:c="http://schemas.openxmlformats.org/drawingml/2006/chart" xmlns:r="http://schemas.openxmlformats.org/officeDocument/2006/relationships" r:id="rId3"/>
          </a:graphicData>
        </a:graphic>
      </p:graphicFrame>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Stopa bezrobocia</a:t>
            </a:r>
          </a:p>
        </p:txBody>
      </p:sp>
      <p:pic>
        <p:nvPicPr>
          <p:cNvPr id="2" name="Obraz 4">
            <a:extLst>
              <a:ext uri="{FF2B5EF4-FFF2-40B4-BE49-F238E27FC236}">
                <a16:creationId xmlns:a16="http://schemas.microsoft.com/office/drawing/2014/main" id="{920AA461-255E-6E69-EF8B-9716DDF8D8C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15616" y="99181"/>
            <a:ext cx="1543463" cy="964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1"/>
          <p:cNvSpPr txBox="1">
            <a:spLocks noChangeArrowheads="1"/>
          </p:cNvSpPr>
          <p:nvPr/>
        </p:nvSpPr>
        <p:spPr bwMode="auto">
          <a:xfrm>
            <a:off x="457200" y="-266700"/>
            <a:ext cx="8229600" cy="2224088"/>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br>
              <a:rPr lang="pl-PL" sz="2800" i="1" dirty="0">
                <a:solidFill>
                  <a:srgbClr val="000000"/>
                </a:solidFill>
                <a:latin typeface="Times New Roman" pitchFamily="18" charset="0"/>
              </a:rPr>
            </a:br>
            <a:br>
              <a:rPr lang="pl-PL" sz="2800" i="1" dirty="0">
                <a:solidFill>
                  <a:srgbClr val="000000"/>
                </a:solidFill>
                <a:latin typeface="Times New Roman" pitchFamily="18" charset="0"/>
              </a:rPr>
            </a:br>
            <a:br>
              <a:rPr lang="pl-PL" sz="2800" i="1" dirty="0">
                <a:solidFill>
                  <a:srgbClr val="000000"/>
                </a:solidFill>
                <a:latin typeface="Times New Roman" pitchFamily="18" charset="0"/>
              </a:rPr>
            </a:br>
            <a:r>
              <a:rPr lang="pl-PL" sz="2800" i="1" dirty="0">
                <a:solidFill>
                  <a:srgbClr val="000000"/>
                </a:solidFill>
                <a:latin typeface="Times New Roman" pitchFamily="18" charset="0"/>
              </a:rPr>
              <a:t>             </a:t>
            </a:r>
            <a:br>
              <a:rPr lang="pl-PL" sz="2800" i="1" dirty="0">
                <a:solidFill>
                  <a:srgbClr val="000000"/>
                </a:solidFill>
                <a:latin typeface="Times New Roman" pitchFamily="18" charset="0"/>
              </a:rPr>
            </a:br>
            <a:endParaRPr lang="pl-PL" sz="2800" i="1" dirty="0">
              <a:solidFill>
                <a:srgbClr val="000000"/>
              </a:solidFill>
              <a:latin typeface="Times New Roman" pitchFamily="18" charset="0"/>
            </a:endParaRPr>
          </a:p>
        </p:txBody>
      </p:sp>
      <p:sp>
        <p:nvSpPr>
          <p:cNvPr id="18435" name="Text Box 2"/>
          <p:cNvSpPr txBox="1">
            <a:spLocks noChangeArrowheads="1"/>
          </p:cNvSpPr>
          <p:nvPr/>
        </p:nvSpPr>
        <p:spPr bwMode="auto">
          <a:xfrm>
            <a:off x="179388" y="0"/>
            <a:ext cx="8964612" cy="6669088"/>
          </a:xfrm>
          <a:prstGeom prst="rect">
            <a:avLst/>
          </a:prstGeom>
          <a:noFill/>
          <a:ln w="9525">
            <a:noFill/>
            <a:round/>
            <a:headEnd/>
            <a:tailEnd/>
          </a:ln>
          <a:scene3d>
            <a:camera prst="orthographicFront">
              <a:rot lat="900000" lon="1200000" rev="0"/>
            </a:camera>
            <a:lightRig rig="threePt" dir="t"/>
          </a:scene3d>
        </p:spPr>
        <p:txBody>
          <a:bodyPr/>
          <a:lstStyle/>
          <a:p>
            <a:pPr algn="just">
              <a:lnSpc>
                <a:spcPct val="80000"/>
              </a:lnSpc>
              <a:spcBef>
                <a:spcPts val="500"/>
              </a:spcBef>
              <a:buClr>
                <a:srgbClr val="000000"/>
              </a:buClr>
              <a:buSzPct val="100000"/>
              <a:buFont typeface="Times New Roman" pitchFamily="18" charset="0"/>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pl-PL" sz="2000" dirty="0">
                <a:solidFill>
                  <a:srgbClr val="000000"/>
                </a:solidFill>
                <a:latin typeface="Times New Roman" pitchFamily="18" charset="0"/>
              </a:rPr>
              <a:t>                      </a:t>
            </a:r>
          </a:p>
          <a:p>
            <a:pPr algn="just">
              <a:lnSpc>
                <a:spcPct val="80000"/>
              </a:lnSpc>
              <a:spcBef>
                <a:spcPts val="600"/>
              </a:spcBef>
              <a:buClr>
                <a:srgbClr val="000000"/>
              </a:buClr>
              <a:buSzPct val="100000"/>
              <a:buFont typeface="Times New Roman" pitchFamily="18" charset="0"/>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pl-PL" sz="2400" dirty="0">
                <a:solidFill>
                  <a:srgbClr val="000000"/>
                </a:solidFill>
                <a:latin typeface="Times New Roman" pitchFamily="18" charset="0"/>
              </a:rPr>
              <a:t>                        </a:t>
            </a:r>
          </a:p>
        </p:txBody>
      </p:sp>
      <p:graphicFrame>
        <p:nvGraphicFramePr>
          <p:cNvPr id="7" name="Wykres 7"/>
          <p:cNvGraphicFramePr>
            <a:graphicFrameLocks/>
          </p:cNvGraphicFramePr>
          <p:nvPr>
            <p:extLst>
              <p:ext uri="{D42A27DB-BD31-4B8C-83A1-F6EECF244321}">
                <p14:modId xmlns:p14="http://schemas.microsoft.com/office/powerpoint/2010/main" val="2807029885"/>
              </p:ext>
            </p:extLst>
          </p:nvPr>
        </p:nvGraphicFramePr>
        <p:xfrm>
          <a:off x="611188" y="1124745"/>
          <a:ext cx="7921625" cy="5328592"/>
        </p:xfrm>
        <a:graphic>
          <a:graphicData uri="http://schemas.openxmlformats.org/drawingml/2006/chart">
            <c:chart xmlns:c="http://schemas.openxmlformats.org/drawingml/2006/chart" xmlns:r="http://schemas.openxmlformats.org/officeDocument/2006/relationships" r:id="rId3"/>
          </a:graphicData>
        </a:graphic>
      </p:graphicFrame>
      <p:sp>
        <p:nvSpPr>
          <p:cNvPr id="8" name="Tytuł 1"/>
          <p:cNvSpPr txBox="1">
            <a:spLocks/>
          </p:cNvSpPr>
          <p:nvPr/>
        </p:nvSpPr>
        <p:spPr>
          <a:xfrm>
            <a:off x="1690275" y="457201"/>
            <a:ext cx="6996525" cy="811559"/>
          </a:xfrm>
          <a:prstGeom prst="rect">
            <a:avLst/>
          </a:prstGeom>
        </p:spPr>
        <p:txBody>
          <a:bodyPr>
            <a:normAutofit fontScale="925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Stopa bezrobocia (stan na 31.12.2025 r.)</a:t>
            </a:r>
          </a:p>
        </p:txBody>
      </p:sp>
      <p:pic>
        <p:nvPicPr>
          <p:cNvPr id="2" name="Obraz 4">
            <a:extLst>
              <a:ext uri="{FF2B5EF4-FFF2-40B4-BE49-F238E27FC236}">
                <a16:creationId xmlns:a16="http://schemas.microsoft.com/office/drawing/2014/main" id="{C4133BF8-F1BF-3928-FF6D-14E13F210A0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92233" y="130665"/>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Line 984"/>
          <p:cNvSpPr>
            <a:spLocks noChangeShapeType="1"/>
          </p:cNvSpPr>
          <p:nvPr/>
        </p:nvSpPr>
        <p:spPr bwMode="auto">
          <a:xfrm>
            <a:off x="5472113" y="2209800"/>
            <a:ext cx="0" cy="0"/>
          </a:xfrm>
          <a:prstGeom prst="line">
            <a:avLst/>
          </a:prstGeom>
          <a:noFill/>
          <a:ln w="12700" cap="rnd">
            <a:solidFill>
              <a:srgbClr val="000000"/>
            </a:solidFill>
            <a:round/>
            <a:headEnd/>
            <a:tailEnd/>
          </a:ln>
        </p:spPr>
        <p:txBody>
          <a:bodyPr/>
          <a:lstStyle/>
          <a:p>
            <a:endParaRPr lang="pl-PL" dirty="0"/>
          </a:p>
        </p:txBody>
      </p:sp>
      <p:sp>
        <p:nvSpPr>
          <p:cNvPr id="19460" name="Line 985"/>
          <p:cNvSpPr>
            <a:spLocks noChangeShapeType="1"/>
          </p:cNvSpPr>
          <p:nvPr/>
        </p:nvSpPr>
        <p:spPr bwMode="auto">
          <a:xfrm>
            <a:off x="6746875" y="2209800"/>
            <a:ext cx="0" cy="0"/>
          </a:xfrm>
          <a:prstGeom prst="line">
            <a:avLst/>
          </a:prstGeom>
          <a:noFill/>
          <a:ln w="12700" cap="rnd">
            <a:solidFill>
              <a:srgbClr val="000000"/>
            </a:solidFill>
            <a:round/>
            <a:headEnd/>
            <a:tailEnd/>
          </a:ln>
        </p:spPr>
        <p:txBody>
          <a:bodyPr/>
          <a:lstStyle/>
          <a:p>
            <a:endParaRPr lang="pl-PL" dirty="0"/>
          </a:p>
        </p:txBody>
      </p:sp>
      <p:graphicFrame>
        <p:nvGraphicFramePr>
          <p:cNvPr id="132239" name="Group 1167"/>
          <p:cNvGraphicFramePr>
            <a:graphicFrameLocks noGrp="1"/>
          </p:cNvGraphicFramePr>
          <p:nvPr>
            <p:extLst>
              <p:ext uri="{D42A27DB-BD31-4B8C-83A1-F6EECF244321}">
                <p14:modId xmlns:p14="http://schemas.microsoft.com/office/powerpoint/2010/main" val="180021473"/>
              </p:ext>
            </p:extLst>
          </p:nvPr>
        </p:nvGraphicFramePr>
        <p:xfrm>
          <a:off x="1124842" y="1556792"/>
          <a:ext cx="7561958" cy="4297177"/>
        </p:xfrm>
        <a:graphic>
          <a:graphicData uri="http://schemas.openxmlformats.org/drawingml/2006/table">
            <a:tbl>
              <a:tblPr/>
              <a:tblGrid>
                <a:gridCol w="840034">
                  <a:extLst>
                    <a:ext uri="{9D8B030D-6E8A-4147-A177-3AD203B41FA5}">
                      <a16:colId xmlns:a16="http://schemas.microsoft.com/office/drawing/2014/main" val="20000"/>
                    </a:ext>
                  </a:extLst>
                </a:gridCol>
                <a:gridCol w="1878112">
                  <a:extLst>
                    <a:ext uri="{9D8B030D-6E8A-4147-A177-3AD203B41FA5}">
                      <a16:colId xmlns:a16="http://schemas.microsoft.com/office/drawing/2014/main" val="20001"/>
                    </a:ext>
                  </a:extLst>
                </a:gridCol>
                <a:gridCol w="1324905">
                  <a:extLst>
                    <a:ext uri="{9D8B030D-6E8A-4147-A177-3AD203B41FA5}">
                      <a16:colId xmlns:a16="http://schemas.microsoft.com/office/drawing/2014/main" val="20002"/>
                    </a:ext>
                  </a:extLst>
                </a:gridCol>
                <a:gridCol w="1013658">
                  <a:extLst>
                    <a:ext uri="{9D8B030D-6E8A-4147-A177-3AD203B41FA5}">
                      <a16:colId xmlns:a16="http://schemas.microsoft.com/office/drawing/2014/main" val="20003"/>
                    </a:ext>
                  </a:extLst>
                </a:gridCol>
                <a:gridCol w="1325240">
                  <a:extLst>
                    <a:ext uri="{9D8B030D-6E8A-4147-A177-3AD203B41FA5}">
                      <a16:colId xmlns:a16="http://schemas.microsoft.com/office/drawing/2014/main" val="20004"/>
                    </a:ext>
                  </a:extLst>
                </a:gridCol>
                <a:gridCol w="1180009">
                  <a:extLst>
                    <a:ext uri="{9D8B030D-6E8A-4147-A177-3AD203B41FA5}">
                      <a16:colId xmlns:a16="http://schemas.microsoft.com/office/drawing/2014/main" val="20005"/>
                    </a:ext>
                  </a:extLst>
                </a:gridCol>
              </a:tblGrid>
              <a:tr h="359704">
                <a:tc gridSpan="6">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1"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Stan na 31.12.2025 r. </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0"/>
                  </a:ext>
                </a:extLst>
              </a:tr>
              <a:tr h="359704">
                <a:tc rowSpan="4"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Wyszczególnianie</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4" hMerge="1">
                  <a:txBody>
                    <a:bodyPr/>
                    <a:lstStyle/>
                    <a:p>
                      <a:endParaRPr lang="pl-PL"/>
                    </a:p>
                  </a:txBody>
                  <a:tcPr/>
                </a:tc>
                <a:tc gridSpan="4">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bezrobotni  zarejestrowani</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1"/>
                  </a:ext>
                </a:extLst>
              </a:tr>
              <a:tr h="310949">
                <a:tc gridSpan="2" vMerge="1">
                  <a:txBody>
                    <a:bodyPr/>
                    <a:lstStyle/>
                    <a:p>
                      <a:endParaRPr lang="pl-PL"/>
                    </a:p>
                  </a:txBody>
                  <a:tcPr/>
                </a:tc>
                <a:tc hMerge="1" vMerge="1">
                  <a:txBody>
                    <a:bodyPr/>
                    <a:lstStyle/>
                    <a:p>
                      <a:endParaRPr lang="pl-PL"/>
                    </a:p>
                  </a:txBody>
                  <a:tcPr/>
                </a:tc>
                <a:tc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ogółem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 tym z prawem do zasiłku</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extLst>
                  <a:ext uri="{0D108BD9-81ED-4DB2-BD59-A6C34878D82A}">
                    <a16:rowId xmlns:a16="http://schemas.microsoft.com/office/drawing/2014/main" val="10002"/>
                  </a:ext>
                </a:extLst>
              </a:tr>
              <a:tr h="312496">
                <a:tc gridSpan="2" vMerge="1">
                  <a:txBody>
                    <a:bodyPr/>
                    <a:lstStyle/>
                    <a:p>
                      <a:endParaRPr lang="pl-PL"/>
                    </a:p>
                  </a:txBody>
                  <a:tcPr/>
                </a:tc>
                <a:tc hMerge="1" vMerge="1">
                  <a:txBody>
                    <a:bodyPr/>
                    <a:lstStyle/>
                    <a:p>
                      <a:endParaRPr lang="pl-PL"/>
                    </a:p>
                  </a:txBody>
                  <a:tcPr/>
                </a:tc>
                <a:tc gridSpan="4">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Stan na 31 grudnia 2025 roku</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3"/>
                  </a:ext>
                </a:extLst>
              </a:tr>
              <a:tr h="651290">
                <a:tc gridSpan="2" vMerge="1">
                  <a:txBody>
                    <a:bodyPr/>
                    <a:lstStyle/>
                    <a:p>
                      <a:endParaRPr lang="pl-PL"/>
                    </a:p>
                  </a:txBody>
                  <a:tcPr/>
                </a:tc>
                <a:tc hMerge="1" v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razem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kobiety</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razem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kobiety</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417692">
                <a:tc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ogółem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1256</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594</a:t>
                      </a:r>
                      <a:endParaRPr kumimoji="0" lang="pl-PL" sz="16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205</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114</a:t>
                      </a:r>
                      <a:endParaRPr kumimoji="0" lang="pl-PL" sz="16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r h="570846">
                <a:tc rowSpan="3">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z tego</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poprzednio pracujące</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1107</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527</a:t>
                      </a:r>
                      <a:endParaRPr kumimoji="0" lang="pl-PL" sz="16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205</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114</a:t>
                      </a:r>
                      <a:endParaRPr kumimoji="0" lang="pl-PL" sz="16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6"/>
                  </a:ext>
                </a:extLst>
              </a:tr>
              <a:tr h="719403">
                <a:tc v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 tym zwolnione                  z przyczyn zakładu pracy</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97</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56</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42</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22</a:t>
                      </a:r>
                      <a:endParaRPr kumimoji="0" lang="pl-PL" sz="16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7"/>
                  </a:ext>
                </a:extLst>
              </a:tr>
              <a:tr h="570846">
                <a:tc v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dotychczas niepracujące</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149</a:t>
                      </a:r>
                      <a:endParaRPr kumimoji="0" lang="pl-PL" sz="1600" b="1"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67</a:t>
                      </a:r>
                      <a:endParaRPr kumimoji="0" lang="pl-PL" sz="16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0</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a:ln>
                            <a:noFill/>
                          </a:ln>
                          <a:solidFill>
                            <a:schemeClr val="tx1"/>
                          </a:solidFill>
                          <a:effectLst/>
                          <a:latin typeface="Arial" panose="020B0604020202020204" pitchFamily="34" charset="0"/>
                          <a:ea typeface="Verdana" panose="020B0604030504040204" pitchFamily="34" charset="0"/>
                          <a:cs typeface="Arial" panose="020B0604020202020204" pitchFamily="34" charset="0"/>
                        </a:rPr>
                        <a:t>0</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8"/>
                  </a:ext>
                </a:extLst>
              </a:tr>
            </a:tbl>
          </a:graphicData>
        </a:graphic>
      </p:graphicFrame>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Struktura bezrobotnych</a:t>
            </a:r>
          </a:p>
        </p:txBody>
      </p:sp>
      <p:pic>
        <p:nvPicPr>
          <p:cNvPr id="2" name="Obraz 4">
            <a:extLst>
              <a:ext uri="{FF2B5EF4-FFF2-40B4-BE49-F238E27FC236}">
                <a16:creationId xmlns:a16="http://schemas.microsoft.com/office/drawing/2014/main" id="{63C21C50-112B-3A08-D6A8-CD0B7BC9707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5250" y="171211"/>
            <a:ext cx="1470050" cy="91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51" name="Group 115"/>
          <p:cNvGraphicFramePr>
            <a:graphicFrameLocks noGrp="1"/>
          </p:cNvGraphicFramePr>
          <p:nvPr>
            <p:extLst>
              <p:ext uri="{D42A27DB-BD31-4B8C-83A1-F6EECF244321}">
                <p14:modId xmlns:p14="http://schemas.microsoft.com/office/powerpoint/2010/main" val="718853615"/>
              </p:ext>
            </p:extLst>
          </p:nvPr>
        </p:nvGraphicFramePr>
        <p:xfrm>
          <a:off x="1187624" y="1420812"/>
          <a:ext cx="7520881" cy="5090535"/>
        </p:xfrm>
        <a:graphic>
          <a:graphicData uri="http://schemas.openxmlformats.org/drawingml/2006/table">
            <a:tbl>
              <a:tblPr/>
              <a:tblGrid>
                <a:gridCol w="3791152">
                  <a:extLst>
                    <a:ext uri="{9D8B030D-6E8A-4147-A177-3AD203B41FA5}">
                      <a16:colId xmlns:a16="http://schemas.microsoft.com/office/drawing/2014/main" val="20000"/>
                    </a:ext>
                  </a:extLst>
                </a:gridCol>
                <a:gridCol w="788981">
                  <a:extLst>
                    <a:ext uri="{9D8B030D-6E8A-4147-A177-3AD203B41FA5}">
                      <a16:colId xmlns:a16="http://schemas.microsoft.com/office/drawing/2014/main" val="20001"/>
                    </a:ext>
                  </a:extLst>
                </a:gridCol>
                <a:gridCol w="1004158">
                  <a:extLst>
                    <a:ext uri="{9D8B030D-6E8A-4147-A177-3AD203B41FA5}">
                      <a16:colId xmlns:a16="http://schemas.microsoft.com/office/drawing/2014/main" val="20002"/>
                    </a:ext>
                  </a:extLst>
                </a:gridCol>
                <a:gridCol w="932432">
                  <a:extLst>
                    <a:ext uri="{9D8B030D-6E8A-4147-A177-3AD203B41FA5}">
                      <a16:colId xmlns:a16="http://schemas.microsoft.com/office/drawing/2014/main" val="20003"/>
                    </a:ext>
                  </a:extLst>
                </a:gridCol>
                <a:gridCol w="1004158">
                  <a:extLst>
                    <a:ext uri="{9D8B030D-6E8A-4147-A177-3AD203B41FA5}">
                      <a16:colId xmlns:a16="http://schemas.microsoft.com/office/drawing/2014/main" val="20004"/>
                    </a:ext>
                  </a:extLst>
                </a:gridCol>
              </a:tblGrid>
              <a:tr h="368011">
                <a:tc gridSpan="5">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lang="pl-PL" sz="1800" b="1" dirty="0">
                          <a:solidFill>
                            <a:schemeClr val="tx1"/>
                          </a:solidFill>
                          <a:latin typeface="Arial" panose="020B0604020202020204" pitchFamily="34" charset="0"/>
                          <a:cs typeface="Arial" panose="020B0604020202020204" pitchFamily="34" charset="0"/>
                        </a:rPr>
                        <a:t>Stan</a:t>
                      </a:r>
                      <a:r>
                        <a:rPr lang="pl-PL" sz="1800" b="1" baseline="0" dirty="0">
                          <a:solidFill>
                            <a:schemeClr val="tx1"/>
                          </a:solidFill>
                          <a:latin typeface="Arial" panose="020B0604020202020204" pitchFamily="34" charset="0"/>
                          <a:cs typeface="Arial" panose="020B0604020202020204" pitchFamily="34" charset="0"/>
                        </a:rPr>
                        <a:t> na 3</a:t>
                      </a:r>
                      <a:r>
                        <a:rPr lang="pl-PL" sz="1800" b="1" dirty="0">
                          <a:solidFill>
                            <a:schemeClr val="tx1"/>
                          </a:solidFill>
                          <a:latin typeface="Arial" panose="020B0604020202020204" pitchFamily="34" charset="0"/>
                          <a:cs typeface="Arial" panose="020B0604020202020204" pitchFamily="34" charset="0"/>
                        </a:rPr>
                        <a:t>1.12.2025 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0"/>
                  </a:ext>
                </a:extLst>
              </a:tr>
              <a:tr h="226690">
                <a:tc row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Wyszczególnienie</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bezrobotni zarejestrowani</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1"/>
                  </a:ext>
                </a:extLst>
              </a:tr>
              <a:tr h="436167">
                <a:tc vMerge="1">
                  <a:txBody>
                    <a:bodyPr/>
                    <a:lstStyle/>
                    <a:p>
                      <a:endParaRPr lang="pl-PL"/>
                    </a:p>
                  </a:txBody>
                  <a:tcPr/>
                </a:tc>
                <a:tc grid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ogółem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grid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 tym z prawem do zasiłku</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extLst>
                  <a:ext uri="{0D108BD9-81ED-4DB2-BD59-A6C34878D82A}">
                    <a16:rowId xmlns:a16="http://schemas.microsoft.com/office/drawing/2014/main" val="10002"/>
                  </a:ext>
                </a:extLst>
              </a:tr>
              <a:tr h="241367">
                <a:tc vMerge="1">
                  <a:txBody>
                    <a:bodyPr/>
                    <a:lstStyle/>
                    <a:p>
                      <a:endParaRPr lang="pl-PL"/>
                    </a:p>
                  </a:txBody>
                  <a:tcPr/>
                </a:tc>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 końcu m-ca sprawozdawczego</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3"/>
                  </a:ext>
                </a:extLst>
              </a:tr>
              <a:tr h="239737">
                <a:tc vMerge="1">
                  <a:txBody>
                    <a:bodyPr/>
                    <a:lstStyle/>
                    <a:p>
                      <a:endParaRPr lang="pl-PL"/>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razem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kobiety</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razem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kobiety</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04"/>
                  </a:ext>
                </a:extLst>
              </a:tr>
              <a:tr h="241367">
                <a:tc gridSpan="5">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1"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Osoby w szczególnej sytuacji na rynku pracy (z ogółem)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5"/>
                  </a:ext>
                </a:extLst>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do 30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sz="1800" dirty="0">
                          <a:latin typeface="Arial" panose="020B0604020202020204" pitchFamily="34" charset="0"/>
                          <a:cs typeface="Arial" panose="020B0604020202020204" pitchFamily="34" charset="0"/>
                        </a:rPr>
                        <a:t>218</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kumimoji="0" lang="pl-PL" sz="1800" b="0" i="0" u="none" strike="noStrike" kern="1200" baseline="0" dirty="0">
                          <a:solidFill>
                            <a:schemeClr val="tx1"/>
                          </a:solidFill>
                          <a:latin typeface="Arial" panose="020B0604020202020204" pitchFamily="34" charset="0"/>
                          <a:ea typeface="+mn-ea"/>
                          <a:cs typeface="Arial" panose="020B0604020202020204" pitchFamily="34" charset="0"/>
                        </a:rPr>
                        <a:t>109</a:t>
                      </a:r>
                      <a:endParaRPr lang="pl-PL" sz="1800" dirty="0">
                        <a:latin typeface="Arial" panose="020B0604020202020204" pitchFamily="34" charset="0"/>
                        <a:cs typeface="Arial" panose="020B060402020202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algn="ctr"/>
                      <a:r>
                        <a:rPr lang="pl-PL" sz="1800" dirty="0">
                          <a:latin typeface="Arial" panose="020B0604020202020204" pitchFamily="34" charset="0"/>
                          <a:cs typeface="Arial" panose="020B0604020202020204" pitchFamily="34" charset="0"/>
                        </a:rPr>
                        <a:t>27</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sz="1800" dirty="0">
                          <a:latin typeface="Arial" panose="020B0604020202020204" pitchFamily="34" charset="0"/>
                          <a:cs typeface="Arial" panose="020B0604020202020204" pitchFamily="34" charset="0"/>
                        </a:rPr>
                        <a:t>15</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06"/>
                  </a:ext>
                </a:extLst>
              </a:tr>
              <a:tr h="346343">
                <a:tc>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w tym do 25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104</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44</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07"/>
                  </a:ext>
                </a:extLst>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długotrwale bezrobotne</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501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215</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08"/>
                  </a:ext>
                </a:extLst>
              </a:tr>
              <a:tr h="43616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kobiety, które nie podjęły zatrudnienia po urodzeniu dziecka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X</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56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X</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09"/>
                  </a:ext>
                </a:extLst>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powyżej 50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kern="1200" cap="none" normalizeH="0" baseline="0" dirty="0">
                          <a:ln>
                            <a:noFill/>
                          </a:ln>
                          <a:solidFill>
                            <a:schemeClr val="tx1"/>
                          </a:solidFill>
                          <a:effectLst/>
                          <a:latin typeface="Arial" panose="020B0604020202020204" pitchFamily="34" charset="0"/>
                          <a:ea typeface="+mn-ea"/>
                          <a:cs typeface="Arial" panose="020B0604020202020204" pitchFamily="34" charset="0"/>
                        </a:rPr>
                        <a:t>433</a:t>
                      </a:r>
                      <a:endPar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157</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81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39</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10"/>
                  </a:ext>
                </a:extLst>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bez kwalifikacji zawodowych</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344</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kern="1200" cap="none" normalizeH="0" baseline="0" dirty="0">
                          <a:ln>
                            <a:noFill/>
                          </a:ln>
                          <a:solidFill>
                            <a:schemeClr val="tx1"/>
                          </a:solidFill>
                          <a:effectLst/>
                          <a:latin typeface="Arial" panose="020B0604020202020204" pitchFamily="34" charset="0"/>
                          <a:ea typeface="+mn-ea"/>
                          <a:cs typeface="Arial" panose="020B0604020202020204" pitchFamily="34" charset="0"/>
                        </a:rPr>
                        <a:t>160</a:t>
                      </a:r>
                      <a:endPar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43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kern="1200" cap="none" normalizeH="0" baseline="0" dirty="0">
                          <a:ln>
                            <a:noFill/>
                          </a:ln>
                          <a:solidFill>
                            <a:schemeClr val="tx1"/>
                          </a:solidFill>
                          <a:effectLst/>
                          <a:latin typeface="Arial" panose="020B0604020202020204" pitchFamily="34" charset="0"/>
                          <a:ea typeface="+mn-ea"/>
                          <a:cs typeface="Arial" panose="020B0604020202020204" pitchFamily="34" charset="0"/>
                        </a:rPr>
                        <a:t>31</a:t>
                      </a:r>
                      <a:endPar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11"/>
                  </a:ext>
                </a:extLst>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bez doświadczenia zawodowego</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244</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94</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12"/>
                  </a:ext>
                </a:extLst>
              </a:tr>
              <a:tr h="43616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posiadające co najmniej jedno dziecko do 6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83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62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10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13"/>
                  </a:ext>
                </a:extLst>
              </a:tr>
              <a:tr h="43616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osoby w okresie do 12 miesięcy od dnia ukończenia nauki</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41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14"/>
                  </a:ext>
                </a:extLst>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a:ln>
                            <a:noFill/>
                          </a:ln>
                          <a:solidFill>
                            <a:schemeClr val="tx1"/>
                          </a:solidFill>
                          <a:effectLst/>
                          <a:latin typeface="Arial" panose="020B0604020202020204" pitchFamily="34" charset="0"/>
                          <a:ea typeface="Arial Unicode MS" pitchFamily="34" charset="-128"/>
                          <a:cs typeface="Arial" panose="020B0604020202020204" pitchFamily="34" charset="0"/>
                        </a:rPr>
                        <a:t>niepełnosprawni</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42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15"/>
                  </a:ext>
                </a:extLst>
              </a:tr>
            </a:tbl>
          </a:graphicData>
        </a:graphic>
      </p:graphicFrame>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Struktura bezrobotnych</a:t>
            </a:r>
          </a:p>
        </p:txBody>
      </p:sp>
      <p:pic>
        <p:nvPicPr>
          <p:cNvPr id="2" name="Obraz 4">
            <a:extLst>
              <a:ext uri="{FF2B5EF4-FFF2-40B4-BE49-F238E27FC236}">
                <a16:creationId xmlns:a16="http://schemas.microsoft.com/office/drawing/2014/main" id="{4F54147C-9169-1828-9B5C-39ACD095BD5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1254" y="188640"/>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Struktura bezrobotnych</a:t>
            </a:r>
          </a:p>
        </p:txBody>
      </p:sp>
      <p:graphicFrame>
        <p:nvGraphicFramePr>
          <p:cNvPr id="9" name="Wykres 7"/>
          <p:cNvGraphicFramePr>
            <a:graphicFrameLocks/>
          </p:cNvGraphicFramePr>
          <p:nvPr>
            <p:extLst>
              <p:ext uri="{D42A27DB-BD31-4B8C-83A1-F6EECF244321}">
                <p14:modId xmlns:p14="http://schemas.microsoft.com/office/powerpoint/2010/main" val="3667908087"/>
              </p:ext>
            </p:extLst>
          </p:nvPr>
        </p:nvGraphicFramePr>
        <p:xfrm>
          <a:off x="252000" y="1069852"/>
          <a:ext cx="8568472" cy="5383485"/>
        </p:xfrm>
        <a:graphic>
          <a:graphicData uri="http://schemas.openxmlformats.org/drawingml/2006/chart">
            <c:chart xmlns:c="http://schemas.openxmlformats.org/drawingml/2006/chart" xmlns:r="http://schemas.openxmlformats.org/officeDocument/2006/relationships" r:id="rId2"/>
          </a:graphicData>
        </a:graphic>
      </p:graphicFrame>
      <p:pic>
        <p:nvPicPr>
          <p:cNvPr id="2" name="Obraz 4">
            <a:extLst>
              <a:ext uri="{FF2B5EF4-FFF2-40B4-BE49-F238E27FC236}">
                <a16:creationId xmlns:a16="http://schemas.microsoft.com/office/drawing/2014/main" id="{6F5C2029-A40E-7383-0C5D-ADF81AB67E7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88640"/>
            <a:ext cx="1409939" cy="88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5896" y="3429000"/>
            <a:ext cx="2208578" cy="25628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latin typeface="Arial" panose="020B0604020202020204" pitchFamily="34" charset="0"/>
                <a:cs typeface="Arial" panose="020B0604020202020204" pitchFamily="34" charset="0"/>
              </a:rPr>
              <a:t>POŚREDNICTWO PRACY</a:t>
            </a:r>
          </a:p>
        </p:txBody>
      </p:sp>
      <p:pic>
        <p:nvPicPr>
          <p:cNvPr id="2" name="Obraz 4">
            <a:extLst>
              <a:ext uri="{FF2B5EF4-FFF2-40B4-BE49-F238E27FC236}">
                <a16:creationId xmlns:a16="http://schemas.microsoft.com/office/drawing/2014/main" id="{80FA62A2-997F-C344-6F64-2921A2802C2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88640"/>
            <a:ext cx="1542058" cy="96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74497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0755" y="5848619"/>
            <a:ext cx="887384" cy="1032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Pośrednictwo pracy</a:t>
            </a:r>
          </a:p>
        </p:txBody>
      </p:sp>
      <p:sp>
        <p:nvSpPr>
          <p:cNvPr id="7" name="Symbol zastępczy tekstu 2"/>
          <p:cNvSpPr txBox="1">
            <a:spLocks/>
          </p:cNvSpPr>
          <p:nvPr/>
        </p:nvSpPr>
        <p:spPr>
          <a:xfrm>
            <a:off x="1113524" y="1412776"/>
            <a:ext cx="792297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Wykonując usługę pośrednictwa pracy w 2025 r. pracownicy Powiatowego Urzędu Pracy dla Powiatu Warszawskiego Zachodniego pozyskali do współpracy </a:t>
            </a:r>
            <a:r>
              <a:rPr lang="pl-PL" b="1" dirty="0">
                <a:solidFill>
                  <a:schemeClr val="accent2">
                    <a:lumMod val="50000"/>
                  </a:schemeClr>
                </a:solidFill>
                <a:latin typeface="Arial" panose="020B0604020202020204" pitchFamily="34" charset="0"/>
                <a:cs typeface="Arial" panose="020B0604020202020204" pitchFamily="34" charset="0"/>
              </a:rPr>
              <a:t>305</a:t>
            </a:r>
            <a:r>
              <a:rPr lang="pl-PL" dirty="0">
                <a:solidFill>
                  <a:schemeClr val="accent2">
                    <a:lumMod val="50000"/>
                  </a:schemeClr>
                </a:solidFill>
                <a:latin typeface="Arial" panose="020B0604020202020204" pitchFamily="34" charset="0"/>
                <a:cs typeface="Arial" panose="020B0604020202020204" pitchFamily="34" charset="0"/>
              </a:rPr>
              <a:t> pracodawców, przyjęli do realizacji 1006 miejsc pracy, w tym:</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 929 niesubsydiowanych,</a:t>
            </a:r>
          </a:p>
          <a:p>
            <a:pPr fontAlgn="auto"/>
            <a:r>
              <a:rPr lang="pl-PL" dirty="0">
                <a:solidFill>
                  <a:schemeClr val="accent2">
                    <a:lumMod val="50000"/>
                  </a:schemeClr>
                </a:solidFill>
                <a:latin typeface="Arial" panose="020B0604020202020204" pitchFamily="34" charset="0"/>
                <a:cs typeface="Arial" panose="020B0604020202020204" pitchFamily="34" charset="0"/>
              </a:rPr>
              <a:t> 77 subsydiowanych, </a:t>
            </a:r>
          </a:p>
          <a:p>
            <a:pPr marL="0" indent="0" fontAlgn="auto">
              <a:buNone/>
            </a:pPr>
            <a:r>
              <a:rPr lang="pl-PL" dirty="0">
                <a:solidFill>
                  <a:schemeClr val="accent2">
                    <a:lumMod val="50000"/>
                  </a:schemeClr>
                </a:solidFill>
                <a:latin typeface="Arial" panose="020B0604020202020204" pitchFamily="34" charset="0"/>
                <a:cs typeface="Arial" panose="020B0604020202020204" pitchFamily="34" charset="0"/>
              </a:rPr>
              <a:t> oraz zorganizowano 30 staży.</a:t>
            </a:r>
          </a:p>
        </p:txBody>
      </p:sp>
      <p:pic>
        <p:nvPicPr>
          <p:cNvPr id="2" name="Obraz 4">
            <a:extLst>
              <a:ext uri="{FF2B5EF4-FFF2-40B4-BE49-F238E27FC236}">
                <a16:creationId xmlns:a16="http://schemas.microsoft.com/office/drawing/2014/main" id="{317CE34D-3D9C-2C65-8EE4-32A00122400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70195" y="242646"/>
            <a:ext cx="1440160" cy="9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Prostokąt 1"/>
          <p:cNvSpPr>
            <a:spLocks noChangeArrowheads="1"/>
          </p:cNvSpPr>
          <p:nvPr/>
        </p:nvSpPr>
        <p:spPr bwMode="auto">
          <a:xfrm>
            <a:off x="2123728" y="620688"/>
            <a:ext cx="5616624" cy="1569660"/>
          </a:xfrm>
          <a:prstGeom prst="rect">
            <a:avLst/>
          </a:prstGeom>
          <a:noFill/>
          <a:ln w="9525">
            <a:noFill/>
            <a:miter lim="800000"/>
            <a:headEnd/>
            <a:tailEnd/>
          </a:ln>
        </p:spPr>
        <p:txBody>
          <a:bodyPr wrap="square">
            <a:spAutoFit/>
          </a:bodyPr>
          <a:lstStyle/>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p:txBody>
      </p:sp>
      <p:pic>
        <p:nvPicPr>
          <p:cNvPr id="7"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Indywidualny Plan Działania</a:t>
            </a:r>
          </a:p>
        </p:txBody>
      </p:sp>
      <p:sp>
        <p:nvSpPr>
          <p:cNvPr id="9"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W 2025 roku doradcy klienta indywidualnego:</a:t>
            </a:r>
          </a:p>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założyli </a:t>
            </a:r>
            <a:r>
              <a:rPr lang="pl-PL" b="1" dirty="0">
                <a:solidFill>
                  <a:schemeClr val="accent2">
                    <a:lumMod val="50000"/>
                  </a:schemeClr>
                </a:solidFill>
                <a:latin typeface="Arial" panose="020B0604020202020204" pitchFamily="34" charset="0"/>
                <a:cs typeface="Arial" panose="020B0604020202020204" pitchFamily="34" charset="0"/>
              </a:rPr>
              <a:t>1763</a:t>
            </a:r>
            <a:r>
              <a:rPr lang="pl-PL" dirty="0">
                <a:solidFill>
                  <a:schemeClr val="accent2">
                    <a:lumMod val="50000"/>
                  </a:schemeClr>
                </a:solidFill>
                <a:latin typeface="Arial" panose="020B0604020202020204" pitchFamily="34" charset="0"/>
                <a:cs typeface="Arial" panose="020B0604020202020204" pitchFamily="34" charset="0"/>
              </a:rPr>
              <a:t> Indywidualne Plany Działania;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w czasie ich realizacji Klienci mieli możliwość określenia swoich mocnych i słabych stron, rozwijania umiejętności poszukiwania pracy oraz zdobywania nowych kompetencji zawodowych.</a:t>
            </a:r>
          </a:p>
        </p:txBody>
      </p:sp>
      <p:pic>
        <p:nvPicPr>
          <p:cNvPr id="2" name="Obraz 4">
            <a:extLst>
              <a:ext uri="{FF2B5EF4-FFF2-40B4-BE49-F238E27FC236}">
                <a16:creationId xmlns:a16="http://schemas.microsoft.com/office/drawing/2014/main" id="{02BD4E78-0A6D-A325-1BB8-7BCD6114261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6711" y="180082"/>
            <a:ext cx="1409938" cy="881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1608"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Symbol zastępczy tekstu 2"/>
          <p:cNvSpPr txBox="1">
            <a:spLocks/>
          </p:cNvSpPr>
          <p:nvPr/>
        </p:nvSpPr>
        <p:spPr>
          <a:xfrm>
            <a:off x="1258623" y="1052096"/>
            <a:ext cx="7515992" cy="4384932"/>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1800" dirty="0">
                <a:solidFill>
                  <a:schemeClr val="accent2">
                    <a:lumMod val="50000"/>
                  </a:schemeClr>
                </a:solidFill>
                <a:latin typeface="Arial" panose="020B0604020202020204" pitchFamily="34" charset="0"/>
                <a:cs typeface="Arial" panose="020B0604020202020204" pitchFamily="34" charset="0"/>
              </a:rPr>
              <a:t>10 czerwca 2025 r. Powiatowy Urząd Pracy dla Powiatu Warszawskiego Zachodniego zorganizował Warszawskie Zachodnie Targi Pracy. </a:t>
            </a:r>
            <a:br>
              <a:rPr lang="pl-PL" sz="1800" dirty="0">
                <a:solidFill>
                  <a:schemeClr val="accent2">
                    <a:lumMod val="50000"/>
                  </a:schemeClr>
                </a:solidFill>
                <a:latin typeface="Arial" panose="020B0604020202020204" pitchFamily="34" charset="0"/>
                <a:cs typeface="Arial" panose="020B0604020202020204" pitchFamily="34" charset="0"/>
              </a:rPr>
            </a:br>
            <a:r>
              <a:rPr lang="pl-PL" sz="1800" dirty="0">
                <a:solidFill>
                  <a:schemeClr val="accent2">
                    <a:lumMod val="50000"/>
                  </a:schemeClr>
                </a:solidFill>
                <a:latin typeface="Arial" panose="020B0604020202020204" pitchFamily="34" charset="0"/>
                <a:cs typeface="Arial" panose="020B0604020202020204" pitchFamily="34" charset="0"/>
              </a:rPr>
              <a:t>Targi odbyły się w Centrum Sportu i Rekreacji w Błoniu.</a:t>
            </a:r>
          </a:p>
          <a:p>
            <a:pPr marL="0" indent="0" fontAlgn="auto">
              <a:lnSpc>
                <a:spcPct val="150000"/>
              </a:lnSpc>
              <a:buNone/>
            </a:pPr>
            <a:r>
              <a:rPr lang="pl-PL" sz="1800" dirty="0">
                <a:solidFill>
                  <a:schemeClr val="accent2">
                    <a:lumMod val="50000"/>
                  </a:schemeClr>
                </a:solidFill>
                <a:latin typeface="Arial" panose="020B0604020202020204" pitchFamily="34" charset="0"/>
                <a:cs typeface="Arial" panose="020B0604020202020204" pitchFamily="34" charset="0"/>
              </a:rPr>
              <a:t>W wydarzeniu wzięło udział ponad 400 osób bezrobotnych </a:t>
            </a:r>
            <a:br>
              <a:rPr lang="pl-PL" sz="1800" dirty="0">
                <a:solidFill>
                  <a:schemeClr val="accent2">
                    <a:lumMod val="50000"/>
                  </a:schemeClr>
                </a:solidFill>
                <a:latin typeface="Arial" panose="020B0604020202020204" pitchFamily="34" charset="0"/>
                <a:cs typeface="Arial" panose="020B0604020202020204" pitchFamily="34" charset="0"/>
              </a:rPr>
            </a:br>
            <a:r>
              <a:rPr lang="pl-PL" sz="1800" dirty="0">
                <a:solidFill>
                  <a:schemeClr val="accent2">
                    <a:lumMod val="50000"/>
                  </a:schemeClr>
                </a:solidFill>
                <a:latin typeface="Arial" panose="020B0604020202020204" pitchFamily="34" charset="0"/>
                <a:cs typeface="Arial" panose="020B0604020202020204" pitchFamily="34" charset="0"/>
              </a:rPr>
              <a:t>oraz 60 pracodawców.</a:t>
            </a:r>
          </a:p>
        </p:txBody>
      </p:sp>
      <p:pic>
        <p:nvPicPr>
          <p:cNvPr id="2" name="Obraz 4">
            <a:extLst>
              <a:ext uri="{FF2B5EF4-FFF2-40B4-BE49-F238E27FC236}">
                <a16:creationId xmlns:a16="http://schemas.microsoft.com/office/drawing/2014/main" id="{2081F3DD-F14E-CD05-A3FF-8DF2939AA1B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7594" y="54034"/>
            <a:ext cx="1542058" cy="96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ytuł 1">
            <a:extLst>
              <a:ext uri="{FF2B5EF4-FFF2-40B4-BE49-F238E27FC236}">
                <a16:creationId xmlns:a16="http://schemas.microsoft.com/office/drawing/2014/main" id="{E39C7F2B-44AA-52B8-E330-E03BC766C2BE}"/>
              </a:ext>
            </a:extLst>
          </p:cNvPr>
          <p:cNvSpPr txBox="1">
            <a:spLocks/>
          </p:cNvSpPr>
          <p:nvPr/>
        </p:nvSpPr>
        <p:spPr>
          <a:xfrm>
            <a:off x="2009586" y="240537"/>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Warszawskie Zachodnie Targi Pracy</a:t>
            </a:r>
          </a:p>
        </p:txBody>
      </p:sp>
    </p:spTree>
    <p:extLst>
      <p:ext uri="{BB962C8B-B14F-4D97-AF65-F5344CB8AC3E}">
        <p14:creationId xmlns:p14="http://schemas.microsoft.com/office/powerpoint/2010/main" val="32609695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F1C357-5CDA-CF35-9BAE-8512B7BBD592}"/>
            </a:ext>
          </a:extLst>
        </p:cNvPr>
        <p:cNvGrpSpPr/>
        <p:nvPr/>
      </p:nvGrpSpPr>
      <p:grpSpPr>
        <a:xfrm>
          <a:off x="0" y="0"/>
          <a:ext cx="0" cy="0"/>
          <a:chOff x="0" y="0"/>
          <a:chExt cx="0" cy="0"/>
        </a:xfrm>
      </p:grpSpPr>
      <p:pic>
        <p:nvPicPr>
          <p:cNvPr id="2" name="Obraz 4">
            <a:extLst>
              <a:ext uri="{FF2B5EF4-FFF2-40B4-BE49-F238E27FC236}">
                <a16:creationId xmlns:a16="http://schemas.microsoft.com/office/drawing/2014/main" id="{D6225987-7CF6-D1A3-3970-12C1C7EEB23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980728"/>
            <a:ext cx="1542058" cy="96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Obraz 7">
            <a:extLst>
              <a:ext uri="{FF2B5EF4-FFF2-40B4-BE49-F238E27FC236}">
                <a16:creationId xmlns:a16="http://schemas.microsoft.com/office/drawing/2014/main" id="{9707C83E-736B-7553-830D-164F139ED683}"/>
              </a:ext>
            </a:extLst>
          </p:cNvPr>
          <p:cNvPicPr>
            <a:picLocks noChangeAspect="1"/>
          </p:cNvPicPr>
          <p:nvPr/>
        </p:nvPicPr>
        <p:blipFill>
          <a:blip r:embed="rId3"/>
          <a:stretch>
            <a:fillRect/>
          </a:stretch>
        </p:blipFill>
        <p:spPr>
          <a:xfrm>
            <a:off x="144895" y="19436"/>
            <a:ext cx="4931161" cy="3289084"/>
          </a:xfrm>
          <a:prstGeom prst="rect">
            <a:avLst/>
          </a:prstGeom>
        </p:spPr>
      </p:pic>
      <p:pic>
        <p:nvPicPr>
          <p:cNvPr id="10" name="Obraz 9">
            <a:extLst>
              <a:ext uri="{FF2B5EF4-FFF2-40B4-BE49-F238E27FC236}">
                <a16:creationId xmlns:a16="http://schemas.microsoft.com/office/drawing/2014/main" id="{49B8C190-1CFF-A55B-8260-AE5EF2BDAE3A}"/>
              </a:ext>
            </a:extLst>
          </p:cNvPr>
          <p:cNvPicPr>
            <a:picLocks noChangeAspect="1"/>
          </p:cNvPicPr>
          <p:nvPr/>
        </p:nvPicPr>
        <p:blipFill>
          <a:blip r:embed="rId4"/>
          <a:stretch>
            <a:fillRect/>
          </a:stretch>
        </p:blipFill>
        <p:spPr>
          <a:xfrm>
            <a:off x="3852406" y="3378351"/>
            <a:ext cx="5146699" cy="3432848"/>
          </a:xfrm>
          <a:prstGeom prst="rect">
            <a:avLst/>
          </a:prstGeom>
        </p:spPr>
      </p:pic>
      <p:pic>
        <p:nvPicPr>
          <p:cNvPr id="4" name="Obraz 3">
            <a:extLst>
              <a:ext uri="{FF2B5EF4-FFF2-40B4-BE49-F238E27FC236}">
                <a16:creationId xmlns:a16="http://schemas.microsoft.com/office/drawing/2014/main" id="{703E90E6-DA30-DE53-6EA1-D33537D05F32}"/>
              </a:ext>
            </a:extLst>
          </p:cNvPr>
          <p:cNvPicPr>
            <a:picLocks noChangeAspect="1"/>
          </p:cNvPicPr>
          <p:nvPr/>
        </p:nvPicPr>
        <p:blipFill>
          <a:blip r:embed="rId5"/>
          <a:stretch>
            <a:fillRect/>
          </a:stretch>
        </p:blipFill>
        <p:spPr>
          <a:xfrm>
            <a:off x="251520" y="3789040"/>
            <a:ext cx="3491001" cy="2621975"/>
          </a:xfrm>
          <a:prstGeom prst="rect">
            <a:avLst/>
          </a:prstGeom>
        </p:spPr>
      </p:pic>
    </p:spTree>
    <p:extLst>
      <p:ext uri="{BB962C8B-B14F-4D97-AF65-F5344CB8AC3E}">
        <p14:creationId xmlns:p14="http://schemas.microsoft.com/office/powerpoint/2010/main" val="37936302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1608"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Symbol zastępczy tekstu 2"/>
          <p:cNvSpPr txBox="1">
            <a:spLocks/>
          </p:cNvSpPr>
          <p:nvPr/>
        </p:nvSpPr>
        <p:spPr>
          <a:xfrm>
            <a:off x="1115616" y="1117188"/>
            <a:ext cx="8028384" cy="4752528"/>
          </a:xfrm>
          <a:prstGeom prst="rect">
            <a:avLst/>
          </a:prstGeom>
        </p:spPr>
        <p:txBody>
          <a:bodyPr anchor="ctr">
            <a:normAutofit fontScale="5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b="1" dirty="0">
                <a:solidFill>
                  <a:schemeClr val="accent2">
                    <a:lumMod val="50000"/>
                  </a:schemeClr>
                </a:solidFill>
                <a:latin typeface="Arial" panose="020B0604020202020204" pitchFamily="34" charset="0"/>
                <a:cs typeface="Arial" panose="020B0604020202020204" pitchFamily="34" charset="0"/>
              </a:rPr>
              <a:t>Warszawskie Zachodnie Targi Pracy </a:t>
            </a:r>
            <a:r>
              <a:rPr lang="pl-PL" dirty="0">
                <a:solidFill>
                  <a:schemeClr val="accent2">
                    <a:lumMod val="50000"/>
                  </a:schemeClr>
                </a:solidFill>
                <a:latin typeface="Arial" panose="020B0604020202020204" pitchFamily="34" charset="0"/>
                <a:cs typeface="Arial" panose="020B0604020202020204" pitchFamily="34" charset="0"/>
              </a:rPr>
              <a:t>to kluczowe wydarzenie dla lokalnego rynku pracy.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Adresatami były osoby poszukujące pracy, planujące zmianę dotychczasowego zatrudnienia,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pracodawcy oraz kontrahenci wspierający i związani z rynkiem pracy.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Celem Targów było zapewnienie wsparcia dla osób poszukujących zatrudnienia, umożliwienie uczestnikom zapoznania się z aktualnym zapotrzebowaniem pracodawców na kandydatów do pracy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oraz przedstawienie dostępnych form pomocy oferowanych przez Urząd Pracy, w tym informacji dotyczących doradztwa zawodowego oraz pomocy w zakresie organizacji staży, kursów zawodowych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i szkoleń. Warszawskie Zachodnie Targi Pracy były udaną inicjatywą, która spotkała się z pozytywnym odzewem zarówno ze strony pracodawców, jak i osób poszukujących pracy. Duża liczba wystawców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oraz różnorodność ofert pracy stanowiły doskonałą okazję do nawiązania nowych kontaktów zawodowych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i znalezienia odpowiednich ofert zatrudnienia. Uczestnicy wydarzenia, oprócz zapoznania się z aktualnym zapotrzebowaniem na rynku pracy, mieli także okazję skorzystać z bezpłatnych porad doradczych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oraz uzyskać pomoc w zakresie poprawy swoich kwalifikacji. Zdecydowanie była to wartościowa inicjatywa, która umożliwiła wielu osobom znalezienie nowych ścieżek rozwoju kariery zawodowej.</a:t>
            </a:r>
          </a:p>
        </p:txBody>
      </p:sp>
      <p:pic>
        <p:nvPicPr>
          <p:cNvPr id="2" name="Obraz 4">
            <a:extLst>
              <a:ext uri="{FF2B5EF4-FFF2-40B4-BE49-F238E27FC236}">
                <a16:creationId xmlns:a16="http://schemas.microsoft.com/office/drawing/2014/main" id="{611E1457-C2C5-3EF7-1AE1-D9F3BCE7D4D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87421" y="153402"/>
            <a:ext cx="1542058" cy="96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le tekstowe 3">
            <a:extLst>
              <a:ext uri="{FF2B5EF4-FFF2-40B4-BE49-F238E27FC236}">
                <a16:creationId xmlns:a16="http://schemas.microsoft.com/office/drawing/2014/main" id="{FFDFA446-37FC-7B0C-BE1F-6357CFDCB97D}"/>
              </a:ext>
            </a:extLst>
          </p:cNvPr>
          <p:cNvSpPr txBox="1"/>
          <p:nvPr/>
        </p:nvSpPr>
        <p:spPr>
          <a:xfrm>
            <a:off x="2843808" y="332656"/>
            <a:ext cx="5437799" cy="461665"/>
          </a:xfrm>
          <a:prstGeom prst="rect">
            <a:avLst/>
          </a:prstGeom>
          <a:noFill/>
        </p:spPr>
        <p:txBody>
          <a:bodyPr wrap="square">
            <a:spAutoFit/>
          </a:bodyPr>
          <a:lstStyle/>
          <a:p>
            <a:r>
              <a:rPr lang="pl-PL" sz="2400" b="1" dirty="0">
                <a:solidFill>
                  <a:schemeClr val="accent2">
                    <a:lumMod val="75000"/>
                  </a:schemeClr>
                </a:solidFill>
              </a:rPr>
              <a:t>Warszawskie Zachodnie Targi Pracy</a:t>
            </a:r>
          </a:p>
        </p:txBody>
      </p:sp>
    </p:spTree>
    <p:extLst>
      <p:ext uri="{BB962C8B-B14F-4D97-AF65-F5344CB8AC3E}">
        <p14:creationId xmlns:p14="http://schemas.microsoft.com/office/powerpoint/2010/main" val="21535786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7927" y="5848137"/>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Podczas targów oprócz pracodawców i pracowników Urzędu do dyspozycji byli specjaliści z:</a:t>
            </a:r>
          </a:p>
          <a:p>
            <a:pPr fontAlgn="auto">
              <a:lnSpc>
                <a:spcPct val="120000"/>
              </a:lnSpc>
            </a:pPr>
            <a:r>
              <a:rPr lang="pl-PL" dirty="0">
                <a:solidFill>
                  <a:schemeClr val="accent2">
                    <a:lumMod val="50000"/>
                  </a:schemeClr>
                </a:solidFill>
                <a:latin typeface="Arial" panose="020B0604020202020204" pitchFamily="34" charset="0"/>
                <a:cs typeface="Arial" panose="020B0604020202020204" pitchFamily="34" charset="0"/>
              </a:rPr>
              <a:t>Wojewódzkiego Urzędu Pracy w Warszawie,</a:t>
            </a:r>
          </a:p>
          <a:p>
            <a:pPr fontAlgn="auto">
              <a:lnSpc>
                <a:spcPct val="120000"/>
              </a:lnSpc>
            </a:pPr>
            <a:r>
              <a:rPr lang="pl-PL" dirty="0">
                <a:solidFill>
                  <a:schemeClr val="accent2">
                    <a:lumMod val="50000"/>
                  </a:schemeClr>
                </a:solidFill>
                <a:latin typeface="Arial" panose="020B0604020202020204" pitchFamily="34" charset="0"/>
                <a:cs typeface="Arial" panose="020B0604020202020204" pitchFamily="34" charset="0"/>
              </a:rPr>
              <a:t>Zakładu Ubezpieczeń Społecznych w Pruszkowie.</a:t>
            </a:r>
          </a:p>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Wiele osób korzystało ze sposobności, aby pozyskać informacje lub wyjaśnić wątpliwości. </a:t>
            </a:r>
          </a:p>
        </p:txBody>
      </p:sp>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Warszawskie Zachodnie Targi Pracy</a:t>
            </a:r>
          </a:p>
        </p:txBody>
      </p:sp>
      <p:pic>
        <p:nvPicPr>
          <p:cNvPr id="2" name="Obraz 4">
            <a:extLst>
              <a:ext uri="{FF2B5EF4-FFF2-40B4-BE49-F238E27FC236}">
                <a16:creationId xmlns:a16="http://schemas.microsoft.com/office/drawing/2014/main" id="{3C8A836F-2F62-E5A0-2D77-F5F620C6196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16632"/>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72897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BE3397BB-19EC-54BF-94B1-1B86EE9122DC}"/>
              </a:ext>
            </a:extLst>
          </p:cNvPr>
          <p:cNvSpPr>
            <a:spLocks noGrp="1"/>
          </p:cNvSpPr>
          <p:nvPr>
            <p:ph sz="half" idx="1"/>
          </p:nvPr>
        </p:nvSpPr>
        <p:spPr>
          <a:xfrm>
            <a:off x="1001458" y="1916832"/>
            <a:ext cx="3739896" cy="4295117"/>
          </a:xfrm>
        </p:spPr>
        <p:txBody>
          <a:bodyPr>
            <a:normAutofit fontScale="62500" lnSpcReduction="20000"/>
          </a:bodyPr>
          <a:lstStyle/>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Adecco Poland Sp. z o. o., </a:t>
            </a:r>
          </a:p>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Amargo</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a:t>
            </a:r>
          </a:p>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Amlux</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 </a:t>
            </a:r>
          </a:p>
          <a:p>
            <a:r>
              <a:rPr lang="pl-PL"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Carletti</a:t>
            </a:r>
            <a:r>
              <a:rPr lang="pl-PL" dirty="0">
                <a:solidFill>
                  <a:srgbClr val="33A583">
                    <a:lumMod val="50000"/>
                  </a:srgbClr>
                </a:solidFill>
                <a:latin typeface="Arial" panose="020B0604020202020204" pitchFamily="34" charset="0"/>
                <a:ea typeface="Arial Unicode MS" pitchFamily="34" charset="-128"/>
                <a:cs typeface="Arial" panose="020B0604020202020204" pitchFamily="34" charset="0"/>
              </a:rPr>
              <a:t> Polska SP. z o.o.</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a:t>
            </a:r>
          </a:p>
          <a:p>
            <a:r>
              <a:rPr lang="pl-PL" dirty="0">
                <a:solidFill>
                  <a:srgbClr val="33A583">
                    <a:lumMod val="50000"/>
                  </a:srgbClr>
                </a:solidFill>
                <a:latin typeface="Arial" panose="020B0604020202020204" pitchFamily="34" charset="0"/>
                <a:ea typeface="Arial Unicode MS" pitchFamily="34" charset="-128"/>
                <a:cs typeface="Arial" panose="020B0604020202020204" pitchFamily="34" charset="0"/>
              </a:rPr>
              <a:t>Cosinus Warszawa</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a:t>
            </a:r>
          </a:p>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Dawtona</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Deka – Trans SP. z o. o.,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Dino Polska S.A., </a:t>
            </a:r>
          </a:p>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Euros</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Energy Sp. z o. o., </a:t>
            </a:r>
          </a:p>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Fanex</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 </a:t>
            </a:r>
          </a:p>
          <a:p>
            <a:r>
              <a:rPr lang="pl-PL" dirty="0">
                <a:solidFill>
                  <a:srgbClr val="33A583">
                    <a:lumMod val="50000"/>
                  </a:srgbClr>
                </a:solidFill>
                <a:latin typeface="Arial" panose="020B0604020202020204" pitchFamily="34" charset="0"/>
                <a:ea typeface="Arial Unicode MS" pitchFamily="34" charset="-128"/>
                <a:cs typeface="Arial" panose="020B0604020202020204" pitchFamily="34" charset="0"/>
              </a:rPr>
              <a:t>FM Polska</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 </a:t>
            </a:r>
          </a:p>
          <a:p>
            <a:r>
              <a:rPr lang="pl-PL" dirty="0">
                <a:solidFill>
                  <a:srgbClr val="33A583">
                    <a:lumMod val="50000"/>
                  </a:srgbClr>
                </a:solidFill>
                <a:latin typeface="Arial" panose="020B0604020202020204" pitchFamily="34" charset="0"/>
                <a:ea typeface="Arial Unicode MS" pitchFamily="34" charset="-128"/>
                <a:cs typeface="Arial" panose="020B0604020202020204" pitchFamily="34" charset="0"/>
              </a:rPr>
              <a:t>GK Farmacol Logistyka Sp. z o. o., </a:t>
            </a:r>
            <a:endPar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endParaRP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Jeronimo </a:t>
            </a:r>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Martins</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Polska S.A.,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KDK INFO SP z o. o.,</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Komenda Powiatowa Policji w Starych Babicach,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Lidl Polska, </a:t>
            </a:r>
          </a:p>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Manpower</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a:t>
            </a:r>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Group</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 </a:t>
            </a:r>
          </a:p>
          <a:p>
            <a:endParaRPr lang="pl-PL" dirty="0"/>
          </a:p>
        </p:txBody>
      </p:sp>
      <p:sp>
        <p:nvSpPr>
          <p:cNvPr id="4" name="Symbol zastępczy zawartości 3">
            <a:extLst>
              <a:ext uri="{FF2B5EF4-FFF2-40B4-BE49-F238E27FC236}">
                <a16:creationId xmlns:a16="http://schemas.microsoft.com/office/drawing/2014/main" id="{FB7C6F67-D87D-1BA0-D827-A97B5458FE6B}"/>
              </a:ext>
            </a:extLst>
          </p:cNvPr>
          <p:cNvSpPr>
            <a:spLocks noGrp="1"/>
          </p:cNvSpPr>
          <p:nvPr>
            <p:ph sz="half" idx="2"/>
          </p:nvPr>
        </p:nvSpPr>
        <p:spPr>
          <a:xfrm>
            <a:off x="4917676" y="1780305"/>
            <a:ext cx="3739896" cy="4450965"/>
          </a:xfrm>
        </p:spPr>
        <p:txBody>
          <a:bodyPr>
            <a:normAutofit fontScale="62500" lnSpcReduction="20000"/>
          </a:bodyPr>
          <a:lstStyle/>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Mars Polska,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Miejskie Zakłady Autobusowe Sp. z o. o., </a:t>
            </a:r>
          </a:p>
          <a:p>
            <a:r>
              <a:rPr lang="pl-PL" dirty="0">
                <a:solidFill>
                  <a:srgbClr val="33A583">
                    <a:lumMod val="50000"/>
                  </a:srgbClr>
                </a:solidFill>
                <a:latin typeface="Arial" panose="020B0604020202020204" pitchFamily="34" charset="0"/>
                <a:ea typeface="Arial Unicode MS" pitchFamily="34" charset="-128"/>
                <a:cs typeface="Arial" panose="020B0604020202020204" pitchFamily="34" charset="0"/>
              </a:rPr>
              <a:t>MZO Pruszków SP. z o. o.</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a:t>
            </a:r>
          </a:p>
          <a:p>
            <a:r>
              <a:rPr lang="pl-PL" dirty="0">
                <a:solidFill>
                  <a:srgbClr val="33A583">
                    <a:lumMod val="50000"/>
                  </a:srgbClr>
                </a:solidFill>
                <a:latin typeface="Arial" panose="020B0604020202020204" pitchFamily="34" charset="0"/>
                <a:ea typeface="Arial Unicode MS" pitchFamily="34" charset="-128"/>
                <a:cs typeface="Arial" panose="020B0604020202020204" pitchFamily="34" charset="0"/>
              </a:rPr>
              <a:t>Ochrona </a:t>
            </a:r>
            <a:r>
              <a:rPr lang="pl-PL"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Juwentus</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a:t>
            </a:r>
          </a:p>
          <a:p>
            <a:r>
              <a:rPr lang="pl-PL"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Pakar</a:t>
            </a:r>
            <a:r>
              <a:rPr lang="pl-PL" dirty="0">
                <a:solidFill>
                  <a:srgbClr val="33A583">
                    <a:lumMod val="50000"/>
                  </a:srgbClr>
                </a:solidFill>
                <a:latin typeface="Arial" panose="020B0604020202020204" pitchFamily="34" charset="0"/>
                <a:ea typeface="Arial Unicode MS" pitchFamily="34" charset="-128"/>
                <a:cs typeface="Arial" panose="020B0604020202020204" pitchFamily="34" charset="0"/>
              </a:rPr>
              <a:t> Service Sp. z o. o.,</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Polskie Porty Lotnicze S.</a:t>
            </a:r>
            <a:r>
              <a:rPr lang="pl-PL" dirty="0">
                <a:solidFill>
                  <a:srgbClr val="33A583">
                    <a:lumMod val="50000"/>
                  </a:srgbClr>
                </a:solidFill>
                <a:latin typeface="Arial" panose="020B0604020202020204" pitchFamily="34" charset="0"/>
                <a:ea typeface="Arial Unicode MS" pitchFamily="34" charset="-128"/>
                <a:cs typeface="Arial" panose="020B0604020202020204" pitchFamily="34" charset="0"/>
              </a:rPr>
              <a:t>A.</a:t>
            </a:r>
            <a:endPar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endParaRP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Stołeczne Centrum Recyklingu Sp. z o. o.,</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Straż Miejska m. st. Warszawy,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Środowiskowy Dom Samopomocy w Łubcu, </a:t>
            </a:r>
          </a:p>
          <a:p>
            <a:r>
              <a:rPr lang="pl-PL" sz="1800" dirty="0" err="1">
                <a:solidFill>
                  <a:srgbClr val="33A583">
                    <a:lumMod val="50000"/>
                  </a:srgbClr>
                </a:solidFill>
                <a:latin typeface="Arial" panose="020B0604020202020204" pitchFamily="34" charset="0"/>
                <a:ea typeface="Arial Unicode MS" pitchFamily="34" charset="-128"/>
                <a:cs typeface="Arial" panose="020B0604020202020204" pitchFamily="34" charset="0"/>
              </a:rPr>
              <a:t>Tramco</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 Sp. z o. o.,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ULMA Construction Polska S.A.,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Warszawskie Zakłady Mechaniczne "PZL-WZM" </a:t>
            </a:r>
            <a:b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b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w Warszawie, </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Wojskowe Centrum Rekrutacji, </a:t>
            </a:r>
          </a:p>
          <a:p>
            <a:r>
              <a:rPr lang="pl-PL" dirty="0">
                <a:solidFill>
                  <a:srgbClr val="33A583">
                    <a:lumMod val="50000"/>
                  </a:srgbClr>
                </a:solidFill>
                <a:latin typeface="Arial" panose="020B0604020202020204" pitchFamily="34" charset="0"/>
                <a:ea typeface="Arial Unicode MS" pitchFamily="34" charset="-128"/>
                <a:cs typeface="Arial" panose="020B0604020202020204" pitchFamily="34" charset="0"/>
              </a:rPr>
              <a:t>Wojskowa Akademia Techniczna</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a:t>
            </a:r>
          </a:p>
          <a:p>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Żabka Polska Sp. z o. o</a:t>
            </a:r>
          </a:p>
          <a:p>
            <a:r>
              <a:rPr lang="pl-PL" dirty="0">
                <a:solidFill>
                  <a:srgbClr val="33A583">
                    <a:lumMod val="50000"/>
                  </a:srgbClr>
                </a:solidFill>
                <a:latin typeface="Arial" panose="020B0604020202020204" pitchFamily="34" charset="0"/>
                <a:ea typeface="Arial Unicode MS" pitchFamily="34" charset="-128"/>
                <a:cs typeface="Arial" panose="020B0604020202020204" pitchFamily="34" charset="0"/>
              </a:rPr>
              <a:t>XBS Logistics </a:t>
            </a:r>
            <a:r>
              <a:rPr lang="pl-PL" sz="1800" dirty="0">
                <a:solidFill>
                  <a:srgbClr val="33A583">
                    <a:lumMod val="50000"/>
                  </a:srgbClr>
                </a:solidFill>
                <a:latin typeface="Arial" panose="020B0604020202020204" pitchFamily="34" charset="0"/>
                <a:ea typeface="Arial Unicode MS" pitchFamily="34" charset="-128"/>
                <a:cs typeface="Arial" panose="020B0604020202020204" pitchFamily="34" charset="0"/>
              </a:rPr>
              <a:t>Sp. z o.o.,</a:t>
            </a:r>
          </a:p>
          <a:p>
            <a:endParaRPr lang="pl-PL" dirty="0"/>
          </a:p>
        </p:txBody>
      </p:sp>
      <p:sp>
        <p:nvSpPr>
          <p:cNvPr id="6" name="Tytuł 1">
            <a:extLst>
              <a:ext uri="{FF2B5EF4-FFF2-40B4-BE49-F238E27FC236}">
                <a16:creationId xmlns:a16="http://schemas.microsoft.com/office/drawing/2014/main" id="{9DBE9F2F-684A-05A9-5AA9-8DC4EF86754C}"/>
              </a:ext>
            </a:extLst>
          </p:cNvPr>
          <p:cNvSpPr txBox="1">
            <a:spLocks noGrp="1"/>
          </p:cNvSpPr>
          <p:nvPr>
            <p:ph type="title"/>
          </p:nvPr>
        </p:nvSpPr>
        <p:spPr>
          <a:xfrm>
            <a:off x="1769961" y="147196"/>
            <a:ext cx="7128312" cy="798984"/>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Warszawskie Zachodnie Targi Pracy</a:t>
            </a:r>
          </a:p>
        </p:txBody>
      </p:sp>
      <p:sp>
        <p:nvSpPr>
          <p:cNvPr id="7" name="Symbol zastępczy tekstu 2">
            <a:extLst>
              <a:ext uri="{FF2B5EF4-FFF2-40B4-BE49-F238E27FC236}">
                <a16:creationId xmlns:a16="http://schemas.microsoft.com/office/drawing/2014/main" id="{3396300A-A094-FF82-CC1D-2BE353763CAB}"/>
              </a:ext>
            </a:extLst>
          </p:cNvPr>
          <p:cNvSpPr txBox="1">
            <a:spLocks/>
          </p:cNvSpPr>
          <p:nvPr/>
        </p:nvSpPr>
        <p:spPr>
          <a:xfrm>
            <a:off x="959521" y="1156937"/>
            <a:ext cx="7922972" cy="583620"/>
          </a:xfrm>
          <a:prstGeom prst="rect">
            <a:avLst/>
          </a:prstGeom>
        </p:spPr>
        <p:txBody>
          <a:bodyPr numCol="1" anchor="ctr">
            <a:normAutofit fontScale="2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8000" dirty="0">
                <a:solidFill>
                  <a:schemeClr val="accent2">
                    <a:lumMod val="50000"/>
                  </a:schemeClr>
                </a:solidFill>
                <a:latin typeface="Arial" panose="020B0604020202020204" pitchFamily="34" charset="0"/>
                <a:cs typeface="Arial" panose="020B0604020202020204" pitchFamily="34" charset="0"/>
              </a:rPr>
              <a:t>W Targach Pracy udział wzięli przedstawiciele m.in. następujących firm:</a:t>
            </a: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pic>
        <p:nvPicPr>
          <p:cNvPr id="8" name="Picture 2">
            <a:extLst>
              <a:ext uri="{FF2B5EF4-FFF2-40B4-BE49-F238E27FC236}">
                <a16:creationId xmlns:a16="http://schemas.microsoft.com/office/drawing/2014/main" id="{8699F8C9-F758-BE6D-42C2-8E5CBDF6352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95850" y="5794141"/>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Obraz 4">
            <a:extLst>
              <a:ext uri="{FF2B5EF4-FFF2-40B4-BE49-F238E27FC236}">
                <a16:creationId xmlns:a16="http://schemas.microsoft.com/office/drawing/2014/main" id="{661ACFE4-D730-0929-04FF-E86F2135748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51891"/>
            <a:ext cx="1326034" cy="828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30683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3D712-BF62-5576-B6F2-D4F347FA8CC6}"/>
            </a:ext>
          </a:extLst>
        </p:cNvPr>
        <p:cNvGrpSpPr/>
        <p:nvPr/>
      </p:nvGrpSpPr>
      <p:grpSpPr>
        <a:xfrm>
          <a:off x="0" y="0"/>
          <a:ext cx="0" cy="0"/>
          <a:chOff x="0" y="0"/>
          <a:chExt cx="0" cy="0"/>
        </a:xfrm>
      </p:grpSpPr>
      <p:sp>
        <p:nvSpPr>
          <p:cNvPr id="5" name="pole tekstowe 4">
            <a:extLst>
              <a:ext uri="{FF2B5EF4-FFF2-40B4-BE49-F238E27FC236}">
                <a16:creationId xmlns:a16="http://schemas.microsoft.com/office/drawing/2014/main" id="{E5C4095E-613A-8520-4294-844A00B126BB}"/>
              </a:ext>
            </a:extLst>
          </p:cNvPr>
          <p:cNvSpPr txBox="1"/>
          <p:nvPr/>
        </p:nvSpPr>
        <p:spPr>
          <a:xfrm flipH="1">
            <a:off x="2051720" y="113528"/>
            <a:ext cx="6984776" cy="369332"/>
          </a:xfrm>
          <a:prstGeom prst="rect">
            <a:avLst/>
          </a:prstGeom>
          <a:noFill/>
        </p:spPr>
        <p:txBody>
          <a:bodyPr wrap="square" rtlCol="0">
            <a:spAutoFit/>
          </a:bodyPr>
          <a:lstStyle/>
          <a:p>
            <a:pPr algn="ctr"/>
            <a:r>
              <a:rPr lang="pl-PL" b="1" dirty="0">
                <a:solidFill>
                  <a:schemeClr val="accent2">
                    <a:lumMod val="50000"/>
                  </a:schemeClr>
                </a:solidFill>
              </a:rPr>
              <a:t>„Piknik z Ekonomią Społeczną” </a:t>
            </a:r>
          </a:p>
        </p:txBody>
      </p:sp>
      <p:sp>
        <p:nvSpPr>
          <p:cNvPr id="6" name="pole tekstowe 5">
            <a:extLst>
              <a:ext uri="{FF2B5EF4-FFF2-40B4-BE49-F238E27FC236}">
                <a16:creationId xmlns:a16="http://schemas.microsoft.com/office/drawing/2014/main" id="{D58B08B9-8CD7-C225-88C0-3C8A7681C01C}"/>
              </a:ext>
            </a:extLst>
          </p:cNvPr>
          <p:cNvSpPr txBox="1"/>
          <p:nvPr/>
        </p:nvSpPr>
        <p:spPr>
          <a:xfrm>
            <a:off x="792461" y="1055150"/>
            <a:ext cx="8316416" cy="2677656"/>
          </a:xfrm>
          <a:prstGeom prst="rect">
            <a:avLst/>
          </a:prstGeom>
          <a:noFill/>
        </p:spPr>
        <p:txBody>
          <a:bodyPr wrap="square" rtlCol="0">
            <a:spAutoFit/>
          </a:bodyPr>
          <a:lstStyle/>
          <a:p>
            <a:r>
              <a:rPr lang="pl-PL" sz="1400" dirty="0">
                <a:solidFill>
                  <a:schemeClr val="accent2">
                    <a:lumMod val="50000"/>
                  </a:schemeClr>
                </a:solidFill>
              </a:rPr>
              <a:t>W dniu 29.06.2025 r. PUP dla PWZ uczestniczył w „Pikniku z Ekonomią Społeczną” w Domu Pracy Twórczej „Granica” w Kampinosie. Wydarzenie miało na celu promocję ekonomii społecznej, </a:t>
            </a:r>
          </a:p>
          <a:p>
            <a:r>
              <a:rPr lang="pl-PL" sz="1400" dirty="0">
                <a:solidFill>
                  <a:schemeClr val="accent2">
                    <a:lumMod val="50000"/>
                  </a:schemeClr>
                </a:solidFill>
              </a:rPr>
              <a:t>a także promocję zatrudnienia.</a:t>
            </a:r>
          </a:p>
          <a:p>
            <a:r>
              <a:rPr lang="pl-PL" sz="1400" dirty="0">
                <a:solidFill>
                  <a:schemeClr val="accent2">
                    <a:lumMod val="50000"/>
                  </a:schemeClr>
                </a:solidFill>
              </a:rPr>
              <a:t>Piknik przyciągnął wielu zainteresowanych, którzy skorzystali z przygotowanych dla nich atrakcji.</a:t>
            </a:r>
          </a:p>
          <a:p>
            <a:r>
              <a:rPr lang="pl-PL" sz="1400" dirty="0">
                <a:solidFill>
                  <a:schemeClr val="accent2">
                    <a:lumMod val="50000"/>
                  </a:schemeClr>
                </a:solidFill>
              </a:rPr>
              <a:t>Na przybyłych czekało stoisko informacyjne Urzędu Pracy, gdzie pracownicy udzielali porad dotyczących możliwości wsparcia oferowanego przez PUP. Natomiast przedstawiciele Stowarzyszenia Boris zaprosili do udziału w grze terenowej dotyczącej zagadnień z ekonomii społecznej.</a:t>
            </a:r>
          </a:p>
          <a:p>
            <a:r>
              <a:rPr lang="pl-PL" sz="1400" dirty="0">
                <a:solidFill>
                  <a:schemeClr val="accent2">
                    <a:lumMod val="50000"/>
                  </a:schemeClr>
                </a:solidFill>
              </a:rPr>
              <a:t>Uczestnicy pikniku mogli również wziąć udział w warsztatach m.in. z ceramiki, pszczelarstwa </a:t>
            </a:r>
            <a:br>
              <a:rPr lang="pl-PL" sz="1400" dirty="0">
                <a:solidFill>
                  <a:schemeClr val="accent2">
                    <a:lumMod val="50000"/>
                  </a:schemeClr>
                </a:solidFill>
              </a:rPr>
            </a:br>
            <a:r>
              <a:rPr lang="pl-PL" sz="1400" dirty="0">
                <a:solidFill>
                  <a:schemeClr val="accent2">
                    <a:lumMod val="50000"/>
                  </a:schemeClr>
                </a:solidFill>
              </a:rPr>
              <a:t>oraz wyrobu serów z koziego mleka. Dla najmłodszych przygotowano jako atrakcję teatrzyk kukiełkowy oraz przejażdżkę jeepem. Piknik był doskonałą okazją do wymiany doświadczeń, promocją działań związanych z zatrudnieniem oraz integracją lokalnej społeczności</a:t>
            </a:r>
          </a:p>
          <a:p>
            <a:r>
              <a:rPr lang="pl-PL" sz="1400" dirty="0">
                <a:solidFill>
                  <a:schemeClr val="accent2">
                    <a:lumMod val="50000"/>
                  </a:schemeClr>
                </a:solidFill>
              </a:rPr>
              <a:t>  </a:t>
            </a:r>
            <a:endParaRPr lang="pl-PL" dirty="0">
              <a:solidFill>
                <a:schemeClr val="accent2">
                  <a:lumMod val="50000"/>
                </a:schemeClr>
              </a:solidFill>
            </a:endParaRPr>
          </a:p>
        </p:txBody>
      </p:sp>
      <p:pic>
        <p:nvPicPr>
          <p:cNvPr id="3" name="Obraz 4">
            <a:extLst>
              <a:ext uri="{FF2B5EF4-FFF2-40B4-BE49-F238E27FC236}">
                <a16:creationId xmlns:a16="http://schemas.microsoft.com/office/drawing/2014/main" id="{6DF11BCE-F5AA-F247-1E9F-46DA0402ECA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9388" y="113528"/>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az 6">
            <a:extLst>
              <a:ext uri="{FF2B5EF4-FFF2-40B4-BE49-F238E27FC236}">
                <a16:creationId xmlns:a16="http://schemas.microsoft.com/office/drawing/2014/main" id="{A9050545-F3CC-086A-5D0B-E740D0985FB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99592" y="3633691"/>
            <a:ext cx="3818357" cy="2863634"/>
          </a:xfrm>
          <a:prstGeom prst="rect">
            <a:avLst/>
          </a:prstGeom>
          <a:noFill/>
        </p:spPr>
      </p:pic>
      <p:pic>
        <p:nvPicPr>
          <p:cNvPr id="8" name="Obraz 7">
            <a:extLst>
              <a:ext uri="{FF2B5EF4-FFF2-40B4-BE49-F238E27FC236}">
                <a16:creationId xmlns:a16="http://schemas.microsoft.com/office/drawing/2014/main" id="{561D5D0F-D57E-7B3D-3E50-9163606C29F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3612725"/>
            <a:ext cx="3821408" cy="2863634"/>
          </a:xfrm>
          <a:prstGeom prst="rect">
            <a:avLst/>
          </a:prstGeom>
          <a:noFill/>
        </p:spPr>
      </p:pic>
    </p:spTree>
    <p:extLst>
      <p:ext uri="{BB962C8B-B14F-4D97-AF65-F5344CB8AC3E}">
        <p14:creationId xmlns:p14="http://schemas.microsoft.com/office/powerpoint/2010/main" val="976857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a:extLst>
              <a:ext uri="{FF2B5EF4-FFF2-40B4-BE49-F238E27FC236}">
                <a16:creationId xmlns:a16="http://schemas.microsoft.com/office/drawing/2014/main" id="{6BC645F7-3A7B-4A5D-8051-DB534888034F}"/>
              </a:ext>
            </a:extLst>
          </p:cNvPr>
          <p:cNvSpPr txBox="1"/>
          <p:nvPr/>
        </p:nvSpPr>
        <p:spPr>
          <a:xfrm flipH="1">
            <a:off x="2433557" y="97858"/>
            <a:ext cx="6048672" cy="830997"/>
          </a:xfrm>
          <a:prstGeom prst="rect">
            <a:avLst/>
          </a:prstGeom>
          <a:noFill/>
        </p:spPr>
        <p:txBody>
          <a:bodyPr wrap="square" rtlCol="0">
            <a:spAutoFit/>
          </a:bodyPr>
          <a:lstStyle/>
          <a:p>
            <a:pPr algn="ctr"/>
            <a:r>
              <a:rPr lang="pl-PL" sz="2400" b="1" dirty="0">
                <a:solidFill>
                  <a:schemeClr val="accent2">
                    <a:lumMod val="50000"/>
                  </a:schemeClr>
                </a:solidFill>
              </a:rPr>
              <a:t>Spotkanie informacyjne EURES</a:t>
            </a:r>
            <a:br>
              <a:rPr lang="pl-PL" sz="2400" b="1" dirty="0">
                <a:solidFill>
                  <a:schemeClr val="accent2">
                    <a:lumMod val="50000"/>
                  </a:schemeClr>
                </a:solidFill>
              </a:rPr>
            </a:br>
            <a:endParaRPr lang="pl-PL" sz="2400" b="1" dirty="0">
              <a:solidFill>
                <a:schemeClr val="accent2">
                  <a:lumMod val="50000"/>
                </a:schemeClr>
              </a:solidFill>
            </a:endParaRPr>
          </a:p>
        </p:txBody>
      </p:sp>
      <p:sp>
        <p:nvSpPr>
          <p:cNvPr id="6" name="pole tekstowe 5">
            <a:extLst>
              <a:ext uri="{FF2B5EF4-FFF2-40B4-BE49-F238E27FC236}">
                <a16:creationId xmlns:a16="http://schemas.microsoft.com/office/drawing/2014/main" id="{68F27F9D-3384-4DB5-8B2D-2A2903E54C9E}"/>
              </a:ext>
            </a:extLst>
          </p:cNvPr>
          <p:cNvSpPr txBox="1"/>
          <p:nvPr/>
        </p:nvSpPr>
        <p:spPr>
          <a:xfrm>
            <a:off x="899592" y="980728"/>
            <a:ext cx="8244408" cy="4785926"/>
          </a:xfrm>
          <a:prstGeom prst="rect">
            <a:avLst/>
          </a:prstGeom>
          <a:noFill/>
        </p:spPr>
        <p:txBody>
          <a:bodyPr wrap="square" rtlCol="0">
            <a:spAutoFit/>
          </a:bodyPr>
          <a:lstStyle/>
          <a:p>
            <a:pPr>
              <a:lnSpc>
                <a:spcPct val="150000"/>
              </a:lnSpc>
            </a:pPr>
            <a:r>
              <a:rPr lang="pl-PL" sz="1400" dirty="0">
                <a:solidFill>
                  <a:schemeClr val="accent2">
                    <a:lumMod val="50000"/>
                  </a:schemeClr>
                </a:solidFill>
              </a:rPr>
              <a:t>W dniu 23.09.2025 r. w siedzibie Powiatowego Urzędu Pracy dla Powiatu Warszawskiego Zachodniego odbyło się spotkanie informacyjne pn. „Informowanie na temat warunków życia i pracy </a:t>
            </a:r>
            <a:br>
              <a:rPr lang="pl-PL" sz="1400" dirty="0">
                <a:solidFill>
                  <a:schemeClr val="accent2">
                    <a:lumMod val="50000"/>
                  </a:schemeClr>
                </a:solidFill>
              </a:rPr>
            </a:br>
            <a:r>
              <a:rPr lang="pl-PL" sz="1400" dirty="0">
                <a:solidFill>
                  <a:schemeClr val="accent2">
                    <a:lumMod val="50000"/>
                  </a:schemeClr>
                </a:solidFill>
              </a:rPr>
              <a:t>w UE/EOG i Szwajcarii - spotkania z bezrobotnymi i poszukującymi pracy”, które z pracownikami Urzędu poprowadził Kierownik liniowy EURES oraz Doradca EURES z Wojewódzkiego Urzędu Pracy.</a:t>
            </a:r>
            <a:br>
              <a:rPr lang="pl-PL" sz="1400" dirty="0">
                <a:solidFill>
                  <a:schemeClr val="accent2">
                    <a:lumMod val="50000"/>
                  </a:schemeClr>
                </a:solidFill>
              </a:rPr>
            </a:br>
            <a:r>
              <a:rPr lang="pl-PL" sz="1400" dirty="0">
                <a:solidFill>
                  <a:schemeClr val="accent2">
                    <a:lumMod val="50000"/>
                  </a:schemeClr>
                </a:solidFill>
              </a:rPr>
              <a:t>Wydarzenie zostało zorganizowane przez Wojewódzki Urząd Pracy w Warszawie w ramach prowadzonego projektu „EURES w regionie Warszawskim stołecznym 1"dofinansowanego na rzecz działania 6.3: Nowoczesne, regionalne służby zatrudnienia, Fundusze Europejskie dla Mazowsza 2021-2027. </a:t>
            </a:r>
          </a:p>
          <a:p>
            <a:pPr>
              <a:lnSpc>
                <a:spcPct val="150000"/>
              </a:lnSpc>
            </a:pPr>
            <a:r>
              <a:rPr lang="pl-PL" sz="1400" dirty="0">
                <a:solidFill>
                  <a:schemeClr val="accent2">
                    <a:lumMod val="50000"/>
                  </a:schemeClr>
                </a:solidFill>
              </a:rPr>
              <a:t>Spotkanie miało na celu: przybliżenie uczestnikom najważniejszych zagadnień związanych</a:t>
            </a:r>
          </a:p>
          <a:p>
            <a:pPr>
              <a:lnSpc>
                <a:spcPct val="150000"/>
              </a:lnSpc>
            </a:pPr>
            <a:r>
              <a:rPr lang="pl-PL" sz="1400" dirty="0">
                <a:solidFill>
                  <a:schemeClr val="accent2">
                    <a:lumMod val="50000"/>
                  </a:schemeClr>
                </a:solidFill>
              </a:rPr>
              <a:t>z podejmowaniem zatrudnienia za granicą, omówienie sposobów skutecznego przygotowania się </a:t>
            </a:r>
            <a:br>
              <a:rPr lang="pl-PL" sz="1400" dirty="0">
                <a:solidFill>
                  <a:schemeClr val="accent2">
                    <a:lumMod val="50000"/>
                  </a:schemeClr>
                </a:solidFill>
              </a:rPr>
            </a:br>
            <a:r>
              <a:rPr lang="pl-PL" sz="1400" dirty="0">
                <a:solidFill>
                  <a:schemeClr val="accent2">
                    <a:lumMod val="50000"/>
                  </a:schemeClr>
                </a:solidFill>
              </a:rPr>
              <a:t>do rozmowy kwalifikacyjnej oraz przedstawienie usług dla osób bezrobotnych i poszukujących pracy, które oferuje PUP dla PWZ. W wyżej wymienionym wydarzeniu wzięło udział 19 osób, z czego większość stanowiły osoby w wieku do 29 lat.</a:t>
            </a:r>
          </a:p>
          <a:p>
            <a:endParaRPr lang="pl-PL" sz="1400" dirty="0">
              <a:solidFill>
                <a:schemeClr val="accent2">
                  <a:lumMod val="50000"/>
                </a:schemeClr>
              </a:solidFill>
            </a:endParaRPr>
          </a:p>
          <a:p>
            <a:endParaRPr lang="pl-PL" dirty="0">
              <a:solidFill>
                <a:schemeClr val="accent2">
                  <a:lumMod val="50000"/>
                </a:schemeClr>
              </a:solidFill>
            </a:endParaRPr>
          </a:p>
        </p:txBody>
      </p:sp>
      <p:pic>
        <p:nvPicPr>
          <p:cNvPr id="3" name="Obraz 4">
            <a:extLst>
              <a:ext uri="{FF2B5EF4-FFF2-40B4-BE49-F238E27FC236}">
                <a16:creationId xmlns:a16="http://schemas.microsoft.com/office/drawing/2014/main" id="{00E3D07C-1AB9-5970-9F7A-883AF781F07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5079"/>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az 6">
            <a:extLst>
              <a:ext uri="{FF2B5EF4-FFF2-40B4-BE49-F238E27FC236}">
                <a16:creationId xmlns:a16="http://schemas.microsoft.com/office/drawing/2014/main" id="{F93F8B36-3C3E-DD93-D9A4-D87A7712C948}"/>
              </a:ext>
            </a:extLst>
          </p:cNvPr>
          <p:cNvPicPr>
            <a:picLocks noChangeAspect="1"/>
          </p:cNvPicPr>
          <p:nvPr/>
        </p:nvPicPr>
        <p:blipFill>
          <a:blip r:embed="rId3"/>
          <a:stretch>
            <a:fillRect/>
          </a:stretch>
        </p:blipFill>
        <p:spPr>
          <a:xfrm>
            <a:off x="7773776" y="5393060"/>
            <a:ext cx="1370224" cy="1464940"/>
          </a:xfrm>
          <a:prstGeom prst="rect">
            <a:avLst/>
          </a:prstGeom>
        </p:spPr>
      </p:pic>
    </p:spTree>
    <p:extLst>
      <p:ext uri="{BB962C8B-B14F-4D97-AF65-F5344CB8AC3E}">
        <p14:creationId xmlns:p14="http://schemas.microsoft.com/office/powerpoint/2010/main" val="1524049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5DB42-874C-06DF-B9FA-873B67C4F0D9}"/>
            </a:ext>
          </a:extLst>
        </p:cNvPr>
        <p:cNvGrpSpPr/>
        <p:nvPr/>
      </p:nvGrpSpPr>
      <p:grpSpPr>
        <a:xfrm>
          <a:off x="0" y="0"/>
          <a:ext cx="0" cy="0"/>
          <a:chOff x="0" y="0"/>
          <a:chExt cx="0" cy="0"/>
        </a:xfrm>
      </p:grpSpPr>
      <p:sp>
        <p:nvSpPr>
          <p:cNvPr id="5" name="pole tekstowe 4">
            <a:extLst>
              <a:ext uri="{FF2B5EF4-FFF2-40B4-BE49-F238E27FC236}">
                <a16:creationId xmlns:a16="http://schemas.microsoft.com/office/drawing/2014/main" id="{9466AC7C-9F3B-E6D2-3E04-AAFE1891AF13}"/>
              </a:ext>
            </a:extLst>
          </p:cNvPr>
          <p:cNvSpPr txBox="1"/>
          <p:nvPr/>
        </p:nvSpPr>
        <p:spPr>
          <a:xfrm flipH="1">
            <a:off x="2433557" y="97858"/>
            <a:ext cx="6048672" cy="830997"/>
          </a:xfrm>
          <a:prstGeom prst="rect">
            <a:avLst/>
          </a:prstGeom>
          <a:noFill/>
        </p:spPr>
        <p:txBody>
          <a:bodyPr wrap="square" rtlCol="0">
            <a:spAutoFit/>
          </a:bodyPr>
          <a:lstStyle/>
          <a:p>
            <a:pPr algn="ctr"/>
            <a:r>
              <a:rPr lang="pl-PL" sz="2400" b="1" dirty="0">
                <a:solidFill>
                  <a:schemeClr val="accent2">
                    <a:lumMod val="50000"/>
                  </a:schemeClr>
                </a:solidFill>
              </a:rPr>
              <a:t>Spotkanie informacyjne EURES</a:t>
            </a:r>
            <a:br>
              <a:rPr lang="pl-PL" sz="2400" b="1" dirty="0">
                <a:solidFill>
                  <a:schemeClr val="accent2">
                    <a:lumMod val="50000"/>
                  </a:schemeClr>
                </a:solidFill>
              </a:rPr>
            </a:br>
            <a:endParaRPr lang="pl-PL" sz="2400" b="1" dirty="0">
              <a:solidFill>
                <a:schemeClr val="accent2">
                  <a:lumMod val="50000"/>
                </a:schemeClr>
              </a:solidFill>
            </a:endParaRPr>
          </a:p>
        </p:txBody>
      </p:sp>
      <p:sp>
        <p:nvSpPr>
          <p:cNvPr id="6" name="pole tekstowe 5">
            <a:extLst>
              <a:ext uri="{FF2B5EF4-FFF2-40B4-BE49-F238E27FC236}">
                <a16:creationId xmlns:a16="http://schemas.microsoft.com/office/drawing/2014/main" id="{FFA4D6F0-2C8D-B30F-BD24-CDF0E7104D22}"/>
              </a:ext>
            </a:extLst>
          </p:cNvPr>
          <p:cNvSpPr txBox="1"/>
          <p:nvPr/>
        </p:nvSpPr>
        <p:spPr>
          <a:xfrm>
            <a:off x="827584" y="929095"/>
            <a:ext cx="8316416" cy="5755422"/>
          </a:xfrm>
          <a:prstGeom prst="rect">
            <a:avLst/>
          </a:prstGeom>
          <a:noFill/>
        </p:spPr>
        <p:txBody>
          <a:bodyPr wrap="square" rtlCol="0">
            <a:spAutoFit/>
          </a:bodyPr>
          <a:lstStyle/>
          <a:p>
            <a:endParaRPr lang="pl-PL" sz="1400" dirty="0">
              <a:solidFill>
                <a:schemeClr val="accent2">
                  <a:lumMod val="50000"/>
                </a:schemeClr>
              </a:solidFill>
            </a:endParaRPr>
          </a:p>
          <a:p>
            <a:pPr>
              <a:lnSpc>
                <a:spcPct val="150000"/>
              </a:lnSpc>
            </a:pPr>
            <a:r>
              <a:rPr lang="pl-PL" sz="1400" dirty="0">
                <a:solidFill>
                  <a:schemeClr val="accent2">
                    <a:lumMod val="50000"/>
                  </a:schemeClr>
                </a:solidFill>
              </a:rPr>
              <a:t>W ramach spotkania omówione zostały zasady bezpiecznego poszukiwania pracy poza granicami Polski. Uczestnicy dowiedzieli się gdzie szukać sprawdzonych ofert pracy, jak unikać zagrożeń wynikających z korzystania z usług niezweryfikowanych agencji pracy oraz jakie zasady stosować, </a:t>
            </a:r>
            <a:br>
              <a:rPr lang="pl-PL" sz="1400" dirty="0">
                <a:solidFill>
                  <a:schemeClr val="accent2">
                    <a:lumMod val="50000"/>
                  </a:schemeClr>
                </a:solidFill>
              </a:rPr>
            </a:br>
            <a:r>
              <a:rPr lang="pl-PL" sz="1400" dirty="0">
                <a:solidFill>
                  <a:schemeClr val="accent2">
                    <a:lumMod val="50000"/>
                  </a:schemeClr>
                </a:solidFill>
              </a:rPr>
              <a:t>aby zmniejszyć ryzyko związane z wyjazdem do pracy. Zaprezentowano także usługi oferowane </a:t>
            </a:r>
            <a:br>
              <a:rPr lang="pl-PL" sz="1400" dirty="0">
                <a:solidFill>
                  <a:schemeClr val="accent2">
                    <a:lumMod val="50000"/>
                  </a:schemeClr>
                </a:solidFill>
              </a:rPr>
            </a:br>
            <a:r>
              <a:rPr lang="pl-PL" sz="1400" dirty="0">
                <a:solidFill>
                  <a:schemeClr val="accent2">
                    <a:lumMod val="50000"/>
                  </a:schemeClr>
                </a:solidFill>
              </a:rPr>
              <a:t>przez Europejski Portal Mobilności Zawodowej m.in. dostęp do ofert pracy publicznych </a:t>
            </a:r>
            <a:r>
              <a:rPr lang="pl-PL" sz="1400">
                <a:solidFill>
                  <a:schemeClr val="accent2">
                    <a:lumMod val="50000"/>
                  </a:schemeClr>
                </a:solidFill>
              </a:rPr>
              <a:t>służb zatrudnienia z </a:t>
            </a:r>
            <a:r>
              <a:rPr lang="pl-PL" sz="1400" dirty="0">
                <a:solidFill>
                  <a:schemeClr val="accent2">
                    <a:lumMod val="50000"/>
                  </a:schemeClr>
                </a:solidFill>
              </a:rPr>
              <a:t>innych państw oraz bazę CV dla osób zainteresowanych pracą za granicą. </a:t>
            </a:r>
          </a:p>
          <a:p>
            <a:pPr>
              <a:lnSpc>
                <a:spcPct val="150000"/>
              </a:lnSpc>
            </a:pPr>
            <a:r>
              <a:rPr lang="pl-PL" sz="1400" dirty="0">
                <a:solidFill>
                  <a:schemeClr val="accent2">
                    <a:lumMod val="50000"/>
                  </a:schemeClr>
                </a:solidFill>
              </a:rPr>
              <a:t>Zaprezentowano treści związane z przygotowaniem się do rozmowy kwalifikacyjnej. Przedstawiono praktyczne wskazówki dotyczące: pisania CV dostosowanego do ofert, typowych pytań rekrutacyjnych </a:t>
            </a:r>
            <a:br>
              <a:rPr lang="pl-PL" sz="1400" dirty="0">
                <a:solidFill>
                  <a:schemeClr val="accent2">
                    <a:lumMod val="50000"/>
                  </a:schemeClr>
                </a:solidFill>
              </a:rPr>
            </a:br>
            <a:r>
              <a:rPr lang="pl-PL" sz="1400" dirty="0">
                <a:solidFill>
                  <a:schemeClr val="accent2">
                    <a:lumMod val="50000"/>
                  </a:schemeClr>
                </a:solidFill>
              </a:rPr>
              <a:t>i sposobów na udzielanie trafnych odpowiedzi, znaczenia elementów autoprezentacji (mowa ciała, wygląd, punktualność) oraz zadawania pytań skierowanych do </a:t>
            </a:r>
            <a:r>
              <a:rPr lang="pl-PL" sz="1400" dirty="0" err="1">
                <a:solidFill>
                  <a:schemeClr val="accent2">
                    <a:lumMod val="50000"/>
                  </a:schemeClr>
                </a:solidFill>
              </a:rPr>
              <a:t>rekrutera</a:t>
            </a:r>
            <a:r>
              <a:rPr lang="pl-PL" sz="1400" dirty="0">
                <a:solidFill>
                  <a:schemeClr val="accent2">
                    <a:lumMod val="50000"/>
                  </a:schemeClr>
                </a:solidFill>
              </a:rPr>
              <a:t>. </a:t>
            </a:r>
          </a:p>
          <a:p>
            <a:pPr>
              <a:lnSpc>
                <a:spcPct val="150000"/>
              </a:lnSpc>
            </a:pPr>
            <a:r>
              <a:rPr lang="pl-PL" sz="1400" dirty="0">
                <a:solidFill>
                  <a:schemeClr val="accent2">
                    <a:lumMod val="50000"/>
                  </a:schemeClr>
                </a:solidFill>
              </a:rPr>
              <a:t>Dodatkowo doradca zawodowy z PUP dla PWZ przedstawił ofertę Urzędu skierowaną do osób bezrobotnych i poszukujących pracy. Podczas prezentacji omówiono dostępne formy wsparcia takie </a:t>
            </a:r>
            <a:br>
              <a:rPr lang="pl-PL" sz="1400" dirty="0">
                <a:solidFill>
                  <a:schemeClr val="accent2">
                    <a:lumMod val="50000"/>
                  </a:schemeClr>
                </a:solidFill>
              </a:rPr>
            </a:br>
            <a:r>
              <a:rPr lang="pl-PL" sz="1400" dirty="0">
                <a:solidFill>
                  <a:schemeClr val="accent2">
                    <a:lumMod val="50000"/>
                  </a:schemeClr>
                </a:solidFill>
              </a:rPr>
              <a:t>jak staże, prace interwencyjne, szkolenia oraz bon na zasiedlenie. Wyjaśniono zasady ubiegania się </a:t>
            </a:r>
            <a:br>
              <a:rPr lang="pl-PL" sz="1400" dirty="0">
                <a:solidFill>
                  <a:schemeClr val="accent2">
                    <a:lumMod val="50000"/>
                  </a:schemeClr>
                </a:solidFill>
              </a:rPr>
            </a:br>
            <a:r>
              <a:rPr lang="pl-PL" sz="1400" dirty="0">
                <a:solidFill>
                  <a:schemeClr val="accent2">
                    <a:lumMod val="50000"/>
                  </a:schemeClr>
                </a:solidFill>
              </a:rPr>
              <a:t>o poszczególne formy pomocy i kryteria kwalifikacji. Spotkanie zakończono udzielając odpowiedzi </a:t>
            </a:r>
            <a:br>
              <a:rPr lang="pl-PL" sz="1400" dirty="0">
                <a:solidFill>
                  <a:schemeClr val="accent2">
                    <a:lumMod val="50000"/>
                  </a:schemeClr>
                </a:solidFill>
              </a:rPr>
            </a:br>
            <a:r>
              <a:rPr lang="pl-PL" sz="1400" dirty="0">
                <a:solidFill>
                  <a:schemeClr val="accent2">
                    <a:lumMod val="50000"/>
                  </a:schemeClr>
                </a:solidFill>
              </a:rPr>
              <a:t>na zadane pytania uczestników oraz zachęcając zgromadzone osoby do kontaktu z pracownikami Powiatowego Urzędu Pracy dla Powiatu Warszawskiego Zachodniego.</a:t>
            </a:r>
          </a:p>
          <a:p>
            <a:endParaRPr lang="pl-PL" dirty="0">
              <a:solidFill>
                <a:schemeClr val="accent2">
                  <a:lumMod val="50000"/>
                </a:schemeClr>
              </a:solidFill>
            </a:endParaRPr>
          </a:p>
        </p:txBody>
      </p:sp>
      <p:pic>
        <p:nvPicPr>
          <p:cNvPr id="3" name="Obraz 4">
            <a:extLst>
              <a:ext uri="{FF2B5EF4-FFF2-40B4-BE49-F238E27FC236}">
                <a16:creationId xmlns:a16="http://schemas.microsoft.com/office/drawing/2014/main" id="{9F413D94-D46C-59EE-1C22-883E8E2EA9E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5079"/>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Obraz 3">
            <a:extLst>
              <a:ext uri="{FF2B5EF4-FFF2-40B4-BE49-F238E27FC236}">
                <a16:creationId xmlns:a16="http://schemas.microsoft.com/office/drawing/2014/main" id="{FFC4BAAF-8FA4-E0EE-687F-70E1AEA67556}"/>
              </a:ext>
            </a:extLst>
          </p:cNvPr>
          <p:cNvPicPr>
            <a:picLocks noChangeAspect="1"/>
          </p:cNvPicPr>
          <p:nvPr/>
        </p:nvPicPr>
        <p:blipFill>
          <a:blip r:embed="rId3"/>
          <a:stretch>
            <a:fillRect/>
          </a:stretch>
        </p:blipFill>
        <p:spPr>
          <a:xfrm>
            <a:off x="8316416" y="5942970"/>
            <a:ext cx="871026" cy="929095"/>
          </a:xfrm>
          <a:prstGeom prst="rect">
            <a:avLst/>
          </a:prstGeom>
        </p:spPr>
      </p:pic>
    </p:spTree>
    <p:extLst>
      <p:ext uri="{BB962C8B-B14F-4D97-AF65-F5344CB8AC3E}">
        <p14:creationId xmlns:p14="http://schemas.microsoft.com/office/powerpoint/2010/main" val="33400944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E4009-BA67-9CD6-AA17-632F49A32967}"/>
            </a:ext>
          </a:extLst>
        </p:cNvPr>
        <p:cNvGrpSpPr/>
        <p:nvPr/>
      </p:nvGrpSpPr>
      <p:grpSpPr>
        <a:xfrm>
          <a:off x="0" y="0"/>
          <a:ext cx="0" cy="0"/>
          <a:chOff x="0" y="0"/>
          <a:chExt cx="0" cy="0"/>
        </a:xfrm>
      </p:grpSpPr>
      <p:sp>
        <p:nvSpPr>
          <p:cNvPr id="5" name="pole tekstowe 4">
            <a:extLst>
              <a:ext uri="{FF2B5EF4-FFF2-40B4-BE49-F238E27FC236}">
                <a16:creationId xmlns:a16="http://schemas.microsoft.com/office/drawing/2014/main" id="{63AFAC0B-2FB7-1556-794A-E0F722AACB1A}"/>
              </a:ext>
            </a:extLst>
          </p:cNvPr>
          <p:cNvSpPr txBox="1"/>
          <p:nvPr/>
        </p:nvSpPr>
        <p:spPr>
          <a:xfrm flipH="1">
            <a:off x="2195736" y="173037"/>
            <a:ext cx="6048672" cy="461665"/>
          </a:xfrm>
          <a:prstGeom prst="rect">
            <a:avLst/>
          </a:prstGeom>
          <a:noFill/>
        </p:spPr>
        <p:txBody>
          <a:bodyPr wrap="square" rtlCol="0">
            <a:spAutoFit/>
          </a:bodyPr>
          <a:lstStyle/>
          <a:p>
            <a:pPr algn="ctr"/>
            <a:r>
              <a:rPr lang="pl-PL" sz="2400" b="1" dirty="0">
                <a:solidFill>
                  <a:schemeClr val="accent2">
                    <a:lumMod val="50000"/>
                  </a:schemeClr>
                </a:solidFill>
              </a:rPr>
              <a:t>Spotkanie informacyjne EURES.</a:t>
            </a:r>
          </a:p>
        </p:txBody>
      </p:sp>
      <p:pic>
        <p:nvPicPr>
          <p:cNvPr id="3" name="Obraz 4">
            <a:extLst>
              <a:ext uri="{FF2B5EF4-FFF2-40B4-BE49-F238E27FC236}">
                <a16:creationId xmlns:a16="http://schemas.microsoft.com/office/drawing/2014/main" id="{E24BD680-8FDD-BACA-E797-2E0BEA10FC7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2169"/>
            <a:ext cx="1329597" cy="830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Obraz 5">
            <a:extLst>
              <a:ext uri="{FF2B5EF4-FFF2-40B4-BE49-F238E27FC236}">
                <a16:creationId xmlns:a16="http://schemas.microsoft.com/office/drawing/2014/main" id="{AA0303DA-8945-39FF-8BA9-4780AE055FB2}"/>
              </a:ext>
            </a:extLst>
          </p:cNvPr>
          <p:cNvPicPr>
            <a:picLocks noChangeAspect="1"/>
          </p:cNvPicPr>
          <p:nvPr/>
        </p:nvPicPr>
        <p:blipFill>
          <a:blip r:embed="rId3"/>
          <a:stretch>
            <a:fillRect/>
          </a:stretch>
        </p:blipFill>
        <p:spPr>
          <a:xfrm>
            <a:off x="531664" y="971188"/>
            <a:ext cx="3816424" cy="2862318"/>
          </a:xfrm>
          <a:prstGeom prst="rect">
            <a:avLst/>
          </a:prstGeom>
        </p:spPr>
      </p:pic>
      <p:pic>
        <p:nvPicPr>
          <p:cNvPr id="10" name="Obraz 9">
            <a:extLst>
              <a:ext uri="{FF2B5EF4-FFF2-40B4-BE49-F238E27FC236}">
                <a16:creationId xmlns:a16="http://schemas.microsoft.com/office/drawing/2014/main" id="{D73CA12D-0C98-8463-7CC6-55B84B061D1D}"/>
              </a:ext>
            </a:extLst>
          </p:cNvPr>
          <p:cNvPicPr>
            <a:picLocks noChangeAspect="1"/>
          </p:cNvPicPr>
          <p:nvPr/>
        </p:nvPicPr>
        <p:blipFill>
          <a:blip r:embed="rId4"/>
          <a:stretch>
            <a:fillRect/>
          </a:stretch>
        </p:blipFill>
        <p:spPr>
          <a:xfrm>
            <a:off x="5076056" y="3833506"/>
            <a:ext cx="3960651" cy="2970488"/>
          </a:xfrm>
          <a:prstGeom prst="rect">
            <a:avLst/>
          </a:prstGeom>
        </p:spPr>
      </p:pic>
      <p:pic>
        <p:nvPicPr>
          <p:cNvPr id="13" name="Obraz 12">
            <a:extLst>
              <a:ext uri="{FF2B5EF4-FFF2-40B4-BE49-F238E27FC236}">
                <a16:creationId xmlns:a16="http://schemas.microsoft.com/office/drawing/2014/main" id="{C0E0CF67-A1B9-916C-1912-E832591F98F2}"/>
              </a:ext>
            </a:extLst>
          </p:cNvPr>
          <p:cNvPicPr>
            <a:picLocks noChangeAspect="1"/>
          </p:cNvPicPr>
          <p:nvPr/>
        </p:nvPicPr>
        <p:blipFill>
          <a:blip r:embed="rId5"/>
          <a:stretch>
            <a:fillRect/>
          </a:stretch>
        </p:blipFill>
        <p:spPr>
          <a:xfrm>
            <a:off x="975054" y="3987694"/>
            <a:ext cx="3749191" cy="2838137"/>
          </a:xfrm>
          <a:prstGeom prst="rect">
            <a:avLst/>
          </a:prstGeom>
        </p:spPr>
      </p:pic>
      <p:pic>
        <p:nvPicPr>
          <p:cNvPr id="15" name="Obraz 14">
            <a:extLst>
              <a:ext uri="{FF2B5EF4-FFF2-40B4-BE49-F238E27FC236}">
                <a16:creationId xmlns:a16="http://schemas.microsoft.com/office/drawing/2014/main" id="{60DC338E-593F-4876-E427-15F2B4F4AA54}"/>
              </a:ext>
            </a:extLst>
          </p:cNvPr>
          <p:cNvPicPr>
            <a:picLocks noChangeAspect="1"/>
          </p:cNvPicPr>
          <p:nvPr/>
        </p:nvPicPr>
        <p:blipFill>
          <a:blip r:embed="rId6"/>
          <a:stretch>
            <a:fillRect/>
          </a:stretch>
        </p:blipFill>
        <p:spPr>
          <a:xfrm>
            <a:off x="4699593" y="945142"/>
            <a:ext cx="3680296" cy="2760222"/>
          </a:xfrm>
          <a:prstGeom prst="rect">
            <a:avLst/>
          </a:prstGeom>
        </p:spPr>
      </p:pic>
    </p:spTree>
    <p:extLst>
      <p:ext uri="{BB962C8B-B14F-4D97-AF65-F5344CB8AC3E}">
        <p14:creationId xmlns:p14="http://schemas.microsoft.com/office/powerpoint/2010/main" val="25211953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Prostokąt 1"/>
          <p:cNvSpPr>
            <a:spLocks noChangeArrowheads="1"/>
          </p:cNvSpPr>
          <p:nvPr/>
        </p:nvSpPr>
        <p:spPr bwMode="auto">
          <a:xfrm>
            <a:off x="2123728" y="620688"/>
            <a:ext cx="5616624" cy="1569660"/>
          </a:xfrm>
          <a:prstGeom prst="rect">
            <a:avLst/>
          </a:prstGeom>
          <a:noFill/>
          <a:ln w="9525">
            <a:noFill/>
            <a:miter lim="800000"/>
            <a:headEnd/>
            <a:tailEnd/>
          </a:ln>
        </p:spPr>
        <p:txBody>
          <a:bodyPr wrap="square">
            <a:spAutoFit/>
          </a:bodyPr>
          <a:lstStyle/>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p:txBody>
      </p:sp>
      <p:sp>
        <p:nvSpPr>
          <p:cNvPr id="8" name="Tytuł 1"/>
          <p:cNvSpPr txBox="1">
            <a:spLocks/>
          </p:cNvSpPr>
          <p:nvPr/>
        </p:nvSpPr>
        <p:spPr>
          <a:xfrm>
            <a:off x="2771800" y="147834"/>
            <a:ext cx="5988413"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lnSpc>
                <a:spcPct val="150000"/>
              </a:lnSpc>
            </a:pPr>
            <a:r>
              <a:rPr lang="pl-PL" sz="3200" b="1" dirty="0">
                <a:solidFill>
                  <a:schemeClr val="accent2">
                    <a:lumMod val="50000"/>
                  </a:schemeClr>
                </a:solidFill>
                <a:latin typeface="Arial" panose="020B0604020202020204" pitchFamily="34" charset="0"/>
                <a:cs typeface="Arial" panose="020B0604020202020204" pitchFamily="34" charset="0"/>
              </a:rPr>
              <a:t>Dni Pracodawców 2025</a:t>
            </a:r>
          </a:p>
        </p:txBody>
      </p:sp>
      <p:sp>
        <p:nvSpPr>
          <p:cNvPr id="9"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endParaRPr lang="pl-PL" dirty="0">
              <a:solidFill>
                <a:schemeClr val="accent2">
                  <a:lumMod val="50000"/>
                </a:schemeClr>
              </a:solidFill>
              <a:latin typeface="Arial" panose="020B0604020202020204" pitchFamily="34" charset="0"/>
              <a:cs typeface="Arial" panose="020B0604020202020204" pitchFamily="34" charset="0"/>
            </a:endParaRPr>
          </a:p>
        </p:txBody>
      </p:sp>
      <p:pic>
        <p:nvPicPr>
          <p:cNvPr id="11" name="Obraz 10"/>
          <p:cNvPicPr>
            <a:picLocks noChangeAspect="1"/>
          </p:cNvPicPr>
          <p:nvPr/>
        </p:nvPicPr>
        <p:blipFill>
          <a:blip r:embed="rId2"/>
          <a:stretch>
            <a:fillRect/>
          </a:stretch>
        </p:blipFill>
        <p:spPr>
          <a:xfrm>
            <a:off x="6066510" y="2566402"/>
            <a:ext cx="1761897" cy="506012"/>
          </a:xfrm>
          <a:prstGeom prst="rect">
            <a:avLst/>
          </a:prstGeom>
        </p:spPr>
      </p:pic>
      <p:pic>
        <p:nvPicPr>
          <p:cNvPr id="12" name="Obraz 11"/>
          <p:cNvPicPr>
            <a:picLocks noChangeAspect="1"/>
          </p:cNvPicPr>
          <p:nvPr/>
        </p:nvPicPr>
        <p:blipFill>
          <a:blip r:embed="rId3"/>
          <a:stretch>
            <a:fillRect/>
          </a:stretch>
        </p:blipFill>
        <p:spPr>
          <a:xfrm>
            <a:off x="2541732" y="5330134"/>
            <a:ext cx="890093" cy="1030313"/>
          </a:xfrm>
          <a:prstGeom prst="rect">
            <a:avLst/>
          </a:prstGeom>
        </p:spPr>
      </p:pic>
      <p:sp>
        <p:nvSpPr>
          <p:cNvPr id="5" name="Prostokąt 4"/>
          <p:cNvSpPr/>
          <p:nvPr/>
        </p:nvSpPr>
        <p:spPr>
          <a:xfrm>
            <a:off x="899592" y="1173520"/>
            <a:ext cx="7860621" cy="1470211"/>
          </a:xfrm>
          <a:prstGeom prst="rect">
            <a:avLst/>
          </a:prstGeom>
        </p:spPr>
        <p:txBody>
          <a:bodyPr wrap="square">
            <a:spAutoFit/>
          </a:bodyPr>
          <a:lstStyle/>
          <a:p>
            <a:pPr>
              <a:lnSpc>
                <a:spcPct val="107000"/>
              </a:lnSpc>
              <a:spcAft>
                <a:spcPts val="800"/>
              </a:spcAft>
            </a:pPr>
            <a:r>
              <a:rPr lang="pl-PL" sz="1600" dirty="0">
                <a:solidFill>
                  <a:schemeClr val="accent2">
                    <a:lumMod val="50000"/>
                  </a:schemeClr>
                </a:solidFill>
              </a:rPr>
              <a:t>W dniach 1 - 4 grudnia w ramach Dni Otwartych dla Pracodawców </a:t>
            </a:r>
            <a:br>
              <a:rPr lang="pl-PL" sz="1600" dirty="0">
                <a:solidFill>
                  <a:schemeClr val="accent2">
                    <a:lumMod val="50000"/>
                  </a:schemeClr>
                </a:solidFill>
              </a:rPr>
            </a:br>
            <a:r>
              <a:rPr lang="pl-PL" sz="1600" dirty="0">
                <a:solidFill>
                  <a:schemeClr val="accent2">
                    <a:lumMod val="50000"/>
                  </a:schemeClr>
                </a:solidFill>
              </a:rPr>
              <a:t>Powiatowy Urząd Pracy dla Powiatu Warszawskiego Zachodniego zorganizował wydarzenia, które skierowane były głównie do lokalnych pracodawców.</a:t>
            </a:r>
          </a:p>
          <a:p>
            <a:pPr marL="342900" lvl="0" indent="-342900">
              <a:lnSpc>
                <a:spcPct val="107000"/>
              </a:lnSpc>
              <a:spcAft>
                <a:spcPts val="800"/>
              </a:spcAft>
              <a:buFont typeface="Wingdings" panose="05000000000000000000" pitchFamily="2" charset="2"/>
              <a:buChar char="v"/>
            </a:pPr>
            <a:endParaRPr lang="pl-PL" sz="1200" dirty="0">
              <a:solidFill>
                <a:schemeClr val="accent2">
                  <a:lumMod val="50000"/>
                </a:schemeClr>
              </a:solidFill>
            </a:endParaRPr>
          </a:p>
          <a:p>
            <a:endParaRPr lang="pl-PL" sz="1200" dirty="0">
              <a:solidFill>
                <a:schemeClr val="accent2">
                  <a:lumMod val="50000"/>
                </a:schemeClr>
              </a:solidFill>
            </a:endParaRPr>
          </a:p>
        </p:txBody>
      </p:sp>
      <p:pic>
        <p:nvPicPr>
          <p:cNvPr id="2" name="Obraz 4">
            <a:extLst>
              <a:ext uri="{FF2B5EF4-FFF2-40B4-BE49-F238E27FC236}">
                <a16:creationId xmlns:a16="http://schemas.microsoft.com/office/drawing/2014/main" id="{B28B1262-C73C-A338-DF25-52F74651832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71600" y="116632"/>
            <a:ext cx="1409938" cy="881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Obraz 5">
            <a:extLst>
              <a:ext uri="{FF2B5EF4-FFF2-40B4-BE49-F238E27FC236}">
                <a16:creationId xmlns:a16="http://schemas.microsoft.com/office/drawing/2014/main" id="{A9A437B7-FC4A-6B5C-031A-57FCE60A6168}"/>
              </a:ext>
            </a:extLst>
          </p:cNvPr>
          <p:cNvPicPr>
            <a:picLocks noChangeAspect="1"/>
          </p:cNvPicPr>
          <p:nvPr/>
        </p:nvPicPr>
        <p:blipFill>
          <a:blip r:embed="rId5"/>
          <a:stretch>
            <a:fillRect/>
          </a:stretch>
        </p:blipFill>
        <p:spPr>
          <a:xfrm>
            <a:off x="842074" y="2198502"/>
            <a:ext cx="3859451" cy="2894588"/>
          </a:xfrm>
          <a:prstGeom prst="rect">
            <a:avLst/>
          </a:prstGeom>
        </p:spPr>
      </p:pic>
      <p:pic>
        <p:nvPicPr>
          <p:cNvPr id="10" name="Obraz 9">
            <a:extLst>
              <a:ext uri="{FF2B5EF4-FFF2-40B4-BE49-F238E27FC236}">
                <a16:creationId xmlns:a16="http://schemas.microsoft.com/office/drawing/2014/main" id="{1CFACE4E-0B86-7105-F6F3-88919FD056E2}"/>
              </a:ext>
            </a:extLst>
          </p:cNvPr>
          <p:cNvPicPr>
            <a:picLocks noChangeAspect="1"/>
          </p:cNvPicPr>
          <p:nvPr/>
        </p:nvPicPr>
        <p:blipFill>
          <a:blip r:embed="rId6"/>
          <a:stretch>
            <a:fillRect/>
          </a:stretch>
        </p:blipFill>
        <p:spPr>
          <a:xfrm>
            <a:off x="4860032" y="3600844"/>
            <a:ext cx="4174855" cy="3131142"/>
          </a:xfrm>
          <a:prstGeom prst="rect">
            <a:avLst/>
          </a:prstGeom>
        </p:spPr>
      </p:pic>
    </p:spTree>
    <p:extLst>
      <p:ext uri="{BB962C8B-B14F-4D97-AF65-F5344CB8AC3E}">
        <p14:creationId xmlns:p14="http://schemas.microsoft.com/office/powerpoint/2010/main" val="1916121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a:extLst>
              <a:ext uri="{FF2B5EF4-FFF2-40B4-BE49-F238E27FC236}">
                <a16:creationId xmlns:a16="http://schemas.microsoft.com/office/drawing/2014/main" id="{9D7C5D4A-3AC7-4E5B-843F-DADD76D8CF88}"/>
              </a:ext>
            </a:extLst>
          </p:cNvPr>
          <p:cNvSpPr txBox="1"/>
          <p:nvPr/>
        </p:nvSpPr>
        <p:spPr>
          <a:xfrm>
            <a:off x="901287" y="986647"/>
            <a:ext cx="8242712" cy="5875134"/>
          </a:xfrm>
          <a:prstGeom prst="rect">
            <a:avLst/>
          </a:prstGeom>
          <a:noFill/>
        </p:spPr>
        <p:txBody>
          <a:bodyPr wrap="square" rtlCol="0">
            <a:spAutoFit/>
          </a:bodyPr>
          <a:lstStyle/>
          <a:p>
            <a:pPr>
              <a:lnSpc>
                <a:spcPct val="150000"/>
              </a:lnSpc>
            </a:pPr>
            <a:r>
              <a:rPr lang="pl-PL" sz="1200" dirty="0">
                <a:solidFill>
                  <a:schemeClr val="accent2">
                    <a:lumMod val="50000"/>
                  </a:schemeClr>
                </a:solidFill>
              </a:rPr>
              <a:t>Wydarzenia miały szczególnie istotny charakter, ponieważ odbywały się bezpośrednio po wejściu w życie nowych przepisów, które zaczęły obowiązywać od połowy 2025 r. Zmiany dotyczyły m.in. zatrudnienia cudzoziemców, finansowania szkoleń z KFS oraz zasad udzielania wsparcia do zatrudniania dla pracodawców.</a:t>
            </a:r>
          </a:p>
          <a:p>
            <a:pPr>
              <a:lnSpc>
                <a:spcPct val="150000"/>
              </a:lnSpc>
            </a:pPr>
            <a:r>
              <a:rPr lang="pl-PL" sz="1200" dirty="0">
                <a:solidFill>
                  <a:schemeClr val="accent2">
                    <a:lumMod val="50000"/>
                  </a:schemeClr>
                </a:solidFill>
              </a:rPr>
              <a:t>Każdy dzień poświęcony był innym zagadnieniom. </a:t>
            </a:r>
          </a:p>
          <a:p>
            <a:pPr marL="171450" indent="-171450">
              <a:lnSpc>
                <a:spcPct val="150000"/>
              </a:lnSpc>
              <a:buFont typeface="Wingdings" panose="05000000000000000000" pitchFamily="2" charset="2"/>
              <a:buChar char="§"/>
            </a:pPr>
            <a:r>
              <a:rPr lang="pl-PL" sz="1200" dirty="0">
                <a:solidFill>
                  <a:schemeClr val="accent2">
                    <a:lumMod val="50000"/>
                  </a:schemeClr>
                </a:solidFill>
              </a:rPr>
              <a:t>Pierwszego dnia przedstawiano zasady ubiegania się o środki z Krajowego Funduszu Szkoleniowego </a:t>
            </a:r>
            <a:br>
              <a:rPr lang="pl-PL" sz="1200" dirty="0">
                <a:solidFill>
                  <a:schemeClr val="accent2">
                    <a:lumMod val="50000"/>
                  </a:schemeClr>
                </a:solidFill>
              </a:rPr>
            </a:br>
            <a:r>
              <a:rPr lang="pl-PL" sz="1200" dirty="0">
                <a:solidFill>
                  <a:schemeClr val="accent2">
                    <a:lumMod val="50000"/>
                  </a:schemeClr>
                </a:solidFill>
              </a:rPr>
              <a:t>oraz procedury obowiązujące po wejściu w życie zaktualizowanych regulacji prawnych. </a:t>
            </a:r>
          </a:p>
          <a:p>
            <a:pPr marL="171450" indent="-171450">
              <a:lnSpc>
                <a:spcPct val="150000"/>
              </a:lnSpc>
              <a:buFont typeface="Wingdings" panose="05000000000000000000" pitchFamily="2" charset="2"/>
              <a:buChar char="§"/>
            </a:pPr>
            <a:r>
              <a:rPr lang="pl-PL" sz="1200" dirty="0">
                <a:solidFill>
                  <a:schemeClr val="accent2">
                    <a:lumMod val="50000"/>
                  </a:schemeClr>
                </a:solidFill>
              </a:rPr>
              <a:t>Drugi dzień poświęcony był kwestiom dotyczącym zatrudniania cudzoziemców, w tym z krajów EOG .</a:t>
            </a:r>
          </a:p>
          <a:p>
            <a:pPr marL="177800">
              <a:lnSpc>
                <a:spcPct val="150000"/>
              </a:lnSpc>
            </a:pPr>
            <a:r>
              <a:rPr lang="pl-PL" sz="1200" dirty="0">
                <a:solidFill>
                  <a:schemeClr val="accent2">
                    <a:lumMod val="50000"/>
                  </a:schemeClr>
                </a:solidFill>
              </a:rPr>
              <a:t>Pracownicy wyjaśniali zmiany dotyczące legalizacji pracy, które również weszły w życie1 grudnia 2025 r., </a:t>
            </a:r>
            <a:br>
              <a:rPr lang="pl-PL" sz="1200" dirty="0">
                <a:solidFill>
                  <a:schemeClr val="accent2">
                    <a:lumMod val="50000"/>
                  </a:schemeClr>
                </a:solidFill>
              </a:rPr>
            </a:br>
            <a:r>
              <a:rPr lang="pl-PL" sz="1200" dirty="0">
                <a:solidFill>
                  <a:schemeClr val="accent2">
                    <a:lumMod val="50000"/>
                  </a:schemeClr>
                </a:solidFill>
              </a:rPr>
              <a:t>a które dla wielu pracodawców stanowią kluczowy element planowania zatrudnienia. Ponadto uczestnicy zdobyli praktyczne wskazówki i poznali narzędzia, które ułatwią  im skuteczne korzystanie z zasobów EURES.</a:t>
            </a:r>
          </a:p>
          <a:p>
            <a:pPr marL="171450" indent="-171450">
              <a:lnSpc>
                <a:spcPct val="150000"/>
              </a:lnSpc>
              <a:buFont typeface="Wingdings" panose="05000000000000000000" pitchFamily="2" charset="2"/>
              <a:buChar char="§"/>
            </a:pPr>
            <a:r>
              <a:rPr lang="pl-PL" sz="1200" dirty="0">
                <a:solidFill>
                  <a:schemeClr val="accent2">
                    <a:lumMod val="50000"/>
                  </a:schemeClr>
                </a:solidFill>
              </a:rPr>
              <a:t>Trzeci dzień poświęcony był informacjom dotyczącym zatrudnienia subsydiowanego. Najwięcej zapytań dotyczyło staży, prac interwencyjnych, dofinansowania wynagrodzenia dla osób po 50 roku życia, a także doposażenia stanowiska pracy. </a:t>
            </a:r>
          </a:p>
          <a:p>
            <a:pPr marL="171450" indent="-171450">
              <a:lnSpc>
                <a:spcPct val="150000"/>
              </a:lnSpc>
              <a:buFont typeface="Wingdings" panose="05000000000000000000" pitchFamily="2" charset="2"/>
              <a:buChar char="§"/>
            </a:pPr>
            <a:r>
              <a:rPr lang="pl-PL" sz="1200" dirty="0">
                <a:solidFill>
                  <a:schemeClr val="accent2">
                    <a:lumMod val="50000"/>
                  </a:schemeClr>
                </a:solidFill>
              </a:rPr>
              <a:t>Ostatniego dnia uczestnicy mieli możliwość spotkania z doradcą zawodowym w celu pozyskania informacji na temat trudności w znalezieniu pracowników z odpowiednimi kwalifikacjami.</a:t>
            </a:r>
          </a:p>
          <a:p>
            <a:pPr>
              <a:lnSpc>
                <a:spcPct val="150000"/>
              </a:lnSpc>
            </a:pPr>
            <a:r>
              <a:rPr lang="pl-PL" sz="1200" dirty="0">
                <a:solidFill>
                  <a:schemeClr val="accent2">
                    <a:lumMod val="50000"/>
                  </a:schemeClr>
                </a:solidFill>
              </a:rPr>
              <a:t>W wydarzeniach wzięło udział około 18 pracodawców. Dzięki przekazanym informacjom uczestnicy zyskali kompleksową wiedzę na tematy, którymi byli szczególnie zainteresowani.</a:t>
            </a:r>
          </a:p>
          <a:p>
            <a:pPr>
              <a:lnSpc>
                <a:spcPct val="150000"/>
              </a:lnSpc>
            </a:pPr>
            <a:r>
              <a:rPr lang="pl-PL" sz="1200" dirty="0">
                <a:solidFill>
                  <a:schemeClr val="accent2">
                    <a:lumMod val="50000"/>
                  </a:schemeClr>
                </a:solidFill>
              </a:rPr>
              <a:t>Wydarzenia było szczególnie istotne ze względu na szereg zmian wprowadzonych przez obowiązujące </a:t>
            </a:r>
            <a:br>
              <a:rPr lang="pl-PL" sz="1200" dirty="0">
                <a:solidFill>
                  <a:schemeClr val="accent2">
                    <a:lumMod val="50000"/>
                  </a:schemeClr>
                </a:solidFill>
              </a:rPr>
            </a:br>
            <a:r>
              <a:rPr lang="pl-PL" sz="1200" dirty="0">
                <a:solidFill>
                  <a:schemeClr val="accent2">
                    <a:lumMod val="50000"/>
                  </a:schemeClr>
                </a:solidFill>
              </a:rPr>
              <a:t>od 1 grudnia 2025 r. rozporządzenia i były bardzo pozytywnie odebrane.</a:t>
            </a:r>
          </a:p>
          <a:p>
            <a:pPr>
              <a:lnSpc>
                <a:spcPct val="150000"/>
              </a:lnSpc>
            </a:pPr>
            <a:r>
              <a:rPr lang="pl-PL" sz="1200" dirty="0">
                <a:solidFill>
                  <a:schemeClr val="accent2">
                    <a:lumMod val="50000"/>
                  </a:schemeClr>
                </a:solidFill>
              </a:rPr>
              <a:t>Tutejszy Urząd planuje kontynuację tego typu wydarzeń w przyszłości, aby stale wspierać lokalny rynek pracy </a:t>
            </a:r>
            <a:br>
              <a:rPr lang="pl-PL" sz="1200" dirty="0">
                <a:solidFill>
                  <a:schemeClr val="accent2">
                    <a:lumMod val="50000"/>
                  </a:schemeClr>
                </a:solidFill>
              </a:rPr>
            </a:br>
            <a:r>
              <a:rPr lang="pl-PL" sz="1200" dirty="0">
                <a:solidFill>
                  <a:schemeClr val="accent2">
                    <a:lumMod val="50000"/>
                  </a:schemeClr>
                </a:solidFill>
              </a:rPr>
              <a:t>oraz pracodawców. </a:t>
            </a:r>
          </a:p>
        </p:txBody>
      </p:sp>
      <p:pic>
        <p:nvPicPr>
          <p:cNvPr id="3" name="Obraz 4">
            <a:extLst>
              <a:ext uri="{FF2B5EF4-FFF2-40B4-BE49-F238E27FC236}">
                <a16:creationId xmlns:a16="http://schemas.microsoft.com/office/drawing/2014/main" id="{FD034D4A-7364-78A1-0CA3-A25DF448A1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1287" y="105436"/>
            <a:ext cx="1409938" cy="881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ytuł 1">
            <a:extLst>
              <a:ext uri="{FF2B5EF4-FFF2-40B4-BE49-F238E27FC236}">
                <a16:creationId xmlns:a16="http://schemas.microsoft.com/office/drawing/2014/main" id="{598E3888-1CB6-014E-FB80-748AE1194381}"/>
              </a:ext>
            </a:extLst>
          </p:cNvPr>
          <p:cNvSpPr txBox="1">
            <a:spLocks/>
          </p:cNvSpPr>
          <p:nvPr/>
        </p:nvSpPr>
        <p:spPr>
          <a:xfrm>
            <a:off x="2699792" y="105436"/>
            <a:ext cx="5988413"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lnSpc>
                <a:spcPct val="150000"/>
              </a:lnSpc>
            </a:pPr>
            <a:r>
              <a:rPr lang="pl-PL" sz="3200" b="1" dirty="0">
                <a:solidFill>
                  <a:schemeClr val="accent2">
                    <a:lumMod val="50000"/>
                  </a:schemeClr>
                </a:solidFill>
                <a:latin typeface="Arial" panose="020B0604020202020204" pitchFamily="34" charset="0"/>
                <a:cs typeface="Arial" panose="020B0604020202020204" pitchFamily="34" charset="0"/>
              </a:rPr>
              <a:t>Dni Pracodawców 2025</a:t>
            </a:r>
          </a:p>
        </p:txBody>
      </p:sp>
    </p:spTree>
    <p:extLst>
      <p:ext uri="{BB962C8B-B14F-4D97-AF65-F5344CB8AC3E}">
        <p14:creationId xmlns:p14="http://schemas.microsoft.com/office/powerpoint/2010/main" val="31152790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680" t="20792" r="14514"/>
          <a:stretch/>
        </p:blipFill>
        <p:spPr bwMode="auto">
          <a:xfrm>
            <a:off x="2771800" y="3068960"/>
            <a:ext cx="3534644" cy="2448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2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cs typeface="Times New Roman" panose="02020603050405020304" pitchFamily="18" charset="0"/>
              </a:rPr>
              <a:t>PORADNICTWO ZAWODOWE</a:t>
            </a:r>
          </a:p>
        </p:txBody>
      </p:sp>
    </p:spTree>
    <p:extLst>
      <p:ext uri="{BB962C8B-B14F-4D97-AF65-F5344CB8AC3E}">
        <p14:creationId xmlns:p14="http://schemas.microsoft.com/office/powerpoint/2010/main" val="28239398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Poradnictwo zawodowe</a:t>
            </a:r>
          </a:p>
        </p:txBody>
      </p:sp>
      <p:sp>
        <p:nvSpPr>
          <p:cNvPr id="3" name="Prostokąt 2"/>
          <p:cNvSpPr/>
          <p:nvPr/>
        </p:nvSpPr>
        <p:spPr>
          <a:xfrm>
            <a:off x="827584" y="1465313"/>
            <a:ext cx="7992888" cy="4622997"/>
          </a:xfrm>
          <a:prstGeom prst="rect">
            <a:avLst/>
          </a:prstGeom>
        </p:spPr>
        <p:txBody>
          <a:bodyPr wrap="square">
            <a:spAutoFit/>
          </a:bodyPr>
          <a:lstStyle/>
          <a:p>
            <a:pPr lvl="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W 2025 r. Powiatowy Urząd Pracy dla Powiatu Warszawskiego Zachodniego realizował zadania      z zakresu poradnictwa zawodowego poprzez:</a:t>
            </a:r>
          </a:p>
          <a:p>
            <a:pPr marL="285750" lvl="0" indent="-285750">
              <a:lnSpc>
                <a:spcPct val="150000"/>
              </a:lnSpc>
              <a:spcAft>
                <a:spcPts val="0"/>
              </a:spcAft>
              <a:buFont typeface="Wingdings" panose="05000000000000000000" pitchFamily="2" charset="2"/>
              <a:buChar char="v"/>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Indywidualne porady zawodowe - udzielono 117 porad w tym dla osób niezarejestrowanych.</a:t>
            </a:r>
          </a:p>
          <a:p>
            <a:pPr marL="285750" lvl="0" indent="-285750">
              <a:lnSpc>
                <a:spcPct val="150000"/>
              </a:lnSpc>
              <a:spcAft>
                <a:spcPts val="0"/>
              </a:spcAft>
              <a:buFont typeface="Wingdings" panose="05000000000000000000" pitchFamily="2" charset="2"/>
              <a:buChar char="v"/>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Grupowe spotkania informacyjne dla osób bezrobotnych i poszukujących pracy. </a:t>
            </a:r>
          </a:p>
          <a:p>
            <a:pPr lvl="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      Zorganizowano 23 spotkania, w których uczestniczyło 39 osób.</a:t>
            </a:r>
          </a:p>
          <a:p>
            <a:pPr marL="285750" lvl="0" indent="-285750">
              <a:lnSpc>
                <a:spcPct val="150000"/>
              </a:lnSpc>
              <a:spcAft>
                <a:spcPts val="0"/>
              </a:spcAft>
              <a:buFont typeface="Wingdings" panose="05000000000000000000" pitchFamily="2" charset="2"/>
              <a:buChar char="v"/>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Grupowe porady zawodowe – w 21 spotkaniach udział wzięły 133 osoby.</a:t>
            </a:r>
          </a:p>
          <a:p>
            <a:pPr marL="285750" lvl="0" indent="-285750">
              <a:lnSpc>
                <a:spcPct val="150000"/>
              </a:lnSpc>
              <a:spcAft>
                <a:spcPts val="0"/>
              </a:spcAft>
              <a:buFont typeface="Wingdings" panose="05000000000000000000" pitchFamily="2" charset="2"/>
              <a:buChar char="v"/>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Wykonano i omówiono 18 badań testowych związanych z możliwością przebranżowienia, zmianą zatrudnienia.</a:t>
            </a:r>
          </a:p>
          <a:p>
            <a:pPr marL="285750" lvl="0" indent="-285750">
              <a:lnSpc>
                <a:spcPct val="150000"/>
              </a:lnSpc>
              <a:spcAft>
                <a:spcPts val="0"/>
              </a:spcAft>
              <a:buFont typeface="Wingdings" panose="05000000000000000000" pitchFamily="2" charset="2"/>
              <a:buChar char="v"/>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Usługi doradcze dla przedsiębiorców/pracodawców, z których skorzystało 19 klientów. </a:t>
            </a:r>
          </a:p>
          <a:p>
            <a:pPr lvl="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      Pomoc udzielana pracodawcom/przedsiębiorcom dotyczyła:</a:t>
            </a:r>
            <a:endParaRPr lang="pl-PL" sz="14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marL="1085850" lvl="1" indent="-342900">
              <a:lnSpc>
                <a:spcPct val="150000"/>
              </a:lnSpc>
              <a:spcAft>
                <a:spcPts val="0"/>
              </a:spcAft>
              <a:buFont typeface="Symbol" panose="05050102010706020507" pitchFamily="18" charset="2"/>
              <a:buChar char=""/>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odpowiedniego doboru kandydatów do pracy spośród osób bezrobotnych spełniających określone wymagania i kwalifikacje,</a:t>
            </a:r>
            <a:endParaRPr lang="pl-PL" sz="14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marL="1085850" lvl="1" indent="-342900">
              <a:lnSpc>
                <a:spcPct val="150000"/>
              </a:lnSpc>
              <a:spcAft>
                <a:spcPts val="0"/>
              </a:spcAft>
              <a:buFont typeface="Symbol" panose="05050102010706020507" pitchFamily="18" charset="2"/>
              <a:buChar char=""/>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określenia wymagań dotyczących stanowiska pracy,</a:t>
            </a:r>
            <a:endParaRPr lang="pl-PL" sz="14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marL="1085850" lvl="1" indent="-342900">
              <a:lnSpc>
                <a:spcPct val="150000"/>
              </a:lnSpc>
              <a:spcAft>
                <a:spcPts val="1000"/>
              </a:spcAft>
              <a:buFont typeface="Symbol" panose="05050102010706020507" pitchFamily="18" charset="2"/>
              <a:buChar char=""/>
            </a:pPr>
            <a:r>
              <a:rPr lang="pl-PL" sz="14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indywidualnego rozwoju zawodowego pracodawcy lub jego pracowników</a:t>
            </a:r>
            <a:r>
              <a:rPr lang="pl-PL" sz="1600"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a:t>
            </a:r>
            <a:endParaRPr lang="pl-PL" sz="16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Obraz 4">
            <a:extLst>
              <a:ext uri="{FF2B5EF4-FFF2-40B4-BE49-F238E27FC236}">
                <a16:creationId xmlns:a16="http://schemas.microsoft.com/office/drawing/2014/main" id="{4B5A05CA-EFC9-98A8-1D65-2E48FA68BC4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27258" y="260648"/>
            <a:ext cx="1326034" cy="828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810920" y="27304"/>
            <a:ext cx="1299024" cy="9551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2339752" y="159244"/>
            <a:ext cx="5436491" cy="715353"/>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Poradnictwo zawodowe</a:t>
            </a:r>
          </a:p>
          <a:p>
            <a:pPr fontAlgn="auto">
              <a:spcAft>
                <a:spcPts val="0"/>
              </a:spcAft>
            </a:pPr>
            <a:endParaRPr lang="pl-PL" sz="3000" b="1" dirty="0">
              <a:solidFill>
                <a:schemeClr val="accent2">
                  <a:lumMod val="75000"/>
                </a:schemeClr>
              </a:solidFill>
              <a:latin typeface="Arial" panose="020B0604020202020204" pitchFamily="34" charset="0"/>
              <a:cs typeface="Arial" panose="020B0604020202020204" pitchFamily="34" charset="0"/>
            </a:endParaRPr>
          </a:p>
          <a:p>
            <a:pPr fontAlgn="auto">
              <a:spcAft>
                <a:spcPts val="0"/>
              </a:spcAft>
            </a:pPr>
            <a:endParaRPr lang="pl-PL" sz="3000" b="1" dirty="0">
              <a:solidFill>
                <a:schemeClr val="accent2">
                  <a:lumMod val="75000"/>
                </a:schemeClr>
              </a:solidFill>
              <a:latin typeface="Arial" panose="020B0604020202020204" pitchFamily="34" charset="0"/>
              <a:cs typeface="Arial" panose="020B0604020202020204" pitchFamily="34" charset="0"/>
            </a:endParaRPr>
          </a:p>
        </p:txBody>
      </p:sp>
      <p:sp>
        <p:nvSpPr>
          <p:cNvPr id="3" name="Prostokąt 2"/>
          <p:cNvSpPr/>
          <p:nvPr/>
        </p:nvSpPr>
        <p:spPr>
          <a:xfrm>
            <a:off x="718200" y="1196752"/>
            <a:ext cx="8549860" cy="5270930"/>
          </a:xfrm>
          <a:prstGeom prst="rect">
            <a:avLst/>
          </a:prstGeom>
        </p:spPr>
        <p:txBody>
          <a:bodyPr wrap="square">
            <a:spAutoFit/>
          </a:bodyPr>
          <a:lstStyle/>
          <a:p>
            <a:pPr lvl="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2025 r. doradca zawodowy Urzędu prowadził spotkania informacyjne i porady dla uczniów i osób </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z orzeczeniem niepełnosprawności:</a:t>
            </a:r>
          </a:p>
          <a:p>
            <a:pPr marL="285750" indent="-285750">
              <a:lnSpc>
                <a:spcPct val="150000"/>
              </a:lnSpc>
              <a:spcAft>
                <a:spcPts val="0"/>
              </a:spcAft>
              <a:buFont typeface="Wingdings" panose="05000000000000000000" pitchFamily="2" charset="2"/>
              <a:buChar char="Ø"/>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20 maja 2025 roku grupowe spotkanie informacyjne w formie online dla uczniów Specjalnego Ośrodka </a:t>
            </a:r>
            <a:r>
              <a:rPr lang="pl-PL" sz="1400" dirty="0" err="1">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Szkolno</a:t>
            </a: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 – Wychowawczego w Lesznie, w którym uczestniczyło 12 uczniów.</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Uczestnikom spotkania przedstawione zostały informacje dotyczące sytuacji na rynku pracy </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zakresie zatrudniania osób z niepełnosprawnością, przygotowania dokumentów aplikacyjnych </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oraz możliwe formy pomocy realizowane przez Powiatowy Urząd Pracy. </a:t>
            </a:r>
          </a:p>
          <a:p>
            <a:pPr marL="285750" lvl="0" indent="-285750">
              <a:lnSpc>
                <a:spcPct val="150000"/>
              </a:lnSpc>
              <a:spcAft>
                <a:spcPts val="0"/>
              </a:spcAft>
              <a:buFont typeface="Wingdings" panose="05000000000000000000" pitchFamily="2" charset="2"/>
              <a:buChar char="Ø"/>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3 spotkania dla podopiecznych Środowiskowego Domu Samopomocy w Łubcu, w tym:</a:t>
            </a:r>
          </a:p>
          <a:p>
            <a:pPr marL="1028700" lvl="1">
              <a:lnSpc>
                <a:spcPct val="150000"/>
              </a:lnSpc>
              <a:spcAft>
                <a:spcPts val="0"/>
              </a:spcAft>
              <a:buFont typeface="Arial" panose="020B0604020202020204" pitchFamily="34" charset="0"/>
              <a:buChar char="•"/>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18 lutego spotkanie informacyjne poświęcone możliwości pomocy i wsparcia zatrudnienia przez PUP dla PWZ;</a:t>
            </a:r>
          </a:p>
          <a:p>
            <a:pPr marL="1028700" lvl="1">
              <a:lnSpc>
                <a:spcPct val="150000"/>
              </a:lnSpc>
              <a:spcAft>
                <a:spcPts val="0"/>
              </a:spcAft>
              <a:buFont typeface="Arial" panose="020B0604020202020204" pitchFamily="34" charset="0"/>
              <a:buChar char="•"/>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4 marca warsztaty poświęcone motywacji do podjęcia pracy i korzyści wynikających </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z zatrudnienia; </a:t>
            </a:r>
          </a:p>
          <a:p>
            <a:pPr marL="1028700" lvl="1">
              <a:lnSpc>
                <a:spcPct val="150000"/>
              </a:lnSpc>
              <a:spcAft>
                <a:spcPts val="0"/>
              </a:spcAft>
              <a:buFont typeface="Arial" panose="020B0604020202020204" pitchFamily="34" charset="0"/>
              <a:buChar char="•"/>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10 maja warsztaty na terenie Ośrodka w Łubcu poświęcone praktycznej nauce przygotowania dokumentów aplikacyjnych. </a:t>
            </a:r>
          </a:p>
          <a:p>
            <a:pPr lvl="1" indent="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Ogółem w spotkaniach udział wzięło 32 podopiecznych. </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endParaRPr lang="pl-PL" sz="16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Obraz 4">
            <a:extLst>
              <a:ext uri="{FF2B5EF4-FFF2-40B4-BE49-F238E27FC236}">
                <a16:creationId xmlns:a16="http://schemas.microsoft.com/office/drawing/2014/main" id="{018D6AB2-90A7-D3E2-4717-F477988E18F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8200" y="37885"/>
            <a:ext cx="1338740" cy="83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78018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2555776" y="338204"/>
            <a:ext cx="6131024" cy="843210"/>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Poradnictwo zawodowe</a:t>
            </a:r>
          </a:p>
        </p:txBody>
      </p:sp>
      <p:sp>
        <p:nvSpPr>
          <p:cNvPr id="3" name="Prostokąt 2"/>
          <p:cNvSpPr/>
          <p:nvPr/>
        </p:nvSpPr>
        <p:spPr>
          <a:xfrm>
            <a:off x="693912" y="1300411"/>
            <a:ext cx="7992888" cy="1115947"/>
          </a:xfrm>
          <a:prstGeom prst="rect">
            <a:avLst/>
          </a:prstGeom>
        </p:spPr>
        <p:txBody>
          <a:bodyPr wrap="square">
            <a:spAutoFit/>
          </a:bodyPr>
          <a:lstStyle/>
          <a:p>
            <a:pPr lvl="0">
              <a:lnSpc>
                <a:spcPct val="150000"/>
              </a:lnSpc>
              <a:spcAft>
                <a:spcPts val="0"/>
              </a:spcAft>
            </a:pPr>
            <a:endPar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endParaRPr>
          </a:p>
          <a:p>
            <a:pPr marL="285750" lvl="0" indent="-285750">
              <a:lnSpc>
                <a:spcPct val="150000"/>
              </a:lnSpc>
              <a:spcAft>
                <a:spcPts val="0"/>
              </a:spcAft>
              <a:buFont typeface="Wingdings" panose="05000000000000000000" pitchFamily="2" charset="2"/>
              <a:buChar char="Ø"/>
            </a:pPr>
            <a:endParaRPr lang="pl-PL" sz="16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50000"/>
              </a:lnSpc>
              <a:spcAft>
                <a:spcPts val="0"/>
              </a:spcAft>
            </a:pPr>
            <a:endParaRPr lang="pl-PL" sz="16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pole tekstowe 3">
            <a:extLst>
              <a:ext uri="{FF2B5EF4-FFF2-40B4-BE49-F238E27FC236}">
                <a16:creationId xmlns:a16="http://schemas.microsoft.com/office/drawing/2014/main" id="{1F95047F-9F7A-DCB8-BBEC-E42211760499}"/>
              </a:ext>
            </a:extLst>
          </p:cNvPr>
          <p:cNvSpPr txBox="1"/>
          <p:nvPr/>
        </p:nvSpPr>
        <p:spPr>
          <a:xfrm>
            <a:off x="899592" y="1486589"/>
            <a:ext cx="7992888" cy="4899868"/>
          </a:xfrm>
          <a:prstGeom prst="rect">
            <a:avLst/>
          </a:prstGeom>
          <a:noFill/>
        </p:spPr>
        <p:txBody>
          <a:bodyPr wrap="square">
            <a:spAutoFit/>
          </a:bodyPr>
          <a:lstStyle/>
          <a:p>
            <a:pPr lvl="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2025 roku doradca zawodowy przygotował we współpracy z Fundacją Rozwoju Społeczeństwa Informacyjnego warsztaty poświęcone generatywnej sztucznej inteligencji (AI) oraz praktyce korzystania z różnych narzędzi opartych na AI. </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Odbyło się 6 spotkań dedykowanych:</a:t>
            </a:r>
          </a:p>
          <a:p>
            <a:pPr marL="285750" lvl="0" indent="69850">
              <a:lnSpc>
                <a:spcPct val="150000"/>
              </a:lnSpc>
              <a:spcAft>
                <a:spcPts val="0"/>
              </a:spcAft>
              <a:buFont typeface="Wingdings" panose="05000000000000000000" pitchFamily="2" charset="2"/>
              <a:buChar char="Ø"/>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  uczniom (4 spotkania)</a:t>
            </a:r>
          </a:p>
          <a:p>
            <a:pPr marL="1028700" lvl="1">
              <a:lnSpc>
                <a:spcPct val="150000"/>
              </a:lnSpc>
              <a:spcAft>
                <a:spcPts val="0"/>
              </a:spcAft>
              <a:buFont typeface="Wingdings" panose="05000000000000000000" pitchFamily="2" charset="2"/>
              <a:buChar char="v"/>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Liceum Ogólnokształcącego  im. Tony Halika w Ożarowie </a:t>
            </a:r>
            <a:r>
              <a:rPr lang="pl-PL" sz="1400" dirty="0" err="1">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Maz</a:t>
            </a: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 klasa IV </a:t>
            </a:r>
            <a:r>
              <a:rPr lang="pl-PL" sz="1400" dirty="0" err="1">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biologiczno</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 chemiczna i </a:t>
            </a:r>
            <a:r>
              <a:rPr lang="pl-PL" sz="1400" dirty="0" err="1">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I</a:t>
            </a: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 klasa o profilu sportowym; </a:t>
            </a:r>
          </a:p>
          <a:p>
            <a:pPr marL="1028700" lvl="1">
              <a:lnSpc>
                <a:spcPct val="150000"/>
              </a:lnSpc>
              <a:spcAft>
                <a:spcPts val="0"/>
              </a:spcAft>
              <a:buFont typeface="Wingdings" panose="05000000000000000000" pitchFamily="2" charset="2"/>
              <a:buChar char="v"/>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Zespołu Szkół nr 1 w Błoniu;</a:t>
            </a:r>
          </a:p>
          <a:p>
            <a:pPr lvl="1" indent="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poświęconych omówieniu narzędzi AI pod kątem m.in. wyszukania informacji, weryfikowania źródeł i ich prawdziwości, pomocy w nauce, zasadom bezpieczeństwa korzystania z sieci, budowania odporności na dezinformację;  </a:t>
            </a:r>
          </a:p>
          <a:p>
            <a:pPr marL="285750">
              <a:lnSpc>
                <a:spcPct val="150000"/>
              </a:lnSpc>
              <a:spcAft>
                <a:spcPts val="0"/>
              </a:spcAft>
              <a:buFont typeface="Wingdings" panose="05000000000000000000" pitchFamily="2" charset="2"/>
              <a:buChar char="Ø"/>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  nauczycielom (2 spotkania) Zespołu Szkół nr 1 w Błoniu w zakresie zgłoszonych potrzeb m.in:  wyszukiwania informacji i weryfikacji źródeł, przygotowania materiałów do prowadzenia zajęć nauki języków, tworzenia prezentacji, materiałów graficznych.  </a:t>
            </a:r>
          </a:p>
          <a:p>
            <a:pPr marL="28575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warsztatach ogółem uczestniczyło 110 uczniów i nauczycieli.   </a:t>
            </a:r>
          </a:p>
        </p:txBody>
      </p:sp>
      <p:pic>
        <p:nvPicPr>
          <p:cNvPr id="2" name="Obraz 4">
            <a:extLst>
              <a:ext uri="{FF2B5EF4-FFF2-40B4-BE49-F238E27FC236}">
                <a16:creationId xmlns:a16="http://schemas.microsoft.com/office/drawing/2014/main" id="{82BF5D05-CD3B-42D4-AB31-987FE49C4CC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88640"/>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5094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2843808" y="457201"/>
            <a:ext cx="5842992" cy="45151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Poradnictwo zawodowe</a:t>
            </a:r>
            <a:r>
              <a:rPr lang="pl-PL" sz="2400" b="1" dirty="0">
                <a:solidFill>
                  <a:schemeClr val="accent2">
                    <a:lumMod val="75000"/>
                  </a:schemeClr>
                </a:solidFill>
                <a:latin typeface="Arial" panose="020B0604020202020204" pitchFamily="34" charset="0"/>
                <a:cs typeface="Arial" panose="020B0604020202020204" pitchFamily="34" charset="0"/>
              </a:rPr>
              <a:t> </a:t>
            </a:r>
          </a:p>
        </p:txBody>
      </p:sp>
      <p:sp>
        <p:nvSpPr>
          <p:cNvPr id="3" name="Prostokąt 2"/>
          <p:cNvSpPr/>
          <p:nvPr/>
        </p:nvSpPr>
        <p:spPr>
          <a:xfrm>
            <a:off x="693912" y="1300411"/>
            <a:ext cx="7992888" cy="1115947"/>
          </a:xfrm>
          <a:prstGeom prst="rect">
            <a:avLst/>
          </a:prstGeom>
        </p:spPr>
        <p:txBody>
          <a:bodyPr wrap="square">
            <a:spAutoFit/>
          </a:bodyPr>
          <a:lstStyle/>
          <a:p>
            <a:pPr lvl="0">
              <a:lnSpc>
                <a:spcPct val="150000"/>
              </a:lnSpc>
              <a:spcAft>
                <a:spcPts val="0"/>
              </a:spcAft>
            </a:pPr>
            <a:endPar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endParaRPr>
          </a:p>
          <a:p>
            <a:pPr marL="285750" lvl="0" indent="-285750">
              <a:lnSpc>
                <a:spcPct val="150000"/>
              </a:lnSpc>
              <a:spcAft>
                <a:spcPts val="0"/>
              </a:spcAft>
              <a:buFont typeface="Wingdings" panose="05000000000000000000" pitchFamily="2" charset="2"/>
              <a:buChar char="Ø"/>
            </a:pPr>
            <a:endParaRPr lang="pl-PL" sz="16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50000"/>
              </a:lnSpc>
              <a:spcAft>
                <a:spcPts val="0"/>
              </a:spcAft>
            </a:pPr>
            <a:endParaRPr lang="pl-PL" sz="16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pole tekstowe 3">
            <a:extLst>
              <a:ext uri="{FF2B5EF4-FFF2-40B4-BE49-F238E27FC236}">
                <a16:creationId xmlns:a16="http://schemas.microsoft.com/office/drawing/2014/main" id="{1F95047F-9F7A-DCB8-BBEC-E42211760499}"/>
              </a:ext>
            </a:extLst>
          </p:cNvPr>
          <p:cNvSpPr txBox="1"/>
          <p:nvPr/>
        </p:nvSpPr>
        <p:spPr>
          <a:xfrm>
            <a:off x="971600" y="1869530"/>
            <a:ext cx="7992888" cy="2637710"/>
          </a:xfrm>
          <a:prstGeom prst="rect">
            <a:avLst/>
          </a:prstGeom>
          <a:noFill/>
        </p:spPr>
        <p:txBody>
          <a:bodyPr wrap="square">
            <a:spAutoFit/>
          </a:bodyPr>
          <a:lstStyle/>
          <a:p>
            <a:pPr lvl="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16 grudnia w Szkole Podstawowej w Umiastowie, doradca zawodowy PUP dla PWZ uczestniczył </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spotkaniu dot. omówienia z uczniami tematu „Kompetencji przyszłości”. </a:t>
            </a:r>
            <a:b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Na spotkaniu przedstawione zostały główne trendy w zatrudnieniu, obecna sytuacja na rynku pracy, wpływ cyfryzacji i automatyzacji na zatrudnienie teraz i w przyszłości, jak również wskazano potrzebę i konieczność nastawienia na stałe podnoszenie kompetencji. W oparciu o aktualne dane, Doradca wskazał również zawody najbardziej zagrożone likwidacją oraz te, które już teraz mierzą się z brakiem pracowników. </a:t>
            </a:r>
          </a:p>
          <a:p>
            <a:pPr lvl="0">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spotkaniu uczestniczyło 16 uczniów i 3 nauczycieli. </a:t>
            </a:r>
          </a:p>
        </p:txBody>
      </p:sp>
      <p:pic>
        <p:nvPicPr>
          <p:cNvPr id="2" name="Obraz 4">
            <a:extLst>
              <a:ext uri="{FF2B5EF4-FFF2-40B4-BE49-F238E27FC236}">
                <a16:creationId xmlns:a16="http://schemas.microsoft.com/office/drawing/2014/main" id="{82BF5D05-CD3B-42D4-AB31-987FE49C4CC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88640"/>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90280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FA4EF-6555-086D-AC80-C596F19667E0}"/>
            </a:ext>
          </a:extLst>
        </p:cNvPr>
        <p:cNvGrpSpPr/>
        <p:nvPr/>
      </p:nvGrpSpPr>
      <p:grpSpPr>
        <a:xfrm>
          <a:off x="0" y="0"/>
          <a:ext cx="0" cy="0"/>
          <a:chOff x="0" y="0"/>
          <a:chExt cx="0" cy="0"/>
        </a:xfrm>
      </p:grpSpPr>
      <p:sp>
        <p:nvSpPr>
          <p:cNvPr id="7" name="Tytuł 1">
            <a:extLst>
              <a:ext uri="{FF2B5EF4-FFF2-40B4-BE49-F238E27FC236}">
                <a16:creationId xmlns:a16="http://schemas.microsoft.com/office/drawing/2014/main" id="{9A781D15-EDAA-B3FF-B903-5D5BB7FA9F6B}"/>
              </a:ext>
            </a:extLst>
          </p:cNvPr>
          <p:cNvSpPr txBox="1">
            <a:spLocks/>
          </p:cNvSpPr>
          <p:nvPr/>
        </p:nvSpPr>
        <p:spPr>
          <a:xfrm>
            <a:off x="3203848" y="170953"/>
            <a:ext cx="5484357" cy="593752"/>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Poradnictwo zawodowe</a:t>
            </a:r>
          </a:p>
          <a:p>
            <a:pPr fontAlgn="auto">
              <a:spcAft>
                <a:spcPts val="0"/>
              </a:spcAft>
            </a:pPr>
            <a:endParaRPr lang="pl-PL" sz="3000" b="1" dirty="0">
              <a:solidFill>
                <a:schemeClr val="accent2">
                  <a:lumMod val="75000"/>
                </a:schemeClr>
              </a:solidFill>
              <a:latin typeface="Arial" panose="020B0604020202020204" pitchFamily="34" charset="0"/>
              <a:cs typeface="Arial" panose="020B0604020202020204" pitchFamily="34" charset="0"/>
            </a:endParaRPr>
          </a:p>
        </p:txBody>
      </p:sp>
      <p:sp>
        <p:nvSpPr>
          <p:cNvPr id="4" name="Prostokąt 3">
            <a:extLst>
              <a:ext uri="{FF2B5EF4-FFF2-40B4-BE49-F238E27FC236}">
                <a16:creationId xmlns:a16="http://schemas.microsoft.com/office/drawing/2014/main" id="{4443B155-8FD9-DDC8-BAD1-9AD6086339E6}"/>
              </a:ext>
            </a:extLst>
          </p:cNvPr>
          <p:cNvSpPr/>
          <p:nvPr/>
        </p:nvSpPr>
        <p:spPr>
          <a:xfrm>
            <a:off x="755576" y="937109"/>
            <a:ext cx="8208912" cy="4253537"/>
          </a:xfrm>
          <a:prstGeom prst="rect">
            <a:avLst/>
          </a:prstGeom>
        </p:spPr>
        <p:txBody>
          <a:bodyPr wrap="square">
            <a:spAutoFit/>
          </a:bodyPr>
          <a:lstStyle/>
          <a:p>
            <a:pPr>
              <a:lnSpc>
                <a:spcPct val="150000"/>
              </a:lnSpc>
              <a:spcAft>
                <a:spcPts val="0"/>
              </a:spcAft>
            </a:pPr>
            <a:endParaRPr lang="pl-PL" sz="1400" dirty="0">
              <a:solidFill>
                <a:schemeClr val="accent2">
                  <a:lumMod val="50000"/>
                </a:schemeClr>
              </a:solidFill>
            </a:endParaRPr>
          </a:p>
          <a:p>
            <a:pPr marL="285750" lvl="0" indent="-285750">
              <a:lnSpc>
                <a:spcPct val="150000"/>
              </a:lnSpc>
              <a:spcAft>
                <a:spcPts val="0"/>
              </a:spcAft>
              <a:buFont typeface="Wingdings" panose="05000000000000000000" pitchFamily="2" charset="2"/>
              <a:buChar char="Ø"/>
            </a:pPr>
            <a:endPar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endParaRPr>
          </a:p>
          <a:p>
            <a:pPr lvl="0">
              <a:lnSpc>
                <a:spcPct val="150000"/>
              </a:lnSpc>
              <a:spcAft>
                <a:spcPts val="0"/>
              </a:spcAft>
            </a:pP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9 grudnia doradca zawodowy Urzędu we współpracy z Fundacją Rozwoju Społeczeństwa Informacyjnego (FRSI) zorganizował warsztaty dot. generatywnej Sztucznej Inteligencji (AI) </a:t>
            </a:r>
            <a:b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b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dla mieszkańców Powiatu Warszawskiego Zachodniego. 2 spotkania, w których uczestniczyło </a:t>
            </a:r>
            <a:b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b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40 osób  były dostępne dla wszystkich chętnych po wcześniejszym zapisaniu się.</a:t>
            </a:r>
          </a:p>
          <a:p>
            <a:pPr lvl="0">
              <a:lnSpc>
                <a:spcPct val="150000"/>
              </a:lnSpc>
              <a:spcAft>
                <a:spcPts val="0"/>
              </a:spcAft>
            </a:pPr>
            <a:endPar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endParaRPr>
          </a:p>
          <a:p>
            <a:pPr lvl="0">
              <a:lnSpc>
                <a:spcPct val="150000"/>
              </a:lnSpc>
              <a:spcAft>
                <a:spcPts val="0"/>
              </a:spcAft>
            </a:pP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7 czerwca i 29 listopada doradca zawodowy na zaproszenie Klubu Integracji Społecznej KOMPASS </a:t>
            </a:r>
            <a:b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b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w Starych Babicach przedstawiała informacje dotyczące oferty Urzędu w związku z nową ustawą </a:t>
            </a:r>
            <a:b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b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z 20 marca 2025 roku o rynku pracy i służbach zatrudnienia. </a:t>
            </a:r>
          </a:p>
          <a:p>
            <a:pPr lvl="0">
              <a:lnSpc>
                <a:spcPct val="150000"/>
              </a:lnSpc>
              <a:spcAft>
                <a:spcPts val="0"/>
              </a:spcAft>
            </a:pP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 </a:t>
            </a:r>
          </a:p>
          <a:p>
            <a:pPr lvl="0">
              <a:lnSpc>
                <a:spcPct val="150000"/>
              </a:lnSpc>
              <a:spcAft>
                <a:spcPts val="0"/>
              </a:spcAft>
            </a:pP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  </a:t>
            </a:r>
          </a:p>
          <a:p>
            <a:pPr lvl="0">
              <a:lnSpc>
                <a:spcPct val="150000"/>
              </a:lnSpc>
              <a:spcAft>
                <a:spcPts val="0"/>
              </a:spcAft>
            </a:pPr>
            <a:endPar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endParaRPr>
          </a:p>
        </p:txBody>
      </p:sp>
      <p:pic>
        <p:nvPicPr>
          <p:cNvPr id="2" name="Obraz 4">
            <a:extLst>
              <a:ext uri="{FF2B5EF4-FFF2-40B4-BE49-F238E27FC236}">
                <a16:creationId xmlns:a16="http://schemas.microsoft.com/office/drawing/2014/main" id="{A4545187-4527-C32B-181E-06B1B4C7D90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63333"/>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73569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2987824" y="370908"/>
            <a:ext cx="5588515" cy="627371"/>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Poradnictwo zawodowe</a:t>
            </a:r>
          </a:p>
        </p:txBody>
      </p:sp>
      <p:sp>
        <p:nvSpPr>
          <p:cNvPr id="4" name="Prostokąt 3"/>
          <p:cNvSpPr/>
          <p:nvPr/>
        </p:nvSpPr>
        <p:spPr>
          <a:xfrm>
            <a:off x="827584" y="1622277"/>
            <a:ext cx="8316416" cy="3284041"/>
          </a:xfrm>
          <a:prstGeom prst="rect">
            <a:avLst/>
          </a:prstGeom>
        </p:spPr>
        <p:txBody>
          <a:bodyPr wrap="square">
            <a:spAutoFit/>
          </a:bodyPr>
          <a:lstStyle/>
          <a:p>
            <a:pPr>
              <a:lnSpc>
                <a:spcPct val="150000"/>
              </a:lnSpc>
              <a:spcAft>
                <a:spcPts val="0"/>
              </a:spcAft>
            </a:pPr>
            <a:r>
              <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2025 r. doradca zawodowy PUP dla PWZ brał również aktywny udział w:</a:t>
            </a:r>
          </a:p>
          <a:p>
            <a:pPr marL="285750" lvl="0" indent="-285750">
              <a:lnSpc>
                <a:spcPct val="150000"/>
              </a:lnSpc>
              <a:spcAft>
                <a:spcPts val="0"/>
              </a:spcAft>
              <a:buFont typeface="Wingdings" panose="05000000000000000000" pitchFamily="2" charset="2"/>
              <a:buChar char="Ø"/>
            </a:pP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diagnozie kompetencji cyfrowych osób do 30 roku życia. 162 osoby wykonały testy;</a:t>
            </a:r>
          </a:p>
          <a:p>
            <a:pPr marL="285750" indent="-285750">
              <a:lnSpc>
                <a:spcPct val="150000"/>
              </a:lnSpc>
              <a:spcAft>
                <a:spcPts val="0"/>
              </a:spcAft>
              <a:buFont typeface="Wingdings" panose="05000000000000000000" pitchFamily="2" charset="2"/>
              <a:buChar char="Ø"/>
            </a:pP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zorganizowaniu spotkania z przedstawicielami lokalnych mediów, przedstawicielami gmin odpowiedzialnych z zamieszczanie informacji na stronach internetowych w celu zaprezentowania oferty Urzędu po zmianach wprowadzonych nową ustawą. </a:t>
            </a:r>
          </a:p>
          <a:p>
            <a:pPr>
              <a:lnSpc>
                <a:spcPct val="150000"/>
              </a:lnSpc>
              <a:spcAft>
                <a:spcPts val="0"/>
              </a:spcAft>
            </a:pPr>
            <a: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t>Doradca zawodowy przygotowywał również comiesięczne informacje do Błońskiego Informatora Społecznego dotyczące form pomocy, rynku pracy, szkoleń, itp. </a:t>
            </a:r>
            <a:br>
              <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rPr>
            </a:br>
            <a:endParaRPr lang="pl-PL" sz="1400" dirty="0">
              <a:solidFill>
                <a:schemeClr val="accent2">
                  <a:lumMod val="50000"/>
                </a:schemeClr>
              </a:solidFill>
            </a:endParaRPr>
          </a:p>
          <a:p>
            <a:pPr marL="285750" lvl="0" indent="-285750">
              <a:lnSpc>
                <a:spcPct val="150000"/>
              </a:lnSpc>
              <a:spcAft>
                <a:spcPts val="0"/>
              </a:spcAft>
              <a:buFont typeface="Wingdings" panose="05000000000000000000" pitchFamily="2" charset="2"/>
              <a:buChar char="Ø"/>
            </a:pPr>
            <a:endPar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endParaRPr>
          </a:p>
          <a:p>
            <a:pPr lvl="0">
              <a:lnSpc>
                <a:spcPct val="150000"/>
              </a:lnSpc>
              <a:spcAft>
                <a:spcPts val="0"/>
              </a:spcAft>
            </a:pPr>
            <a:endParaRPr lang="pl-PL" sz="1400" dirty="0">
              <a:solidFill>
                <a:srgbClr val="33A583">
                  <a:lumMod val="50000"/>
                </a:srgbClr>
              </a:solidFill>
              <a:latin typeface="Arial" panose="020B0604020202020204" pitchFamily="34" charset="0"/>
              <a:ea typeface="Calibri" panose="020F0502020204030204" pitchFamily="34" charset="0"/>
              <a:cs typeface="Arial" panose="020B0604020202020204" pitchFamily="34" charset="0"/>
            </a:endParaRPr>
          </a:p>
        </p:txBody>
      </p:sp>
      <p:pic>
        <p:nvPicPr>
          <p:cNvPr id="2" name="Obraz 4">
            <a:extLst>
              <a:ext uri="{FF2B5EF4-FFF2-40B4-BE49-F238E27FC236}">
                <a16:creationId xmlns:a16="http://schemas.microsoft.com/office/drawing/2014/main" id="{6E872D78-866A-5639-639E-488A67200AF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24503"/>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Obraz 7">
            <a:extLst>
              <a:ext uri="{FF2B5EF4-FFF2-40B4-BE49-F238E27FC236}">
                <a16:creationId xmlns:a16="http://schemas.microsoft.com/office/drawing/2014/main" id="{2CDBF774-A0BC-47D1-AE80-8395DB9A1B0F}"/>
              </a:ext>
            </a:extLst>
          </p:cNvPr>
          <p:cNvPicPr>
            <a:picLocks noChangeAspect="1"/>
          </p:cNvPicPr>
          <p:nvPr/>
        </p:nvPicPr>
        <p:blipFill>
          <a:blip r:embed="rId4"/>
          <a:stretch>
            <a:fillRect/>
          </a:stretch>
        </p:blipFill>
        <p:spPr>
          <a:xfrm flipH="1">
            <a:off x="1272454" y="4500024"/>
            <a:ext cx="1506742" cy="2132854"/>
          </a:xfrm>
          <a:prstGeom prst="rect">
            <a:avLst/>
          </a:prstGeom>
        </p:spPr>
      </p:pic>
      <p:pic>
        <p:nvPicPr>
          <p:cNvPr id="9" name="Obraz 8">
            <a:extLst>
              <a:ext uri="{FF2B5EF4-FFF2-40B4-BE49-F238E27FC236}">
                <a16:creationId xmlns:a16="http://schemas.microsoft.com/office/drawing/2014/main" id="{3F1DB5E0-B44C-4161-953F-95853C0A3EF1}"/>
              </a:ext>
            </a:extLst>
          </p:cNvPr>
          <p:cNvPicPr>
            <a:picLocks noChangeAspect="1"/>
          </p:cNvPicPr>
          <p:nvPr/>
        </p:nvPicPr>
        <p:blipFill>
          <a:blip r:embed="rId5"/>
          <a:stretch>
            <a:fillRect/>
          </a:stretch>
        </p:blipFill>
        <p:spPr>
          <a:xfrm>
            <a:off x="2677276" y="4728040"/>
            <a:ext cx="1371031" cy="2137922"/>
          </a:xfrm>
          <a:prstGeom prst="rect">
            <a:avLst/>
          </a:prstGeom>
        </p:spPr>
      </p:pic>
      <p:pic>
        <p:nvPicPr>
          <p:cNvPr id="10" name="Obraz 9">
            <a:extLst>
              <a:ext uri="{FF2B5EF4-FFF2-40B4-BE49-F238E27FC236}">
                <a16:creationId xmlns:a16="http://schemas.microsoft.com/office/drawing/2014/main" id="{F9E723C2-EC52-40A7-8221-31E8233BF253}"/>
              </a:ext>
            </a:extLst>
          </p:cNvPr>
          <p:cNvPicPr>
            <a:picLocks noChangeAspect="1"/>
          </p:cNvPicPr>
          <p:nvPr/>
        </p:nvPicPr>
        <p:blipFill>
          <a:blip r:embed="rId6"/>
          <a:stretch>
            <a:fillRect/>
          </a:stretch>
        </p:blipFill>
        <p:spPr>
          <a:xfrm>
            <a:off x="6202625" y="4377940"/>
            <a:ext cx="1570343" cy="2105460"/>
          </a:xfrm>
          <a:prstGeom prst="rect">
            <a:avLst/>
          </a:prstGeom>
        </p:spPr>
      </p:pic>
      <p:pic>
        <p:nvPicPr>
          <p:cNvPr id="12" name="Obraz 11">
            <a:extLst>
              <a:ext uri="{FF2B5EF4-FFF2-40B4-BE49-F238E27FC236}">
                <a16:creationId xmlns:a16="http://schemas.microsoft.com/office/drawing/2014/main" id="{FBF15BA7-9A75-461A-BB67-90C837DE4794}"/>
              </a:ext>
            </a:extLst>
          </p:cNvPr>
          <p:cNvPicPr>
            <a:picLocks noChangeAspect="1"/>
          </p:cNvPicPr>
          <p:nvPr/>
        </p:nvPicPr>
        <p:blipFill>
          <a:blip r:embed="rId7"/>
          <a:stretch>
            <a:fillRect/>
          </a:stretch>
        </p:blipFill>
        <p:spPr>
          <a:xfrm>
            <a:off x="4635209" y="4640604"/>
            <a:ext cx="1608954" cy="2276872"/>
          </a:xfrm>
          <a:prstGeom prst="rect">
            <a:avLst/>
          </a:prstGeom>
        </p:spPr>
      </p:pic>
      <p:pic>
        <p:nvPicPr>
          <p:cNvPr id="13" name="Obraz 12">
            <a:extLst>
              <a:ext uri="{FF2B5EF4-FFF2-40B4-BE49-F238E27FC236}">
                <a16:creationId xmlns:a16="http://schemas.microsoft.com/office/drawing/2014/main" id="{257BF357-5A63-4EEB-B10C-816EE81082EC}"/>
              </a:ext>
            </a:extLst>
          </p:cNvPr>
          <p:cNvPicPr>
            <a:picLocks noChangeAspect="1"/>
          </p:cNvPicPr>
          <p:nvPr/>
        </p:nvPicPr>
        <p:blipFill>
          <a:blip r:embed="rId8"/>
          <a:stretch>
            <a:fillRect/>
          </a:stretch>
        </p:blipFill>
        <p:spPr>
          <a:xfrm>
            <a:off x="0" y="4681675"/>
            <a:ext cx="1506742" cy="2147424"/>
          </a:xfrm>
          <a:prstGeom prst="rect">
            <a:avLst/>
          </a:prstGeom>
        </p:spPr>
      </p:pic>
      <p:pic>
        <p:nvPicPr>
          <p:cNvPr id="14" name="Obraz 13">
            <a:extLst>
              <a:ext uri="{FF2B5EF4-FFF2-40B4-BE49-F238E27FC236}">
                <a16:creationId xmlns:a16="http://schemas.microsoft.com/office/drawing/2014/main" id="{40417EB1-5995-4D9B-9CA1-42F38909B6C1}"/>
              </a:ext>
            </a:extLst>
          </p:cNvPr>
          <p:cNvPicPr>
            <a:picLocks noChangeAspect="1"/>
          </p:cNvPicPr>
          <p:nvPr/>
        </p:nvPicPr>
        <p:blipFill>
          <a:blip r:embed="rId9"/>
          <a:stretch>
            <a:fillRect/>
          </a:stretch>
        </p:blipFill>
        <p:spPr>
          <a:xfrm>
            <a:off x="7659713" y="4797152"/>
            <a:ext cx="1484287" cy="2060848"/>
          </a:xfrm>
          <a:prstGeom prst="rect">
            <a:avLst/>
          </a:prstGeom>
        </p:spPr>
      </p:pic>
    </p:spTree>
    <p:extLst>
      <p:ext uri="{BB962C8B-B14F-4D97-AF65-F5344CB8AC3E}">
        <p14:creationId xmlns:p14="http://schemas.microsoft.com/office/powerpoint/2010/main" val="28416590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Poradnictwo zawodowe</a:t>
            </a:r>
          </a:p>
        </p:txBody>
      </p:sp>
      <p:sp>
        <p:nvSpPr>
          <p:cNvPr id="3" name="Prostokąt 2"/>
          <p:cNvSpPr/>
          <p:nvPr/>
        </p:nvSpPr>
        <p:spPr>
          <a:xfrm>
            <a:off x="693912" y="1300411"/>
            <a:ext cx="7992888" cy="1115947"/>
          </a:xfrm>
          <a:prstGeom prst="rect">
            <a:avLst/>
          </a:prstGeom>
        </p:spPr>
        <p:txBody>
          <a:bodyPr wrap="square">
            <a:spAutoFit/>
          </a:bodyPr>
          <a:lstStyle/>
          <a:p>
            <a:pPr lvl="0">
              <a:lnSpc>
                <a:spcPct val="150000"/>
              </a:lnSpc>
              <a:spcAft>
                <a:spcPts val="0"/>
              </a:spcAft>
            </a:pPr>
            <a:endParaRPr lang="pl-PL" sz="14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endParaRPr>
          </a:p>
          <a:p>
            <a:pPr marL="285750" lvl="0" indent="-285750">
              <a:lnSpc>
                <a:spcPct val="150000"/>
              </a:lnSpc>
              <a:spcAft>
                <a:spcPts val="0"/>
              </a:spcAft>
              <a:buFont typeface="Wingdings" panose="05000000000000000000" pitchFamily="2" charset="2"/>
              <a:buChar char="Ø"/>
            </a:pPr>
            <a:endParaRPr lang="pl-PL" sz="16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50000"/>
              </a:lnSpc>
              <a:spcAft>
                <a:spcPts val="0"/>
              </a:spcAft>
            </a:pPr>
            <a:endParaRPr lang="pl-PL" sz="16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pole tekstowe 3">
            <a:extLst>
              <a:ext uri="{FF2B5EF4-FFF2-40B4-BE49-F238E27FC236}">
                <a16:creationId xmlns:a16="http://schemas.microsoft.com/office/drawing/2014/main" id="{1F95047F-9F7A-DCB8-BBEC-E42211760499}"/>
              </a:ext>
            </a:extLst>
          </p:cNvPr>
          <p:cNvSpPr txBox="1"/>
          <p:nvPr/>
        </p:nvSpPr>
        <p:spPr>
          <a:xfrm>
            <a:off x="755576" y="1957516"/>
            <a:ext cx="7992888" cy="2534027"/>
          </a:xfrm>
          <a:prstGeom prst="rect">
            <a:avLst/>
          </a:prstGeom>
          <a:noFill/>
        </p:spPr>
        <p:txBody>
          <a:bodyPr wrap="square">
            <a:spAutoFit/>
          </a:bodyPr>
          <a:lstStyle/>
          <a:p>
            <a:pPr marL="285750" lvl="0" indent="-285750">
              <a:lnSpc>
                <a:spcPct val="150000"/>
              </a:lnSpc>
              <a:spcAft>
                <a:spcPts val="0"/>
              </a:spcAft>
              <a:buFont typeface="Wingdings" panose="05000000000000000000" pitchFamily="2" charset="2"/>
              <a:buChar char="Ø"/>
            </a:pPr>
            <a:r>
              <a:rPr lang="pl-PL"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6</a:t>
            </a:r>
            <a:r>
              <a:rPr lang="pl-PL" sz="18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 października pracownicy Urzędu uczestniczyli w panelu ekspertów zorganizowanym przez Wojewódzki Urząd Pracy w Warszawie, </a:t>
            </a:r>
            <a:br>
              <a:rPr lang="pl-PL" sz="18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8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związku z prowadzoną prognozą zapotrzebowania na pracowników </a:t>
            </a:r>
            <a:br>
              <a:rPr lang="pl-PL" sz="18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8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2025 r. </a:t>
            </a:r>
            <a:r>
              <a:rPr lang="pl-PL"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a:t>
            </a:r>
            <a:r>
              <a:rPr lang="pl-PL" sz="18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 ramach badania ,,Barometr zawodów’’. Spotkanie odbyło się  </a:t>
            </a:r>
            <a:br>
              <a:rPr lang="pl-PL" sz="18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br>
            <a:r>
              <a:rPr lang="pl-PL" sz="1800" dirty="0">
                <a:solidFill>
                  <a:schemeClr val="accent2">
                    <a:lumMod val="50000"/>
                  </a:schemeClr>
                </a:solidFill>
                <a:latin typeface="Arial" panose="020B0604020202020204" pitchFamily="34" charset="0"/>
                <a:ea typeface="Calibri" panose="020F0502020204030204" pitchFamily="34" charset="0"/>
                <a:cs typeface="Arial" panose="020B0604020202020204" pitchFamily="34" charset="0"/>
              </a:rPr>
              <a:t>w siedzibie  Powiatowego Urzędu Pracy dla Powiatu Warszawskiego Zachodniego.</a:t>
            </a:r>
          </a:p>
        </p:txBody>
      </p:sp>
      <p:pic>
        <p:nvPicPr>
          <p:cNvPr id="2" name="Obraz 4">
            <a:extLst>
              <a:ext uri="{FF2B5EF4-FFF2-40B4-BE49-F238E27FC236}">
                <a16:creationId xmlns:a16="http://schemas.microsoft.com/office/drawing/2014/main" id="{82BF5D05-CD3B-42D4-AB31-987FE49C4CC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88640"/>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52437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96325" y="2924944"/>
            <a:ext cx="2937758" cy="2569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latin typeface="Arial" panose="020B0604020202020204" pitchFamily="34" charset="0"/>
                <a:cs typeface="Arial" panose="020B0604020202020204" pitchFamily="34" charset="0"/>
              </a:rPr>
              <a:t>SZKOLENIA</a:t>
            </a:r>
          </a:p>
        </p:txBody>
      </p:sp>
      <p:pic>
        <p:nvPicPr>
          <p:cNvPr id="2" name="Obraz 4">
            <a:extLst>
              <a:ext uri="{FF2B5EF4-FFF2-40B4-BE49-F238E27FC236}">
                <a16:creationId xmlns:a16="http://schemas.microsoft.com/office/drawing/2014/main" id="{C0049E86-AE64-6A02-F210-275D2075156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88640"/>
            <a:ext cx="1512168" cy="94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37888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8209254" y="6040438"/>
            <a:ext cx="934746" cy="8175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Szkolenia</a:t>
            </a:r>
          </a:p>
        </p:txBody>
      </p:sp>
      <p:sp>
        <p:nvSpPr>
          <p:cNvPr id="8"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sp>
        <p:nvSpPr>
          <p:cNvPr id="4" name="Prostokąt 3"/>
          <p:cNvSpPr/>
          <p:nvPr/>
        </p:nvSpPr>
        <p:spPr>
          <a:xfrm>
            <a:off x="789488" y="1772816"/>
            <a:ext cx="8164064" cy="2118529"/>
          </a:xfrm>
          <a:prstGeom prst="rect">
            <a:avLst/>
          </a:prstGeom>
        </p:spPr>
        <p:txBody>
          <a:bodyPr wrap="square">
            <a:spAutoFit/>
          </a:bodyPr>
          <a:lstStyle/>
          <a:p>
            <a:pPr>
              <a:lnSpc>
                <a:spcPct val="150000"/>
              </a:lnSpc>
              <a:spcAft>
                <a:spcPts val="0"/>
              </a:spcAft>
            </a:pPr>
            <a:r>
              <a:rPr lang="pl-PL"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W 2025 r. Powiatowy Urząd Pracy dla Powiatu Warszawskiego Zachodniego zorganizował szkolenia w trybie indywidualnym. </a:t>
            </a:r>
          </a:p>
          <a:p>
            <a:pPr>
              <a:lnSpc>
                <a:spcPct val="150000"/>
              </a:lnSpc>
              <a:spcAft>
                <a:spcPts val="0"/>
              </a:spcAft>
            </a:pPr>
            <a:r>
              <a:rPr lang="pl-PL" dirty="0">
                <a:solidFill>
                  <a:schemeClr val="accent2">
                    <a:lumMod val="50000"/>
                  </a:schemeClr>
                </a:solidFill>
                <a:latin typeface="Arial" panose="020B0604020202020204" pitchFamily="34" charset="0"/>
                <a:ea typeface="Calibri" panose="020F0502020204030204" pitchFamily="34" charset="0"/>
                <a:cs typeface="Times New Roman" panose="02020603050405020304" pitchFamily="18" charset="0"/>
              </a:rPr>
              <a:t>Szkolenia były finansowane ze środków Funduszu Pracy i Europejskiego Funduszu Społecznego Plus w ramach projektu: „Aktywizacja zawodowa osób bezrobotnych w powiecie warszawskim zachodnim (II)”.</a:t>
            </a:r>
          </a:p>
        </p:txBody>
      </p:sp>
      <p:pic>
        <p:nvPicPr>
          <p:cNvPr id="2" name="Obraz 4">
            <a:extLst>
              <a:ext uri="{FF2B5EF4-FFF2-40B4-BE49-F238E27FC236}">
                <a16:creationId xmlns:a16="http://schemas.microsoft.com/office/drawing/2014/main" id="{729C5E33-5790-9FF6-E9E4-203961D16A1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8543" y="233689"/>
            <a:ext cx="1543463" cy="964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8209254" y="6040438"/>
            <a:ext cx="934746" cy="8175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Szkolenia</a:t>
            </a:r>
          </a:p>
        </p:txBody>
      </p:sp>
      <p:sp>
        <p:nvSpPr>
          <p:cNvPr id="7" name="Symbol zastępczy tekstu 2"/>
          <p:cNvSpPr txBox="1">
            <a:spLocks/>
          </p:cNvSpPr>
          <p:nvPr/>
        </p:nvSpPr>
        <p:spPr>
          <a:xfrm>
            <a:off x="1170808" y="1117188"/>
            <a:ext cx="7793680" cy="5740812"/>
          </a:xfrm>
          <a:prstGeom prst="rect">
            <a:avLst/>
          </a:prstGeom>
        </p:spPr>
        <p:txBody>
          <a:bodyPr anchor="ctr">
            <a:normAutofit fontScale="70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b="1" dirty="0">
                <a:solidFill>
                  <a:schemeClr val="accent2">
                    <a:lumMod val="50000"/>
                  </a:schemeClr>
                </a:solidFill>
                <a:latin typeface="Arial" panose="020B0604020202020204" pitchFamily="34" charset="0"/>
                <a:cs typeface="Arial" panose="020B0604020202020204" pitchFamily="34" charset="0"/>
              </a:rPr>
              <a:t>W 2025 roku Powiatowy Urząd Pracy dla Powiatu Warszawskiego Zachodniego skierował na szkolenia indywidualne 31 osób bezrobotnych.</a:t>
            </a:r>
          </a:p>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Były to szkolenia z zakresu m.in: </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Spawanie metodą TIG;</a:t>
            </a:r>
          </a:p>
          <a:p>
            <a:pPr fontAlgn="auto">
              <a:lnSpc>
                <a:spcPct val="150000"/>
              </a:lnSpc>
            </a:pPr>
            <a:r>
              <a:rPr lang="pl-PL" dirty="0" err="1">
                <a:solidFill>
                  <a:schemeClr val="accent2">
                    <a:lumMod val="50000"/>
                  </a:schemeClr>
                </a:solidFill>
                <a:latin typeface="Arial" panose="020B0604020202020204" pitchFamily="34" charset="0"/>
                <a:cs typeface="Arial" panose="020B0604020202020204" pitchFamily="34" charset="0"/>
              </a:rPr>
              <a:t>Pinoterapia</a:t>
            </a:r>
            <a:r>
              <a:rPr lang="pl-PL" dirty="0">
                <a:solidFill>
                  <a:schemeClr val="accent2">
                    <a:lumMod val="50000"/>
                  </a:schemeClr>
                </a:solidFill>
                <a:latin typeface="Arial" panose="020B0604020202020204" pitchFamily="34" charset="0"/>
                <a:cs typeface="Arial" panose="020B0604020202020204" pitchFamily="34" charset="0"/>
              </a:rPr>
              <a:t>;</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Kurs groomingu;</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Diagnostyka </a:t>
            </a:r>
            <a:r>
              <a:rPr lang="pl-PL" dirty="0" err="1">
                <a:solidFill>
                  <a:schemeClr val="accent2">
                    <a:lumMod val="50000"/>
                  </a:schemeClr>
                </a:solidFill>
                <a:latin typeface="Arial" panose="020B0604020202020204" pitchFamily="34" charset="0"/>
                <a:cs typeface="Arial" panose="020B0604020202020204" pitchFamily="34" charset="0"/>
              </a:rPr>
              <a:t>mykologiczna</a:t>
            </a:r>
            <a:r>
              <a:rPr lang="pl-PL" dirty="0">
                <a:solidFill>
                  <a:schemeClr val="accent2">
                    <a:lumMod val="50000"/>
                  </a:schemeClr>
                </a:solidFill>
                <a:latin typeface="Arial" panose="020B0604020202020204" pitchFamily="34" charset="0"/>
                <a:cs typeface="Arial" panose="020B0604020202020204" pitchFamily="34" charset="0"/>
              </a:rPr>
              <a:t> w podologii;</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Serwis pomp ciepła, f-gazy, szkolenie propanowe;</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Operator wózka jezdniowego podnośnikowego;</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Kurs prawo jazdy kat. D wraz z kursem kwalifikacji wstępnej przyspieszonej;</a:t>
            </a:r>
          </a:p>
          <a:p>
            <a:pPr fontAlgn="auto">
              <a:lnSpc>
                <a:spcPct val="150000"/>
              </a:lnSpc>
            </a:pPr>
            <a:r>
              <a:rPr lang="pl-PL" dirty="0">
                <a:solidFill>
                  <a:schemeClr val="accent2">
                    <a:lumMod val="50000"/>
                  </a:schemeClr>
                </a:solidFill>
                <a:latin typeface="Arial" panose="020B0604020202020204" pitchFamily="34" charset="0"/>
                <a:cs typeface="Arial" panose="020B0604020202020204" pitchFamily="34" charset="0"/>
              </a:rPr>
              <a:t>Kurs prawo jazdy kat. C wraz z kursem kwalifikacji wstępnej przyspieszonej.</a:t>
            </a: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pic>
        <p:nvPicPr>
          <p:cNvPr id="2" name="Obraz 4">
            <a:extLst>
              <a:ext uri="{FF2B5EF4-FFF2-40B4-BE49-F238E27FC236}">
                <a16:creationId xmlns:a16="http://schemas.microsoft.com/office/drawing/2014/main" id="{7AA3F24E-82CF-EB82-08FE-6BE9522E76C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16632"/>
            <a:ext cx="1398042" cy="87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44886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6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1340" b="9272"/>
          <a:stretch/>
        </p:blipFill>
        <p:spPr bwMode="auto">
          <a:xfrm>
            <a:off x="8218493" y="5884142"/>
            <a:ext cx="936123" cy="1008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Krajowy Fundusz Szkoleniowy</a:t>
            </a:r>
          </a:p>
        </p:txBody>
      </p:sp>
      <p:sp>
        <p:nvSpPr>
          <p:cNvPr id="7" name="Symbol zastępczy tekstu 2"/>
          <p:cNvSpPr txBox="1">
            <a:spLocks/>
          </p:cNvSpPr>
          <p:nvPr/>
        </p:nvSpPr>
        <p:spPr>
          <a:xfrm>
            <a:off x="683568" y="1412776"/>
            <a:ext cx="8460432" cy="4680520"/>
          </a:xfrm>
          <a:prstGeom prst="rect">
            <a:avLst/>
          </a:prstGeom>
        </p:spPr>
        <p:txBody>
          <a:bodyPr anchor="ctr">
            <a:normAutofit fontScale="8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W 2025 r. przyznany limit wraz z rezerwą na realizację kształcenia ustawicznego w ramach Krajowego Funduszu Szkoleniowego wyniósł</a:t>
            </a:r>
          </a:p>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1 150 000,00 zł. Urząd wydatkował kwotę 1 124 899,72 zł., podpisał 87 umów na dofinansowanie z </a:t>
            </a:r>
            <a:r>
              <a:rPr lang="pl-PL" b="1" dirty="0">
                <a:solidFill>
                  <a:schemeClr val="accent2">
                    <a:lumMod val="50000"/>
                  </a:schemeClr>
                </a:solidFill>
                <a:latin typeface="Arial" panose="020B0604020202020204" pitchFamily="34" charset="0"/>
                <a:cs typeface="Arial" panose="020B0604020202020204" pitchFamily="34" charset="0"/>
              </a:rPr>
              <a:t>83 pracodawcami</a:t>
            </a:r>
            <a:r>
              <a:rPr lang="pl-PL" dirty="0">
                <a:solidFill>
                  <a:schemeClr val="accent2">
                    <a:lumMod val="50000"/>
                  </a:schemeClr>
                </a:solidFill>
                <a:latin typeface="Arial" panose="020B0604020202020204" pitchFamily="34" charset="0"/>
                <a:cs typeface="Arial" panose="020B0604020202020204" pitchFamily="34" charset="0"/>
              </a:rPr>
              <a:t>. Pracodawcy korzystali </a:t>
            </a:r>
          </a:p>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z dofinansowania kosztów kursów, studiów podyplomowych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oraz egzaminów dla siebie i swoich pracowników.</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Ze wsparcia skorzystali przedsiębiorcy (mikro oraz więksi), a także jednostki samorządowe (urzędy gmin i miast, ośrodki pomocy społecznej, Powiatowe Centrum Pomocy Rodzinie). </a:t>
            </a:r>
          </a:p>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Urząd dofinansował koszty kształcenia ustawicznego dla łącznej liczby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798 osób.</a:t>
            </a:r>
          </a:p>
        </p:txBody>
      </p:sp>
    </p:spTree>
    <p:extLst>
      <p:ext uri="{BB962C8B-B14F-4D97-AF65-F5344CB8AC3E}">
        <p14:creationId xmlns:p14="http://schemas.microsoft.com/office/powerpoint/2010/main" val="8252461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pup.olesno.sisco.info/download/humanresources-jobs%281%29.jpg"/>
          <p:cNvPicPr>
            <a:picLocks noChangeAspect="1" noChangeArrowheads="1"/>
          </p:cNvPicPr>
          <p:nvPr/>
        </p:nvPicPr>
        <p:blipFill rotWithShape="1">
          <a:blip r:embed="rId2">
            <a:extLst>
              <a:ext uri="{28A0092B-C50C-407E-A947-70E740481C1C}">
                <a14:useLocalDpi xmlns:a14="http://schemas.microsoft.com/office/drawing/2010/main" val="0"/>
              </a:ext>
            </a:extLst>
          </a:blip>
          <a:srcRect b="3963"/>
          <a:stretch/>
        </p:blipFill>
        <p:spPr bwMode="auto">
          <a:xfrm>
            <a:off x="3389040" y="3356992"/>
            <a:ext cx="2952328" cy="1873484"/>
          </a:xfrm>
          <a:prstGeom prst="rect">
            <a:avLst/>
          </a:prstGeom>
          <a:noFill/>
          <a:extLst>
            <a:ext uri="{909E8E84-426E-40DD-AFC4-6F175D3DCCD1}">
              <a14:hiddenFill xmlns:a14="http://schemas.microsoft.com/office/drawing/2010/main">
                <a:solidFill>
                  <a:srgbClr val="FFFFFF"/>
                </a:solidFill>
              </a14:hiddenFill>
            </a:ext>
          </a:extLst>
        </p:spPr>
      </p:pic>
      <p:sp>
        <p:nvSpPr>
          <p:cNvPr id="5"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latin typeface="Arial" panose="020B0604020202020204" pitchFamily="34" charset="0"/>
                <a:cs typeface="Arial" panose="020B0604020202020204" pitchFamily="34" charset="0"/>
              </a:rPr>
              <a:t>FORMY POMOCY</a:t>
            </a:r>
          </a:p>
        </p:txBody>
      </p:sp>
      <p:pic>
        <p:nvPicPr>
          <p:cNvPr id="2" name="Obraz 4">
            <a:extLst>
              <a:ext uri="{FF2B5EF4-FFF2-40B4-BE49-F238E27FC236}">
                <a16:creationId xmlns:a16="http://schemas.microsoft.com/office/drawing/2014/main" id="{05C54F54-42E6-319F-0622-04B1F818895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45474"/>
            <a:ext cx="1532384" cy="957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0553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pup.olesno.sisco.info/download/humanresources-jobs%281%2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Roboty publiczne</a:t>
            </a:r>
          </a:p>
        </p:txBody>
      </p:sp>
      <p:sp>
        <p:nvSpPr>
          <p:cNvPr id="8"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W ramach robót publicznych w 2025 r. zatrudnienie znalazło 27 osób bezrobotnych.</a:t>
            </a:r>
          </a:p>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Najwięcej miejsc pracy zorganizowali:</a:t>
            </a:r>
          </a:p>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Ośrodek Pomocy Społecznej w Kampinosie,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Urząd Gminy Izabelin oraz Urząd Gminy Leszno.</a:t>
            </a:r>
          </a:p>
        </p:txBody>
      </p:sp>
      <p:pic>
        <p:nvPicPr>
          <p:cNvPr id="2" name="Obraz 4">
            <a:extLst>
              <a:ext uri="{FF2B5EF4-FFF2-40B4-BE49-F238E27FC236}">
                <a16:creationId xmlns:a16="http://schemas.microsoft.com/office/drawing/2014/main" id="{68E790DE-3227-C99A-2600-AD42550BDBF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80227" y="299073"/>
            <a:ext cx="1543463" cy="964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pup.olesno.sisco.info/download/humanresources-jobs%281%2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9" name="Symbol zastępczy tekstu 2"/>
          <p:cNvSpPr txBox="1">
            <a:spLocks/>
          </p:cNvSpPr>
          <p:nvPr/>
        </p:nvSpPr>
        <p:spPr>
          <a:xfrm>
            <a:off x="1113524" y="3013330"/>
            <a:ext cx="7515992" cy="2565107"/>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endParaRPr lang="pl-PL" sz="1800" dirty="0">
              <a:solidFill>
                <a:schemeClr val="accent2">
                  <a:lumMod val="50000"/>
                </a:schemeClr>
              </a:solidFill>
              <a:cs typeface="Times New Roman" panose="02020603050405020304" pitchFamily="18" charset="0"/>
            </a:endParaRPr>
          </a:p>
        </p:txBody>
      </p:sp>
      <p:sp>
        <p:nvSpPr>
          <p:cNvPr id="7" name="Tytuł 1"/>
          <p:cNvSpPr txBox="1">
            <a:spLocks/>
          </p:cNvSpPr>
          <p:nvPr/>
        </p:nvSpPr>
        <p:spPr>
          <a:xfrm>
            <a:off x="1580225" y="199849"/>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Prace interwencyjne</a:t>
            </a:r>
          </a:p>
        </p:txBody>
      </p:sp>
      <p:pic>
        <p:nvPicPr>
          <p:cNvPr id="2" name="Obraz 4">
            <a:extLst>
              <a:ext uri="{FF2B5EF4-FFF2-40B4-BE49-F238E27FC236}">
                <a16:creationId xmlns:a16="http://schemas.microsoft.com/office/drawing/2014/main" id="{6D8BAF42-AB54-EA2E-29E0-556296E9B14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3524" y="199849"/>
            <a:ext cx="1470050" cy="91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le tekstowe 3">
            <a:extLst>
              <a:ext uri="{FF2B5EF4-FFF2-40B4-BE49-F238E27FC236}">
                <a16:creationId xmlns:a16="http://schemas.microsoft.com/office/drawing/2014/main" id="{C24CF6D9-99FC-5F5E-668C-41758537ABC1}"/>
              </a:ext>
            </a:extLst>
          </p:cNvPr>
          <p:cNvSpPr txBox="1"/>
          <p:nvPr/>
        </p:nvSpPr>
        <p:spPr>
          <a:xfrm>
            <a:off x="611560" y="1489472"/>
            <a:ext cx="8509004" cy="4385816"/>
          </a:xfrm>
          <a:prstGeom prst="rect">
            <a:avLst/>
          </a:prstGeom>
          <a:noFill/>
        </p:spPr>
        <p:txBody>
          <a:bodyPr wrap="square">
            <a:spAutoFit/>
          </a:bodyPr>
          <a:lstStyle/>
          <a:p>
            <a:pPr marL="0" indent="0" fontAlgn="auto">
              <a:buNone/>
            </a:pPr>
            <a:r>
              <a:rPr lang="pl-PL" sz="1800" dirty="0">
                <a:solidFill>
                  <a:schemeClr val="accent2">
                    <a:lumMod val="50000"/>
                  </a:schemeClr>
                </a:solidFill>
                <a:latin typeface="Arial" panose="020B0604020202020204" pitchFamily="34" charset="0"/>
                <a:cs typeface="Arial" panose="020B0604020202020204" pitchFamily="34" charset="0"/>
              </a:rPr>
              <a:t>Powiatowy Urząd Pracy dla Powiatu Warszawskiego Zachodniego w 2025 roku skierował na prace interwencyjne 22 osoby m.in. do pracodawców:</a:t>
            </a:r>
          </a:p>
          <a:p>
            <a:pPr marL="0" indent="0" fontAlgn="auto">
              <a:lnSpc>
                <a:spcPct val="150000"/>
              </a:lnSpc>
              <a:buNone/>
            </a:pPr>
            <a:endParaRPr lang="pl-PL" sz="1800" dirty="0">
              <a:solidFill>
                <a:schemeClr val="accent2">
                  <a:lumMod val="50000"/>
                </a:schemeClr>
              </a:solidFill>
              <a:latin typeface="Arial" panose="020B0604020202020204" pitchFamily="34" charset="0"/>
              <a:cs typeface="Arial" panose="020B0604020202020204" pitchFamily="34" charset="0"/>
            </a:endParaRPr>
          </a:p>
          <a:p>
            <a:pPr marL="285750" lvl="0" indent="-285750">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ZOKO Wioletta </a:t>
            </a:r>
            <a:r>
              <a:rPr lang="pl-PL" sz="1800" dirty="0" err="1">
                <a:solidFill>
                  <a:schemeClr val="accent2">
                    <a:lumMod val="50000"/>
                  </a:schemeClr>
                </a:solidFill>
                <a:latin typeface="Arial" panose="020B0604020202020204" pitchFamily="34" charset="0"/>
                <a:cs typeface="Arial" panose="020B0604020202020204" pitchFamily="34" charset="0"/>
              </a:rPr>
              <a:t>Szynal</a:t>
            </a:r>
            <a:r>
              <a:rPr lang="pl-PL" sz="1800" dirty="0">
                <a:solidFill>
                  <a:schemeClr val="accent2">
                    <a:lumMod val="50000"/>
                  </a:schemeClr>
                </a:solidFill>
                <a:latin typeface="Arial" panose="020B0604020202020204" pitchFamily="34" charset="0"/>
                <a:cs typeface="Arial" panose="020B0604020202020204" pitchFamily="34" charset="0"/>
              </a:rPr>
              <a:t> – umowa na 1 stanowisko pracy,</a:t>
            </a:r>
          </a:p>
          <a:p>
            <a:pPr marL="285750" lvl="0" indent="-285750">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Body </a:t>
            </a:r>
            <a:r>
              <a:rPr lang="pl-PL" sz="1800" dirty="0" err="1">
                <a:solidFill>
                  <a:schemeClr val="accent2">
                    <a:lumMod val="50000"/>
                  </a:schemeClr>
                </a:solidFill>
                <a:latin typeface="Arial" panose="020B0604020202020204" pitchFamily="34" charset="0"/>
                <a:cs typeface="Arial" panose="020B0604020202020204" pitchFamily="34" charset="0"/>
              </a:rPr>
              <a:t>Evolution</a:t>
            </a:r>
            <a:r>
              <a:rPr lang="pl-PL" sz="1800" dirty="0">
                <a:solidFill>
                  <a:schemeClr val="accent2">
                    <a:lumMod val="50000"/>
                  </a:schemeClr>
                </a:solidFill>
                <a:latin typeface="Arial" panose="020B0604020202020204" pitchFamily="34" charset="0"/>
                <a:cs typeface="Arial" panose="020B0604020202020204" pitchFamily="34" charset="0"/>
              </a:rPr>
              <a:t> Łomianki Agnieszka Góral - umowa na 1 stanowisko pracy,</a:t>
            </a:r>
          </a:p>
          <a:p>
            <a:pPr marL="285750" lvl="0" indent="-285750">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J&amp;J Jacek Jagieła – umowa na 2 stanowiska pracy,</a:t>
            </a:r>
          </a:p>
          <a:p>
            <a:pPr marL="285750" lvl="0" indent="-285750">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Stowarzyszenie Pomocy Bliźniemu „Mar-Kot” – umowa na 1 stanowisko pracy,</a:t>
            </a:r>
          </a:p>
          <a:p>
            <a:pPr marL="285750" lvl="0" indent="-285750">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Pizzeria </a:t>
            </a:r>
            <a:r>
              <a:rPr lang="pl-PL" sz="1800" dirty="0" err="1">
                <a:solidFill>
                  <a:schemeClr val="accent2">
                    <a:lumMod val="50000"/>
                  </a:schemeClr>
                </a:solidFill>
                <a:latin typeface="Arial" panose="020B0604020202020204" pitchFamily="34" charset="0"/>
                <a:cs typeface="Arial" panose="020B0604020202020204" pitchFamily="34" charset="0"/>
              </a:rPr>
              <a:t>Eddie</a:t>
            </a:r>
            <a:r>
              <a:rPr lang="pl-PL" sz="1800" dirty="0">
                <a:solidFill>
                  <a:schemeClr val="accent2">
                    <a:lumMod val="50000"/>
                  </a:schemeClr>
                </a:solidFill>
                <a:latin typeface="Arial" panose="020B0604020202020204" pitchFamily="34" charset="0"/>
                <a:cs typeface="Arial" panose="020B0604020202020204" pitchFamily="34" charset="0"/>
              </a:rPr>
              <a:t> Pizza Edward Mateusiak – umowa na 1 stanowisko pracy,</a:t>
            </a:r>
          </a:p>
          <a:p>
            <a:pPr marL="285750" lvl="0" indent="-285750">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Premium </a:t>
            </a:r>
            <a:r>
              <a:rPr lang="pl-PL" sz="1800" dirty="0" err="1">
                <a:solidFill>
                  <a:schemeClr val="accent2">
                    <a:lumMod val="50000"/>
                  </a:schemeClr>
                </a:solidFill>
                <a:latin typeface="Arial" panose="020B0604020202020204" pitchFamily="34" charset="0"/>
                <a:cs typeface="Arial" panose="020B0604020202020204" pitchFamily="34" charset="0"/>
              </a:rPr>
              <a:t>Filters</a:t>
            </a:r>
            <a:r>
              <a:rPr lang="pl-PL" sz="1800" dirty="0">
                <a:solidFill>
                  <a:schemeClr val="accent2">
                    <a:lumMod val="50000"/>
                  </a:schemeClr>
                </a:solidFill>
                <a:latin typeface="Arial" panose="020B0604020202020204" pitchFamily="34" charset="0"/>
                <a:cs typeface="Arial" panose="020B0604020202020204" pitchFamily="34" charset="0"/>
              </a:rPr>
              <a:t> Sp. z o.o. – umowa na 1 stanowisko pracy,</a:t>
            </a:r>
          </a:p>
          <a:p>
            <a:pPr marL="285750" lvl="0" indent="-285750">
              <a:buFont typeface="Arial" panose="020B0604020202020204" pitchFamily="34" charset="0"/>
              <a:buChar char="•"/>
            </a:pPr>
            <a:r>
              <a:rPr lang="pl-PL" sz="1800" dirty="0" err="1">
                <a:solidFill>
                  <a:schemeClr val="accent2">
                    <a:lumMod val="50000"/>
                  </a:schemeClr>
                </a:solidFill>
                <a:latin typeface="Arial" panose="020B0604020202020204" pitchFamily="34" charset="0"/>
                <a:cs typeface="Arial" panose="020B0604020202020204" pitchFamily="34" charset="0"/>
              </a:rPr>
              <a:t>GreenZel</a:t>
            </a:r>
            <a:r>
              <a:rPr lang="pl-PL" sz="1800" dirty="0">
                <a:solidFill>
                  <a:schemeClr val="accent2">
                    <a:lumMod val="50000"/>
                  </a:schemeClr>
                </a:solidFill>
                <a:latin typeface="Arial" panose="020B0604020202020204" pitchFamily="34" charset="0"/>
                <a:cs typeface="Arial" panose="020B0604020202020204" pitchFamily="34" charset="0"/>
              </a:rPr>
              <a:t> Paweł Zelek – umowa na 1 stanowisko pracy. </a:t>
            </a:r>
          </a:p>
          <a:p>
            <a:pPr lvl="0"/>
            <a:endParaRPr lang="pl-PL" sz="1800" dirty="0">
              <a:solidFill>
                <a:schemeClr val="accent2">
                  <a:lumMod val="50000"/>
                </a:schemeClr>
              </a:solidFill>
              <a:latin typeface="Arial" panose="020B0604020202020204" pitchFamily="34" charset="0"/>
              <a:cs typeface="Arial" panose="020B0604020202020204" pitchFamily="34" charset="0"/>
            </a:endParaRPr>
          </a:p>
          <a:p>
            <a:pPr marL="0" indent="0">
              <a:buNone/>
            </a:pPr>
            <a:r>
              <a:rPr lang="pl-PL" sz="1800" dirty="0">
                <a:solidFill>
                  <a:schemeClr val="accent2">
                    <a:lumMod val="50000"/>
                  </a:schemeClr>
                </a:solidFill>
                <a:latin typeface="Arial" panose="020B0604020202020204" pitchFamily="34" charset="0"/>
                <a:cs typeface="Arial" panose="020B0604020202020204" pitchFamily="34" charset="0"/>
              </a:rPr>
              <a:t>Stanowiska, na których najczęściej organizowano prace interwencyjne to m.in.:</a:t>
            </a:r>
          </a:p>
          <a:p>
            <a:pPr marL="0" indent="0">
              <a:buNone/>
            </a:pPr>
            <a:r>
              <a:rPr lang="pl-PL" sz="1800" dirty="0">
                <a:solidFill>
                  <a:schemeClr val="accent2">
                    <a:lumMod val="50000"/>
                  </a:schemeClr>
                </a:solidFill>
                <a:latin typeface="Arial" panose="020B0604020202020204" pitchFamily="34" charset="0"/>
                <a:cs typeface="Arial" panose="020B0604020202020204" pitchFamily="34" charset="0"/>
              </a:rPr>
              <a:t>Kelner, kasjer-sprzedawca, szwaczka, recepcjonista, pracownik produkcji, koordynator biurowy, pracownik gospodarczy, terapeuta zajęciowy.</a:t>
            </a:r>
          </a:p>
          <a:p>
            <a:pPr marL="0" indent="0">
              <a:buNone/>
            </a:pPr>
            <a:endParaRPr lang="pl-PL" sz="1800" dirty="0">
              <a:solidFill>
                <a:schemeClr val="accent2">
                  <a:lumMod val="50000"/>
                </a:schemeClr>
              </a:solidFill>
              <a:latin typeface="Arial" panose="020B0604020202020204" pitchFamily="34" charset="0"/>
              <a:cs typeface="Arial" panose="020B0604020202020204"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pup.olesno.sisco.info/download/humanresources-jobs%281%2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6206764"/>
            <a:ext cx="998173" cy="659552"/>
          </a:xfrm>
          <a:prstGeom prst="rect">
            <a:avLst/>
          </a:prstGeom>
          <a:noFill/>
          <a:extLst>
            <a:ext uri="{909E8E84-426E-40DD-AFC4-6F175D3DCCD1}">
              <a14:hiddenFill xmlns:a14="http://schemas.microsoft.com/office/drawing/2010/main">
                <a:solidFill>
                  <a:srgbClr val="FFFFFF"/>
                </a:solidFill>
              </a14:hiddenFill>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Staże</a:t>
            </a:r>
          </a:p>
        </p:txBody>
      </p:sp>
      <p:sp>
        <p:nvSpPr>
          <p:cNvPr id="8" name="Symbol zastępczy tekstu 2"/>
          <p:cNvSpPr txBox="1">
            <a:spLocks/>
          </p:cNvSpPr>
          <p:nvPr/>
        </p:nvSpPr>
        <p:spPr>
          <a:xfrm>
            <a:off x="-2345519" y="2265665"/>
            <a:ext cx="7255972" cy="3537457"/>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endParaRPr lang="pl-PL" sz="1600" dirty="0">
              <a:solidFill>
                <a:schemeClr val="accent2">
                  <a:lumMod val="50000"/>
                </a:schemeClr>
              </a:solidFill>
              <a:latin typeface="Arial" panose="020B0604020202020204" pitchFamily="34" charset="0"/>
              <a:cs typeface="Arial" panose="020B0604020202020204" pitchFamily="34" charset="0"/>
            </a:endParaRPr>
          </a:p>
        </p:txBody>
      </p:sp>
      <p:sp>
        <p:nvSpPr>
          <p:cNvPr id="9" name="Symbol zastępczy tekstu 2"/>
          <p:cNvSpPr txBox="1">
            <a:spLocks/>
          </p:cNvSpPr>
          <p:nvPr/>
        </p:nvSpPr>
        <p:spPr>
          <a:xfrm>
            <a:off x="901287" y="1113710"/>
            <a:ext cx="7981838" cy="542283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1600" dirty="0">
                <a:solidFill>
                  <a:schemeClr val="accent2">
                    <a:lumMod val="50000"/>
                  </a:schemeClr>
                </a:solidFill>
                <a:latin typeface="Arial" panose="020B0604020202020204" pitchFamily="34" charset="0"/>
                <a:cs typeface="Arial" panose="020B0604020202020204" pitchFamily="34" charset="0"/>
              </a:rPr>
              <a:t>Powiatowy Urząd Pracy dla Powiatu Warszawskiego Zachodniego w 2025 roku skierował 30 osób do odbycia stażu m.in. do n/w pracodawców):</a:t>
            </a:r>
          </a:p>
          <a:p>
            <a:pPr fontAlgn="auto"/>
            <a:r>
              <a:rPr lang="pl-PL" sz="1600" dirty="0">
                <a:solidFill>
                  <a:schemeClr val="accent2">
                    <a:lumMod val="50000"/>
                  </a:schemeClr>
                </a:solidFill>
                <a:latin typeface="Arial" panose="020B0604020202020204" pitchFamily="34" charset="0"/>
                <a:cs typeface="Arial" panose="020B0604020202020204" pitchFamily="34" charset="0"/>
              </a:rPr>
              <a:t>PD </a:t>
            </a:r>
            <a:r>
              <a:rPr lang="pl-PL" sz="1600" dirty="0" err="1">
                <a:solidFill>
                  <a:schemeClr val="accent2">
                    <a:lumMod val="50000"/>
                  </a:schemeClr>
                </a:solidFill>
                <a:latin typeface="Arial" panose="020B0604020202020204" pitchFamily="34" charset="0"/>
                <a:cs typeface="Arial" panose="020B0604020202020204" pitchFamily="34" charset="0"/>
              </a:rPr>
              <a:t>Customs</a:t>
            </a:r>
            <a:r>
              <a:rPr lang="pl-PL" sz="1600" dirty="0">
                <a:solidFill>
                  <a:schemeClr val="accent2">
                    <a:lumMod val="50000"/>
                  </a:schemeClr>
                </a:solidFill>
                <a:latin typeface="Arial" panose="020B0604020202020204" pitchFamily="34" charset="0"/>
                <a:cs typeface="Arial" panose="020B0604020202020204" pitchFamily="34" charset="0"/>
              </a:rPr>
              <a:t> Sp. z o.o.,</a:t>
            </a:r>
          </a:p>
          <a:p>
            <a:pPr fontAlgn="auto"/>
            <a:r>
              <a:rPr lang="pl-PL" sz="1600" dirty="0" err="1">
                <a:solidFill>
                  <a:schemeClr val="accent2">
                    <a:lumMod val="50000"/>
                  </a:schemeClr>
                </a:solidFill>
                <a:latin typeface="Arial" panose="020B0604020202020204" pitchFamily="34" charset="0"/>
                <a:cs typeface="Arial" panose="020B0604020202020204" pitchFamily="34" charset="0"/>
              </a:rPr>
              <a:t>GreenZel</a:t>
            </a:r>
            <a:r>
              <a:rPr lang="pl-PL" sz="1600" dirty="0">
                <a:solidFill>
                  <a:schemeClr val="accent2">
                    <a:lumMod val="50000"/>
                  </a:schemeClr>
                </a:solidFill>
                <a:latin typeface="Arial" panose="020B0604020202020204" pitchFamily="34" charset="0"/>
                <a:cs typeface="Arial" panose="020B0604020202020204" pitchFamily="34" charset="0"/>
              </a:rPr>
              <a:t> Paweł Żelek,</a:t>
            </a:r>
          </a:p>
          <a:p>
            <a:pPr fontAlgn="auto"/>
            <a:r>
              <a:rPr lang="pl-PL" sz="1600" dirty="0">
                <a:solidFill>
                  <a:schemeClr val="accent2">
                    <a:lumMod val="50000"/>
                  </a:schemeClr>
                </a:solidFill>
                <a:latin typeface="Arial" panose="020B0604020202020204" pitchFamily="34" charset="0"/>
                <a:cs typeface="Arial" panose="020B0604020202020204" pitchFamily="34" charset="0"/>
              </a:rPr>
              <a:t>Ornecka Grupa Sp. z o.o,</a:t>
            </a:r>
          </a:p>
          <a:p>
            <a:pPr fontAlgn="auto"/>
            <a:r>
              <a:rPr lang="pl-PL" sz="1600" dirty="0">
                <a:solidFill>
                  <a:schemeClr val="accent2">
                    <a:lumMod val="50000"/>
                  </a:schemeClr>
                </a:solidFill>
                <a:latin typeface="Arial" panose="020B0604020202020204" pitchFamily="34" charset="0"/>
                <a:cs typeface="Arial" panose="020B0604020202020204" pitchFamily="34" charset="0"/>
              </a:rPr>
              <a:t>Profil Szkolenia Sylwia Wyszyńska,</a:t>
            </a:r>
          </a:p>
          <a:p>
            <a:pPr fontAlgn="auto"/>
            <a:r>
              <a:rPr lang="pl-PL" sz="1600" dirty="0">
                <a:solidFill>
                  <a:schemeClr val="accent2">
                    <a:lumMod val="50000"/>
                  </a:schemeClr>
                </a:solidFill>
                <a:latin typeface="Arial" panose="020B0604020202020204" pitchFamily="34" charset="0"/>
                <a:cs typeface="Arial" panose="020B0604020202020204" pitchFamily="34" charset="0"/>
              </a:rPr>
              <a:t>Urząd Gminy Kampinos ,</a:t>
            </a:r>
          </a:p>
          <a:p>
            <a:pPr fontAlgn="auto"/>
            <a:r>
              <a:rPr lang="pl-PL" sz="1600" dirty="0">
                <a:solidFill>
                  <a:schemeClr val="accent2">
                    <a:lumMod val="50000"/>
                  </a:schemeClr>
                </a:solidFill>
                <a:latin typeface="Arial" panose="020B0604020202020204" pitchFamily="34" charset="0"/>
                <a:cs typeface="Arial" panose="020B0604020202020204" pitchFamily="34" charset="0"/>
              </a:rPr>
              <a:t>Klinika Teodorowscy Sp. z o.o.,</a:t>
            </a:r>
          </a:p>
          <a:p>
            <a:pPr fontAlgn="auto"/>
            <a:r>
              <a:rPr lang="pl-PL" sz="1600" dirty="0">
                <a:solidFill>
                  <a:schemeClr val="accent2">
                    <a:lumMod val="50000"/>
                  </a:schemeClr>
                </a:solidFill>
                <a:latin typeface="Arial" panose="020B0604020202020204" pitchFamily="34" charset="0"/>
                <a:cs typeface="Arial" panose="020B0604020202020204" pitchFamily="34" charset="0"/>
              </a:rPr>
              <a:t>Drukarnia Hologramy Sp. z o.o,</a:t>
            </a:r>
          </a:p>
          <a:p>
            <a:pPr marL="0" indent="0" fontAlgn="auto">
              <a:buNone/>
            </a:pPr>
            <a:r>
              <a:rPr lang="pl-PL" sz="1600" dirty="0">
                <a:solidFill>
                  <a:schemeClr val="accent2">
                    <a:lumMod val="50000"/>
                  </a:schemeClr>
                </a:solidFill>
                <a:latin typeface="Arial" panose="020B0604020202020204" pitchFamily="34" charset="0"/>
                <a:cs typeface="Arial" panose="020B0604020202020204" pitchFamily="34" charset="0"/>
              </a:rPr>
              <a:t>Stanowiska, na które najczęściej organizowano staże to m.in.: pracownik biurowy, stylistka paznokci, pomoc dietetyka, sprzedawca, specjalista ds. logistyki, pomocnik drukarza.</a:t>
            </a:r>
          </a:p>
        </p:txBody>
      </p:sp>
      <p:sp>
        <p:nvSpPr>
          <p:cNvPr id="10" name="Symbol zastępczy tekstu 2"/>
          <p:cNvSpPr txBox="1">
            <a:spLocks/>
          </p:cNvSpPr>
          <p:nvPr/>
        </p:nvSpPr>
        <p:spPr>
          <a:xfrm>
            <a:off x="1170808" y="5824177"/>
            <a:ext cx="7515992" cy="58362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2000" dirty="0">
              <a:solidFill>
                <a:schemeClr val="accent2">
                  <a:lumMod val="50000"/>
                </a:schemeClr>
              </a:solidFill>
              <a:cs typeface="Times New Roman" panose="02020603050405020304" pitchFamily="18" charset="0"/>
            </a:endParaRPr>
          </a:p>
        </p:txBody>
      </p:sp>
      <p:sp>
        <p:nvSpPr>
          <p:cNvPr id="11" name="Symbol zastępczy tekstu 2"/>
          <p:cNvSpPr txBox="1">
            <a:spLocks/>
          </p:cNvSpPr>
          <p:nvPr/>
        </p:nvSpPr>
        <p:spPr>
          <a:xfrm>
            <a:off x="1153459" y="4893292"/>
            <a:ext cx="7515992" cy="58362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1600" dirty="0">
              <a:solidFill>
                <a:schemeClr val="accent2">
                  <a:lumMod val="50000"/>
                </a:schemeClr>
              </a:solidFill>
              <a:latin typeface="Arial" panose="020B0604020202020204" pitchFamily="34" charset="0"/>
              <a:cs typeface="Arial" panose="020B0604020202020204" pitchFamily="34" charset="0"/>
            </a:endParaRPr>
          </a:p>
        </p:txBody>
      </p:sp>
      <p:sp>
        <p:nvSpPr>
          <p:cNvPr id="12" name="Symbol zastępczy tekstu 2"/>
          <p:cNvSpPr txBox="1">
            <a:spLocks/>
          </p:cNvSpPr>
          <p:nvPr/>
        </p:nvSpPr>
        <p:spPr>
          <a:xfrm>
            <a:off x="1152457" y="4744286"/>
            <a:ext cx="7515992" cy="1079411"/>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1600" dirty="0">
              <a:solidFill>
                <a:schemeClr val="accent2">
                  <a:lumMod val="50000"/>
                </a:schemeClr>
              </a:solidFill>
              <a:latin typeface="Arial" panose="020B0604020202020204" pitchFamily="34" charset="0"/>
              <a:cs typeface="Arial" panose="020B0604020202020204" pitchFamily="34" charset="0"/>
            </a:endParaRPr>
          </a:p>
        </p:txBody>
      </p:sp>
      <p:pic>
        <p:nvPicPr>
          <p:cNvPr id="3" name="Obraz 4">
            <a:extLst>
              <a:ext uri="{FF2B5EF4-FFF2-40B4-BE49-F238E27FC236}">
                <a16:creationId xmlns:a16="http://schemas.microsoft.com/office/drawing/2014/main" id="{CF83462E-5AB0-911B-FEEF-850C69E9DA1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4225" y="361348"/>
            <a:ext cx="1470050" cy="91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1"/>
          <p:cNvSpPr txBox="1">
            <a:spLocks noChangeArrowheads="1"/>
          </p:cNvSpPr>
          <p:nvPr/>
        </p:nvSpPr>
        <p:spPr bwMode="auto">
          <a:xfrm>
            <a:off x="1908175" y="249238"/>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6" name="Picture 2" descr="http://pup.olesno.sisco.info/download/humanresources-jobs%281%2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Tytuł 1"/>
          <p:cNvSpPr txBox="1">
            <a:spLocks/>
          </p:cNvSpPr>
          <p:nvPr/>
        </p:nvSpPr>
        <p:spPr>
          <a:xfrm>
            <a:off x="1570220" y="148631"/>
            <a:ext cx="6996525" cy="1243607"/>
          </a:xfrm>
          <a:prstGeom prst="rect">
            <a:avLst/>
          </a:prstGeom>
        </p:spPr>
        <p:txBody>
          <a:bodyPr>
            <a:normAutofit fontScale="92500" lnSpcReduction="1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Jednorazowe środki na podjęcie działalności gospodarczej </a:t>
            </a:r>
          </a:p>
        </p:txBody>
      </p:sp>
      <p:sp>
        <p:nvSpPr>
          <p:cNvPr id="9" name="Symbol zastępczy tekstu 2"/>
          <p:cNvSpPr txBox="1">
            <a:spLocks/>
          </p:cNvSpPr>
          <p:nvPr/>
        </p:nvSpPr>
        <p:spPr>
          <a:xfrm>
            <a:off x="908407" y="1439957"/>
            <a:ext cx="820891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Powiatowy Urząd Pracy dla Powiatu Warszawskiego Zachodniego w 2025 roku przyznał 54 osobom bezrobotnym jednorazowe środki na podjęcie własnej działalności gospodarczej, w tym 1 osoba niepełnosprawna otrzymała jednorazowe środki na otwarcie działalności gospodarczej ze środków PFRON.  </a:t>
            </a:r>
          </a:p>
        </p:txBody>
      </p:sp>
      <p:pic>
        <p:nvPicPr>
          <p:cNvPr id="2" name="Obraz 4">
            <a:extLst>
              <a:ext uri="{FF2B5EF4-FFF2-40B4-BE49-F238E27FC236}">
                <a16:creationId xmlns:a16="http://schemas.microsoft.com/office/drawing/2014/main" id="{F8FD15F6-B04B-F464-2753-FCDCAEC531A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4225" y="361348"/>
            <a:ext cx="1470050" cy="91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96FB0EAD-D28A-1A31-8EA3-A7E747A8E2AD}"/>
              </a:ext>
            </a:extLst>
          </p:cNvPr>
          <p:cNvSpPr>
            <a:spLocks noGrp="1"/>
          </p:cNvSpPr>
          <p:nvPr>
            <p:ph sz="half" idx="1"/>
          </p:nvPr>
        </p:nvSpPr>
        <p:spPr>
          <a:xfrm>
            <a:off x="1115615" y="1268760"/>
            <a:ext cx="3816425" cy="5256584"/>
          </a:xfrm>
        </p:spPr>
        <p:txBody>
          <a:bodyPr>
            <a:normAutofit fontScale="77500" lnSpcReduction="20000"/>
          </a:bodyPr>
          <a:lstStyle/>
          <a:p>
            <a:pPr fontAlgn="auto"/>
            <a:r>
              <a:rPr lang="pl-PL" sz="1800" dirty="0">
                <a:solidFill>
                  <a:schemeClr val="accent2">
                    <a:lumMod val="50000"/>
                  </a:schemeClr>
                </a:solidFill>
                <a:latin typeface="Arial" panose="020B0604020202020204" pitchFamily="34" charset="0"/>
                <a:cs typeface="Arial" panose="020B0604020202020204" pitchFamily="34" charset="0"/>
              </a:rPr>
              <a:t>Produkcja pozostałych mebli,</a:t>
            </a:r>
          </a:p>
          <a:p>
            <a:pPr fontAlgn="auto"/>
            <a:r>
              <a:rPr lang="pl-PL" sz="1800" dirty="0">
                <a:solidFill>
                  <a:schemeClr val="accent2">
                    <a:lumMod val="50000"/>
                  </a:schemeClr>
                </a:solidFill>
                <a:latin typeface="Arial" panose="020B0604020202020204" pitchFamily="34" charset="0"/>
                <a:cs typeface="Arial" panose="020B0604020202020204" pitchFamily="34" charset="0"/>
              </a:rPr>
              <a:t>Wykonywanie instalacji wodno-kanalizacyjnych, cieplnych i klimatyzacyjnych,</a:t>
            </a:r>
          </a:p>
          <a:p>
            <a:pPr fontAlgn="auto"/>
            <a:r>
              <a:rPr lang="pl-PL" sz="1800" dirty="0">
                <a:solidFill>
                  <a:schemeClr val="accent2">
                    <a:lumMod val="50000"/>
                  </a:schemeClr>
                </a:solidFill>
                <a:latin typeface="Arial" panose="020B0604020202020204" pitchFamily="34" charset="0"/>
                <a:cs typeface="Arial" panose="020B0604020202020204" pitchFamily="34" charset="0"/>
              </a:rPr>
              <a:t>Działalność w zakresie pielęgnacji urody i pozostała działalność kosmetyczna,</a:t>
            </a:r>
          </a:p>
          <a:p>
            <a:pPr fontAlgn="auto"/>
            <a:r>
              <a:rPr lang="pl-PL" sz="1800" dirty="0">
                <a:solidFill>
                  <a:schemeClr val="accent2">
                    <a:lumMod val="50000"/>
                  </a:schemeClr>
                </a:solidFill>
                <a:latin typeface="Arial" panose="020B0604020202020204" pitchFamily="34" charset="0"/>
                <a:cs typeface="Arial" panose="020B0604020202020204" pitchFamily="34" charset="0"/>
              </a:rPr>
              <a:t>Produkcja, bieżnikowanie i regenerowanie opon z gumy oraz produkcja dętek,</a:t>
            </a:r>
          </a:p>
          <a:p>
            <a:pPr fontAlgn="auto"/>
            <a:r>
              <a:rPr lang="pl-PL" sz="1800" dirty="0">
                <a:solidFill>
                  <a:schemeClr val="accent2">
                    <a:lumMod val="50000"/>
                  </a:schemeClr>
                </a:solidFill>
                <a:latin typeface="Arial" panose="020B0604020202020204" pitchFamily="34" charset="0"/>
                <a:cs typeface="Arial" panose="020B0604020202020204" pitchFamily="34" charset="0"/>
              </a:rPr>
              <a:t>Produkcja pieczywa; produkcja świeżych wyrobów ciastkarskich i ciastek,</a:t>
            </a:r>
          </a:p>
          <a:p>
            <a:pPr fontAlgn="auto"/>
            <a:r>
              <a:rPr lang="pl-PL" sz="1800" dirty="0">
                <a:solidFill>
                  <a:schemeClr val="accent2">
                    <a:lumMod val="50000"/>
                  </a:schemeClr>
                </a:solidFill>
                <a:latin typeface="Arial" panose="020B0604020202020204" pitchFamily="34" charset="0"/>
                <a:cs typeface="Arial" panose="020B0604020202020204" pitchFamily="34" charset="0"/>
              </a:rPr>
              <a:t>Działalność  prawnicza,</a:t>
            </a:r>
          </a:p>
          <a:p>
            <a:pPr fontAlgn="auto"/>
            <a:r>
              <a:rPr lang="pl-PL" sz="1800" dirty="0">
                <a:solidFill>
                  <a:schemeClr val="accent2">
                    <a:lumMod val="50000"/>
                  </a:schemeClr>
                </a:solidFill>
                <a:latin typeface="Arial" panose="020B0604020202020204" pitchFamily="34" charset="0"/>
                <a:cs typeface="Arial" panose="020B0604020202020204" pitchFamily="34" charset="0"/>
              </a:rPr>
              <a:t>Działalność spa, saun i łaźni parowych,</a:t>
            </a:r>
          </a:p>
          <a:p>
            <a:pPr fontAlgn="auto"/>
            <a:r>
              <a:rPr lang="pl-PL" sz="1800" dirty="0">
                <a:solidFill>
                  <a:schemeClr val="accent2">
                    <a:lumMod val="50000"/>
                  </a:schemeClr>
                </a:solidFill>
                <a:latin typeface="Arial" panose="020B0604020202020204" pitchFamily="34" charset="0"/>
                <a:cs typeface="Arial" panose="020B0604020202020204" pitchFamily="34" charset="0"/>
              </a:rPr>
              <a:t>Badania naukowe i prace rozwojowe w dziedzinie nauk przyrodniczych i technicznych,</a:t>
            </a:r>
          </a:p>
          <a:p>
            <a:endParaRPr lang="pl-PL" dirty="0"/>
          </a:p>
        </p:txBody>
      </p:sp>
      <p:sp>
        <p:nvSpPr>
          <p:cNvPr id="4" name="Symbol zastępczy zawartości 3">
            <a:extLst>
              <a:ext uri="{FF2B5EF4-FFF2-40B4-BE49-F238E27FC236}">
                <a16:creationId xmlns:a16="http://schemas.microsoft.com/office/drawing/2014/main" id="{039DE988-8EC3-662E-C1A8-5F0B98817C82}"/>
              </a:ext>
            </a:extLst>
          </p:cNvPr>
          <p:cNvSpPr>
            <a:spLocks noGrp="1"/>
          </p:cNvSpPr>
          <p:nvPr>
            <p:ph sz="half" idx="2"/>
          </p:nvPr>
        </p:nvSpPr>
        <p:spPr>
          <a:xfrm>
            <a:off x="5076056" y="1700808"/>
            <a:ext cx="3898210" cy="4246325"/>
          </a:xfrm>
        </p:spPr>
        <p:txBody>
          <a:bodyPr>
            <a:normAutofit fontScale="77500" lnSpcReduction="20000"/>
          </a:bodyPr>
          <a:lstStyle/>
          <a:p>
            <a:pPr fontAlgn="auto">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Naprawa mechaniczna i serwisowa pojazdów silnikowych, z wyłączeniem motocykli,</a:t>
            </a:r>
          </a:p>
          <a:p>
            <a:pPr fontAlgn="auto">
              <a:buFont typeface="Arial" panose="020B0604020202020204" pitchFamily="34" charset="0"/>
              <a:buChar char="•"/>
            </a:pPr>
            <a:r>
              <a:rPr lang="pl-PL" sz="1800" dirty="0">
                <a:solidFill>
                  <a:schemeClr val="accent2">
                    <a:lumMod val="50000"/>
                  </a:schemeClr>
                </a:solidFill>
                <a:latin typeface="Arial" panose="020B0604020202020204" pitchFamily="34" charset="0"/>
                <a:cs typeface="Arial" panose="020B0604020202020204" pitchFamily="34" charset="0"/>
              </a:rPr>
              <a:t>Pośrednictwo w sprzedaży detalicznej niewyspecjalizowanej</a:t>
            </a:r>
          </a:p>
          <a:p>
            <a:pPr fontAlgn="auto"/>
            <a:r>
              <a:rPr lang="pl-PL" sz="1800" dirty="0">
                <a:solidFill>
                  <a:schemeClr val="accent2">
                    <a:lumMod val="50000"/>
                  </a:schemeClr>
                </a:solidFill>
                <a:latin typeface="Arial" panose="020B0604020202020204" pitchFamily="34" charset="0"/>
                <a:cs typeface="Arial" panose="020B0604020202020204" pitchFamily="34" charset="0"/>
              </a:rPr>
              <a:t>Działalność usługowa </a:t>
            </a:r>
            <a:r>
              <a:rPr lang="pl-PL" sz="1800" dirty="0" err="1">
                <a:solidFill>
                  <a:schemeClr val="accent2">
                    <a:lumMod val="50000"/>
                  </a:schemeClr>
                </a:solidFill>
                <a:latin typeface="Arial" panose="020B0604020202020204" pitchFamily="34" charset="0"/>
                <a:cs typeface="Arial" panose="020B0604020202020204" pitchFamily="34" charset="0"/>
              </a:rPr>
              <a:t>detailingu</a:t>
            </a:r>
            <a:r>
              <a:rPr lang="pl-PL" sz="1800" dirty="0">
                <a:solidFill>
                  <a:schemeClr val="accent2">
                    <a:lumMod val="50000"/>
                  </a:schemeClr>
                </a:solidFill>
                <a:latin typeface="Arial" panose="020B0604020202020204" pitchFamily="34" charset="0"/>
                <a:cs typeface="Arial" panose="020B0604020202020204" pitchFamily="34" charset="0"/>
              </a:rPr>
              <a:t> pojazdów silnikowych, z wyłączeniem motocykli,</a:t>
            </a:r>
          </a:p>
          <a:p>
            <a:pPr fontAlgn="auto"/>
            <a:r>
              <a:rPr lang="pl-PL" sz="1800" dirty="0">
                <a:solidFill>
                  <a:schemeClr val="accent2">
                    <a:lumMod val="50000"/>
                  </a:schemeClr>
                </a:solidFill>
                <a:latin typeface="Arial" panose="020B0604020202020204" pitchFamily="34" charset="0"/>
                <a:cs typeface="Arial" panose="020B0604020202020204" pitchFamily="34" charset="0"/>
              </a:rPr>
              <a:t>Działalność związana z produkcją filmów, nagrań wideo i programów telewizyjnych,</a:t>
            </a:r>
          </a:p>
          <a:p>
            <a:pPr fontAlgn="auto"/>
            <a:r>
              <a:rPr lang="pl-PL" sz="1800" dirty="0">
                <a:solidFill>
                  <a:schemeClr val="accent2">
                    <a:lumMod val="50000"/>
                  </a:schemeClr>
                </a:solidFill>
                <a:latin typeface="Arial" panose="020B0604020202020204" pitchFamily="34" charset="0"/>
                <a:cs typeface="Arial" panose="020B0604020202020204" pitchFamily="34" charset="0"/>
              </a:rPr>
              <a:t>Działalność psychologiczna i psychoterapeutyczna, z wyłączeniem lekarskiej,</a:t>
            </a:r>
          </a:p>
          <a:p>
            <a:pPr fontAlgn="auto"/>
            <a:r>
              <a:rPr lang="pl-PL" sz="1800" dirty="0">
                <a:solidFill>
                  <a:schemeClr val="accent2">
                    <a:lumMod val="50000"/>
                  </a:schemeClr>
                </a:solidFill>
                <a:latin typeface="Arial" panose="020B0604020202020204" pitchFamily="34" charset="0"/>
                <a:cs typeface="Arial" panose="020B0604020202020204" pitchFamily="34" charset="0"/>
              </a:rPr>
              <a:t>Kursy i szkolenia związane ze zdobywaniem wiedzy, umiejętności i kwalifikacji zawodowych w formach pozaszkolnych,</a:t>
            </a:r>
          </a:p>
          <a:p>
            <a:pPr fontAlgn="auto"/>
            <a:r>
              <a:rPr lang="pl-PL" sz="1800" dirty="0">
                <a:solidFill>
                  <a:schemeClr val="accent2">
                    <a:lumMod val="50000"/>
                  </a:schemeClr>
                </a:solidFill>
                <a:latin typeface="Arial" panose="020B0604020202020204" pitchFamily="34" charset="0"/>
                <a:cs typeface="Arial" panose="020B0604020202020204" pitchFamily="34" charset="0"/>
              </a:rPr>
              <a:t>Sprzedaż detaliczna kwiatów, roślin, nasion, nawozów i środków ochrony roślin. </a:t>
            </a:r>
          </a:p>
          <a:p>
            <a:endParaRPr lang="pl-PL" dirty="0"/>
          </a:p>
        </p:txBody>
      </p:sp>
      <p:sp>
        <p:nvSpPr>
          <p:cNvPr id="5" name="Symbol zastępczy tekstu 2">
            <a:extLst>
              <a:ext uri="{FF2B5EF4-FFF2-40B4-BE49-F238E27FC236}">
                <a16:creationId xmlns:a16="http://schemas.microsoft.com/office/drawing/2014/main" id="{0C173622-5CBF-351B-A104-D6AFC2AF3EAA}"/>
              </a:ext>
            </a:extLst>
          </p:cNvPr>
          <p:cNvSpPr txBox="1">
            <a:spLocks noGrp="1"/>
          </p:cNvSpPr>
          <p:nvPr>
            <p:ph type="title"/>
          </p:nvPr>
        </p:nvSpPr>
        <p:spPr>
          <a:xfrm>
            <a:off x="2051720" y="152449"/>
            <a:ext cx="6624017" cy="865188"/>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b="1" dirty="0">
                <a:solidFill>
                  <a:schemeClr val="accent2">
                    <a:lumMod val="75000"/>
                  </a:schemeClr>
                </a:solidFill>
                <a:latin typeface="Arial" panose="020B0604020202020204" pitchFamily="34" charset="0"/>
                <a:cs typeface="Arial" panose="020B0604020202020204" pitchFamily="34" charset="0"/>
              </a:rPr>
              <a:t>Rodzaj działalności prowadzonej przez osoby bezrobotne otrzymujące jednorazowe środki to m.in.:</a:t>
            </a:r>
          </a:p>
        </p:txBody>
      </p:sp>
      <p:pic>
        <p:nvPicPr>
          <p:cNvPr id="6" name="Picture 2" descr="http://pup.olesno.sisco.info/download/humanresources-jobs%281%29.jpg">
            <a:extLst>
              <a:ext uri="{FF2B5EF4-FFF2-40B4-BE49-F238E27FC236}">
                <a16:creationId xmlns:a16="http://schemas.microsoft.com/office/drawing/2014/main" id="{413FAE96-0A86-3EB4-E28F-6DF47C4935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8344" y="5806320"/>
            <a:ext cx="1387853" cy="917037"/>
          </a:xfrm>
          <a:prstGeom prst="rect">
            <a:avLst/>
          </a:prstGeom>
          <a:noFill/>
          <a:extLst>
            <a:ext uri="{909E8E84-426E-40DD-AFC4-6F175D3DCCD1}">
              <a14:hiddenFill xmlns:a14="http://schemas.microsoft.com/office/drawing/2010/main">
                <a:solidFill>
                  <a:srgbClr val="FFFFFF"/>
                </a:solidFill>
              </a14:hiddenFill>
            </a:ext>
          </a:extLst>
        </p:spPr>
      </p:pic>
      <p:pic>
        <p:nvPicPr>
          <p:cNvPr id="2" name="Obraz 4">
            <a:extLst>
              <a:ext uri="{FF2B5EF4-FFF2-40B4-BE49-F238E27FC236}">
                <a16:creationId xmlns:a16="http://schemas.microsoft.com/office/drawing/2014/main" id="{4C9CDCE3-085C-7B49-7B8D-972C902F842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7694" y="236570"/>
            <a:ext cx="1254026" cy="78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02282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Text Box 3"/>
          <p:cNvSpPr txBox="1">
            <a:spLocks noChangeArrowheads="1"/>
          </p:cNvSpPr>
          <p:nvPr/>
        </p:nvSpPr>
        <p:spPr bwMode="auto">
          <a:xfrm>
            <a:off x="1527175" y="1720850"/>
            <a:ext cx="184150" cy="366713"/>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endParaRPr lang="pl-PL"/>
          </a:p>
        </p:txBody>
      </p:sp>
      <p:sp>
        <p:nvSpPr>
          <p:cNvPr id="63492" name="Line 143"/>
          <p:cNvSpPr>
            <a:spLocks noChangeShapeType="1"/>
          </p:cNvSpPr>
          <p:nvPr/>
        </p:nvSpPr>
        <p:spPr bwMode="auto">
          <a:xfrm>
            <a:off x="7789863" y="-2516188"/>
            <a:ext cx="0" cy="0"/>
          </a:xfrm>
          <a:prstGeom prst="line">
            <a:avLst/>
          </a:prstGeom>
          <a:noFill/>
          <a:ln w="12700" cap="rnd">
            <a:solidFill>
              <a:srgbClr val="000000"/>
            </a:solidFill>
            <a:round/>
            <a:headEnd/>
            <a:tailEnd/>
          </a:ln>
        </p:spPr>
        <p:txBody>
          <a:bodyPr/>
          <a:lstStyle/>
          <a:p>
            <a:endParaRPr lang="pl-PL"/>
          </a:p>
        </p:txBody>
      </p:sp>
      <p:sp>
        <p:nvSpPr>
          <p:cNvPr id="63493" name="Line 146"/>
          <p:cNvSpPr>
            <a:spLocks noChangeShapeType="1"/>
          </p:cNvSpPr>
          <p:nvPr/>
        </p:nvSpPr>
        <p:spPr bwMode="auto">
          <a:xfrm>
            <a:off x="7789863" y="-2516188"/>
            <a:ext cx="0" cy="0"/>
          </a:xfrm>
          <a:prstGeom prst="line">
            <a:avLst/>
          </a:prstGeom>
          <a:noFill/>
          <a:ln w="12700" cap="rnd">
            <a:solidFill>
              <a:srgbClr val="000000"/>
            </a:solidFill>
            <a:round/>
            <a:headEnd/>
            <a:tailEnd/>
          </a:ln>
        </p:spPr>
        <p:txBody>
          <a:bodyPr/>
          <a:lstStyle/>
          <a:p>
            <a:endParaRPr lang="pl-PL"/>
          </a:p>
        </p:txBody>
      </p:sp>
      <p:sp>
        <p:nvSpPr>
          <p:cNvPr id="63494" name="Text Box 599"/>
          <p:cNvSpPr txBox="1">
            <a:spLocks noChangeArrowheads="1"/>
          </p:cNvSpPr>
          <p:nvPr/>
        </p:nvSpPr>
        <p:spPr bwMode="auto">
          <a:xfrm>
            <a:off x="1311275" y="1576388"/>
            <a:ext cx="2252663" cy="2563812"/>
          </a:xfrm>
          <a:prstGeom prst="rect">
            <a:avLst/>
          </a:prstGeom>
          <a:noFill/>
          <a:ln w="9525">
            <a:noFill/>
            <a:miter lim="800000"/>
            <a:headEnd/>
            <a:tailEnd/>
          </a:ln>
        </p:spPr>
        <p:txBody>
          <a:bodyPr>
            <a:spAutoFit/>
          </a:bodyPr>
          <a:lstStyle/>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p:txBody>
      </p:sp>
      <p:sp>
        <p:nvSpPr>
          <p:cNvPr id="63495" name="Line 739"/>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63496" name="Line 742"/>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63497" name="Line 1061"/>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63498" name="Line 1064"/>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12" name="Tytuł 1"/>
          <p:cNvSpPr txBox="1">
            <a:spLocks/>
          </p:cNvSpPr>
          <p:nvPr/>
        </p:nvSpPr>
        <p:spPr>
          <a:xfrm>
            <a:off x="1115616" y="2087563"/>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latin typeface="Arial" panose="020B0604020202020204" pitchFamily="34" charset="0"/>
                <a:cs typeface="Arial" panose="020B0604020202020204" pitchFamily="34" charset="0"/>
              </a:rPr>
              <a:t>Inne zadania realizowane przez Powiatowy Urząd Pracy dla Powiatu Warszawskiego Zachodniego w 2025 roku.</a:t>
            </a:r>
          </a:p>
        </p:txBody>
      </p:sp>
      <p:pic>
        <p:nvPicPr>
          <p:cNvPr id="2" name="Obraz 4">
            <a:extLst>
              <a:ext uri="{FF2B5EF4-FFF2-40B4-BE49-F238E27FC236}">
                <a16:creationId xmlns:a16="http://schemas.microsoft.com/office/drawing/2014/main" id="{01D2C324-5A23-C2CF-42D1-66C781CEBA7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48750" y="114186"/>
            <a:ext cx="1525150" cy="953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1"/>
          <p:cNvSpPr txBox="1">
            <a:spLocks/>
          </p:cNvSpPr>
          <p:nvPr/>
        </p:nvSpPr>
        <p:spPr>
          <a:xfrm>
            <a:off x="1842675"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EFS +</a:t>
            </a:r>
          </a:p>
        </p:txBody>
      </p:sp>
      <p:sp>
        <p:nvSpPr>
          <p:cNvPr id="5" name="Symbol zastępczy tekstu 2"/>
          <p:cNvSpPr txBox="1">
            <a:spLocks/>
          </p:cNvSpPr>
          <p:nvPr/>
        </p:nvSpPr>
        <p:spPr>
          <a:xfrm>
            <a:off x="1113524" y="1412776"/>
            <a:ext cx="7725676"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300" dirty="0">
                <a:solidFill>
                  <a:schemeClr val="accent2">
                    <a:lumMod val="50000"/>
                  </a:schemeClr>
                </a:solidFill>
                <a:latin typeface="Arial" panose="020B0604020202020204" pitchFamily="34" charset="0"/>
                <a:cs typeface="Arial" panose="020B0604020202020204" pitchFamily="34" charset="0"/>
              </a:rPr>
              <a:t>Powiatowy Urząd Pracy dla Powiatu Warszawskiego Zachodniego realizuje od 01.02.2025 r. do 30.06.2026 r. projekt współfinansowany z Europejskiego Funduszu Społecznego Plus pn. „Aktywizacja zawodowa osób bezrobotnych w powiecie warszawskim zachodnim (II)”.</a:t>
            </a:r>
            <a:endParaRPr lang="pl-PL" dirty="0">
              <a:solidFill>
                <a:schemeClr val="accent2">
                  <a:lumMod val="50000"/>
                </a:schemeClr>
              </a:solidFill>
              <a:latin typeface="Arial" panose="020B0604020202020204" pitchFamily="34" charset="0"/>
              <a:cs typeface="Arial" panose="020B0604020202020204" pitchFamily="34" charset="0"/>
            </a:endParaRPr>
          </a:p>
        </p:txBody>
      </p:sp>
      <p:pic>
        <p:nvPicPr>
          <p:cNvPr id="2" name="Obraz 1" descr="Logotyp Fundusze Europejskie dla Mazowsza, flaga Polski i Unii Europejskiej oraz logo promocyjne Mazowsza złożone z ozdobnego napisu Mazowsze serce Polski ">
            <a:extLst>
              <a:ext uri="{FF2B5EF4-FFF2-40B4-BE49-F238E27FC236}">
                <a16:creationId xmlns:a16="http://schemas.microsoft.com/office/drawing/2014/main" id="{C03B408A-8363-6056-0952-DB03BCF62AA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6248399"/>
            <a:ext cx="5610225" cy="466725"/>
          </a:xfrm>
          <a:prstGeom prst="rect">
            <a:avLst/>
          </a:prstGeom>
          <a:noFill/>
          <a:ln>
            <a:noFill/>
          </a:ln>
        </p:spPr>
      </p:pic>
      <p:pic>
        <p:nvPicPr>
          <p:cNvPr id="3" name="Obraz 4">
            <a:extLst>
              <a:ext uri="{FF2B5EF4-FFF2-40B4-BE49-F238E27FC236}">
                <a16:creationId xmlns:a16="http://schemas.microsoft.com/office/drawing/2014/main" id="{1548CCF4-09F7-7285-E11A-7F0154FCD40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3524" y="259871"/>
            <a:ext cx="1470050" cy="91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1"/>
          <p:cNvSpPr txBox="1">
            <a:spLocks/>
          </p:cNvSpPr>
          <p:nvPr/>
        </p:nvSpPr>
        <p:spPr>
          <a:xfrm>
            <a:off x="1842675"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EFS +</a:t>
            </a:r>
          </a:p>
        </p:txBody>
      </p:sp>
      <p:sp>
        <p:nvSpPr>
          <p:cNvPr id="5" name="Symbol zastępczy tekstu 2"/>
          <p:cNvSpPr txBox="1">
            <a:spLocks/>
          </p:cNvSpPr>
          <p:nvPr/>
        </p:nvSpPr>
        <p:spPr>
          <a:xfrm>
            <a:off x="899593" y="1421160"/>
            <a:ext cx="8064896" cy="4827239"/>
          </a:xfrm>
          <a:prstGeom prst="rect">
            <a:avLst/>
          </a:prstGeom>
        </p:spPr>
        <p:txBody>
          <a:bodyPr anchor="ctr">
            <a:normAutofit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1500" b="1" dirty="0">
                <a:solidFill>
                  <a:schemeClr val="accent2">
                    <a:lumMod val="50000"/>
                  </a:schemeClr>
                </a:solidFill>
                <a:latin typeface="Arial" panose="020B0604020202020204" pitchFamily="34" charset="0"/>
                <a:cs typeface="Arial" panose="020B0604020202020204" pitchFamily="34" charset="0"/>
              </a:rPr>
              <a:t>Projekt „Aktywizacja zawodowa osób bezrobotnych w powiecie warszawskim zachodnim (II)” w ramach Europejskiego Funduszu Społecznego Plus</a:t>
            </a:r>
          </a:p>
          <a:p>
            <a:pPr marL="0" indent="0">
              <a:lnSpc>
                <a:spcPct val="120000"/>
              </a:lnSpc>
              <a:buNone/>
            </a:pPr>
            <a:r>
              <a:rPr lang="pl-PL" sz="1500" dirty="0">
                <a:solidFill>
                  <a:schemeClr val="accent2">
                    <a:lumMod val="50000"/>
                  </a:schemeClr>
                </a:solidFill>
                <a:latin typeface="Arial" panose="020B0604020202020204" pitchFamily="34" charset="0"/>
                <a:cs typeface="Arial" panose="020B0604020202020204" pitchFamily="34" charset="0"/>
              </a:rPr>
              <a:t>Celem projektu była aktywizacja zawodowa osób bezrobotnych, analiza umiejętności, predyspozycji i problemów zawodowych uczestników. Projekt zakładał objęcie wsparciem osób bezrobotnych zarejestrowanych w Powiatowym Urzędzie Pracy dla Powiatu Warszawskiego Zachodniego, w tym:</a:t>
            </a:r>
          </a:p>
          <a:p>
            <a:pPr>
              <a:lnSpc>
                <a:spcPct val="110000"/>
              </a:lnSpc>
              <a:buFont typeface="Wingdings" panose="05000000000000000000" pitchFamily="2" charset="2"/>
              <a:buChar char="§"/>
            </a:pPr>
            <a:r>
              <a:rPr lang="pl-PL" sz="1500" dirty="0">
                <a:solidFill>
                  <a:schemeClr val="accent2">
                    <a:lumMod val="50000"/>
                  </a:schemeClr>
                </a:solidFill>
                <a:latin typeface="Arial" panose="020B0604020202020204" pitchFamily="34" charset="0"/>
                <a:cs typeface="Arial" panose="020B0604020202020204" pitchFamily="34" charset="0"/>
              </a:rPr>
              <a:t>osób w wieku 18-29 lat,</a:t>
            </a:r>
          </a:p>
          <a:p>
            <a:pPr>
              <a:lnSpc>
                <a:spcPct val="110000"/>
              </a:lnSpc>
              <a:buFont typeface="Wingdings" panose="05000000000000000000" pitchFamily="2" charset="2"/>
              <a:buChar char="§"/>
            </a:pPr>
            <a:r>
              <a:rPr lang="pl-PL" sz="1500" dirty="0">
                <a:solidFill>
                  <a:schemeClr val="accent2">
                    <a:lumMod val="50000"/>
                  </a:schemeClr>
                </a:solidFill>
                <a:latin typeface="Arial" panose="020B0604020202020204" pitchFamily="34" charset="0"/>
                <a:cs typeface="Arial" panose="020B0604020202020204" pitchFamily="34" charset="0"/>
              </a:rPr>
              <a:t>osób w wieku 50 lat i więcej,</a:t>
            </a:r>
          </a:p>
          <a:p>
            <a:pPr>
              <a:lnSpc>
                <a:spcPct val="110000"/>
              </a:lnSpc>
              <a:buFont typeface="Wingdings" panose="05000000000000000000" pitchFamily="2" charset="2"/>
              <a:buChar char="§"/>
            </a:pPr>
            <a:r>
              <a:rPr lang="pl-PL" sz="1500" dirty="0">
                <a:solidFill>
                  <a:schemeClr val="accent2">
                    <a:lumMod val="50000"/>
                  </a:schemeClr>
                </a:solidFill>
                <a:latin typeface="Arial" panose="020B0604020202020204" pitchFamily="34" charset="0"/>
                <a:cs typeface="Arial" panose="020B0604020202020204" pitchFamily="34" charset="0"/>
              </a:rPr>
              <a:t>osób długotrwale bezrobotnych,</a:t>
            </a:r>
          </a:p>
          <a:p>
            <a:pPr>
              <a:lnSpc>
                <a:spcPct val="110000"/>
              </a:lnSpc>
              <a:buFont typeface="Wingdings" panose="05000000000000000000" pitchFamily="2" charset="2"/>
              <a:buChar char="§"/>
            </a:pPr>
            <a:r>
              <a:rPr lang="pl-PL" sz="1500" dirty="0">
                <a:solidFill>
                  <a:schemeClr val="accent2">
                    <a:lumMod val="50000"/>
                  </a:schemeClr>
                </a:solidFill>
                <a:latin typeface="Arial" panose="020B0604020202020204" pitchFamily="34" charset="0"/>
                <a:cs typeface="Arial" panose="020B0604020202020204" pitchFamily="34" charset="0"/>
              </a:rPr>
              <a:t>osób o niskich kwalifikacjach zawodowych,</a:t>
            </a:r>
          </a:p>
          <a:p>
            <a:pPr>
              <a:lnSpc>
                <a:spcPct val="110000"/>
              </a:lnSpc>
              <a:buFont typeface="Wingdings" panose="05000000000000000000" pitchFamily="2" charset="2"/>
              <a:buChar char="§"/>
            </a:pPr>
            <a:r>
              <a:rPr lang="pl-PL" sz="1500" dirty="0">
                <a:solidFill>
                  <a:schemeClr val="accent2">
                    <a:lumMod val="50000"/>
                  </a:schemeClr>
                </a:solidFill>
                <a:latin typeface="Arial" panose="020B0604020202020204" pitchFamily="34" charset="0"/>
                <a:cs typeface="Arial" panose="020B0604020202020204" pitchFamily="34" charset="0"/>
              </a:rPr>
              <a:t>kobiet.</a:t>
            </a:r>
            <a:br>
              <a:rPr lang="pl-PL" sz="1500" dirty="0">
                <a:solidFill>
                  <a:schemeClr val="accent2">
                    <a:lumMod val="50000"/>
                  </a:schemeClr>
                </a:solidFill>
                <a:latin typeface="Arial" panose="020B0604020202020204" pitchFamily="34" charset="0"/>
                <a:cs typeface="Arial" panose="020B0604020202020204" pitchFamily="34" charset="0"/>
              </a:rPr>
            </a:br>
            <a:endParaRPr lang="pl-PL" sz="1500" dirty="0">
              <a:solidFill>
                <a:schemeClr val="accent2">
                  <a:lumMod val="50000"/>
                </a:schemeClr>
              </a:solidFill>
              <a:latin typeface="Arial" panose="020B0604020202020204" pitchFamily="34" charset="0"/>
              <a:cs typeface="Arial" panose="020B0604020202020204" pitchFamily="34" charset="0"/>
            </a:endParaRPr>
          </a:p>
          <a:p>
            <a:pPr fontAlgn="auto">
              <a:lnSpc>
                <a:spcPct val="120000"/>
              </a:lnSpc>
              <a:buFont typeface="Wingdings" panose="05000000000000000000" pitchFamily="2" charset="2"/>
              <a:buChar char="v"/>
            </a:pPr>
            <a:r>
              <a:rPr lang="pl-PL" sz="1500" dirty="0">
                <a:solidFill>
                  <a:schemeClr val="accent2">
                    <a:lumMod val="50000"/>
                  </a:schemeClr>
                </a:solidFill>
                <a:latin typeface="Arial" panose="020B0604020202020204" pitchFamily="34" charset="0"/>
                <a:cs typeface="Arial" panose="020B0604020202020204" pitchFamily="34" charset="0"/>
              </a:rPr>
              <a:t>Wsparciem w ramach projektu w 2025 r. objęto 30 osób, w tym: </a:t>
            </a:r>
            <a:br>
              <a:rPr lang="pl-PL" sz="1500" dirty="0">
                <a:solidFill>
                  <a:schemeClr val="accent2">
                    <a:lumMod val="50000"/>
                  </a:schemeClr>
                </a:solidFill>
                <a:latin typeface="Arial" panose="020B0604020202020204" pitchFamily="34" charset="0"/>
                <a:cs typeface="Arial" panose="020B0604020202020204" pitchFamily="34" charset="0"/>
              </a:rPr>
            </a:br>
            <a:r>
              <a:rPr lang="pl-PL" sz="1500" dirty="0">
                <a:solidFill>
                  <a:schemeClr val="accent2">
                    <a:lumMod val="50000"/>
                  </a:schemeClr>
                </a:solidFill>
                <a:latin typeface="Arial" panose="020B0604020202020204" pitchFamily="34" charset="0"/>
                <a:cs typeface="Arial" panose="020B0604020202020204" pitchFamily="34" charset="0"/>
              </a:rPr>
              <a:t>szkoleniami - 5 osób, stażami – 12 osób, jednorazowymi środkami na podjęcie działalności gospodarczej – 13 osób.</a:t>
            </a:r>
          </a:p>
          <a:p>
            <a:pPr marL="0" indent="0" fontAlgn="auto">
              <a:lnSpc>
                <a:spcPct val="150000"/>
              </a:lnSpc>
              <a:buNone/>
            </a:pPr>
            <a:endParaRPr lang="pl-PL" b="1" dirty="0">
              <a:solidFill>
                <a:schemeClr val="accent2">
                  <a:lumMod val="50000"/>
                </a:schemeClr>
              </a:solidFill>
              <a:latin typeface="Arial" panose="020B0604020202020204" pitchFamily="34" charset="0"/>
              <a:cs typeface="Arial" panose="020B0604020202020204" pitchFamily="34" charset="0"/>
            </a:endParaRPr>
          </a:p>
        </p:txBody>
      </p:sp>
      <p:pic>
        <p:nvPicPr>
          <p:cNvPr id="2" name="Obraz 1" descr="Logotyp Fundusze Europejskie dla Mazowsza, flaga Polski i Unii Europejskiej oraz logo promocyjne Mazowsza złożone z ozdobnego napisu Mazowsze serce Polski ">
            <a:extLst>
              <a:ext uri="{FF2B5EF4-FFF2-40B4-BE49-F238E27FC236}">
                <a16:creationId xmlns:a16="http://schemas.microsoft.com/office/drawing/2014/main" id="{1D3917FD-A8A6-AC31-D343-7865E43D8D5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4264" y="6336806"/>
            <a:ext cx="5610225" cy="466725"/>
          </a:xfrm>
          <a:prstGeom prst="rect">
            <a:avLst/>
          </a:prstGeom>
          <a:noFill/>
          <a:ln>
            <a:noFill/>
          </a:ln>
        </p:spPr>
      </p:pic>
      <p:pic>
        <p:nvPicPr>
          <p:cNvPr id="3" name="Obraz 2">
            <a:extLst>
              <a:ext uri="{FF2B5EF4-FFF2-40B4-BE49-F238E27FC236}">
                <a16:creationId xmlns:a16="http://schemas.microsoft.com/office/drawing/2014/main" id="{11AB1508-B41F-F1A1-3F85-C4E4AE001DB9}"/>
              </a:ext>
            </a:extLst>
          </p:cNvPr>
          <p:cNvPicPr>
            <a:picLocks noChangeAspect="1"/>
          </p:cNvPicPr>
          <p:nvPr/>
        </p:nvPicPr>
        <p:blipFill>
          <a:blip r:embed="rId4"/>
          <a:stretch>
            <a:fillRect/>
          </a:stretch>
        </p:blipFill>
        <p:spPr>
          <a:xfrm>
            <a:off x="904633" y="152361"/>
            <a:ext cx="1469263" cy="914479"/>
          </a:xfrm>
          <a:prstGeom prst="rect">
            <a:avLst/>
          </a:prstGeom>
        </p:spPr>
      </p:pic>
    </p:spTree>
    <p:extLst>
      <p:ext uri="{BB962C8B-B14F-4D97-AF65-F5344CB8AC3E}">
        <p14:creationId xmlns:p14="http://schemas.microsoft.com/office/powerpoint/2010/main" val="19738529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Szkolenia pracowników Urzędu</a:t>
            </a:r>
          </a:p>
        </p:txBody>
      </p:sp>
      <p:sp>
        <p:nvSpPr>
          <p:cNvPr id="5" name="Symbol zastępczy tekstu 2"/>
          <p:cNvSpPr txBox="1">
            <a:spLocks/>
          </p:cNvSpPr>
          <p:nvPr/>
        </p:nvSpPr>
        <p:spPr>
          <a:xfrm>
            <a:off x="827584" y="1268760"/>
            <a:ext cx="8316416" cy="3933259"/>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W 2025 r. pracownicy tut. Urzędu uczestniczyli w 3 szkoleniach grupowych, 47 szkoleniach, webinariach, konferencjach bezpłatnych oraz w 45 szkoleniach indywidualnych płatnych. Ich tematyka związana była głównie z wdrożeniem nowej ustawy o rynku pracy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i służbach zatrudnienia.</a:t>
            </a:r>
          </a:p>
        </p:txBody>
      </p:sp>
      <p:pic>
        <p:nvPicPr>
          <p:cNvPr id="3" name="Obraz 2">
            <a:extLst>
              <a:ext uri="{FF2B5EF4-FFF2-40B4-BE49-F238E27FC236}">
                <a16:creationId xmlns:a16="http://schemas.microsoft.com/office/drawing/2014/main" id="{00F2A3A6-9DBB-027B-D166-2D1D73D236E1}"/>
              </a:ext>
            </a:extLst>
          </p:cNvPr>
          <p:cNvPicPr>
            <a:picLocks noChangeAspect="1"/>
          </p:cNvPicPr>
          <p:nvPr/>
        </p:nvPicPr>
        <p:blipFill>
          <a:blip r:embed="rId2"/>
          <a:stretch>
            <a:fillRect/>
          </a:stretch>
        </p:blipFill>
        <p:spPr>
          <a:xfrm>
            <a:off x="687615" y="332656"/>
            <a:ext cx="1316850" cy="823031"/>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Oświadczenia dot. cudzoziemców</a:t>
            </a:r>
          </a:p>
        </p:txBody>
      </p:sp>
      <p:sp>
        <p:nvSpPr>
          <p:cNvPr id="6" name="Symbol zastępczy tekstu 2"/>
          <p:cNvSpPr txBox="1">
            <a:spLocks/>
          </p:cNvSpPr>
          <p:nvPr/>
        </p:nvSpPr>
        <p:spPr>
          <a:xfrm>
            <a:off x="1115616" y="1117188"/>
            <a:ext cx="7515992"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a:solidFill>
                  <a:schemeClr val="accent2">
                    <a:lumMod val="50000"/>
                  </a:schemeClr>
                </a:solidFill>
                <a:latin typeface="Arial" panose="020B0604020202020204" pitchFamily="34" charset="0"/>
                <a:cs typeface="Arial" panose="020B0604020202020204" pitchFamily="34" charset="0"/>
              </a:rPr>
              <a:t>Liczba zarejestrowanych oświadczeń o powierzeniu wykonywania pracy cudzoziemcom w Powiatowym Urzędzie Pracy dla Powiatu Warszawskiego Zachodniego w 2025 r.           - </a:t>
            </a:r>
            <a:r>
              <a:rPr lang="pl-PL" sz="2000" b="1" dirty="0">
                <a:solidFill>
                  <a:schemeClr val="accent2">
                    <a:lumMod val="50000"/>
                  </a:schemeClr>
                </a:solidFill>
                <a:latin typeface="Arial" panose="020B0604020202020204" pitchFamily="34" charset="0"/>
                <a:cs typeface="Arial" panose="020B0604020202020204" pitchFamily="34" charset="0"/>
              </a:rPr>
              <a:t>1471</a:t>
            </a:r>
            <a:r>
              <a:rPr lang="pl-PL" sz="2000" dirty="0">
                <a:solidFill>
                  <a:schemeClr val="accent2">
                    <a:lumMod val="50000"/>
                  </a:schemeClr>
                </a:solidFill>
                <a:latin typeface="Arial" panose="020B0604020202020204" pitchFamily="34" charset="0"/>
                <a:cs typeface="Arial" panose="020B0604020202020204" pitchFamily="34" charset="0"/>
              </a:rPr>
              <a:t> szt. </a:t>
            </a:r>
          </a:p>
          <a:p>
            <a:pPr marL="0" indent="0" fontAlgn="auto">
              <a:lnSpc>
                <a:spcPct val="150000"/>
              </a:lnSpc>
              <a:buNone/>
            </a:pPr>
            <a:r>
              <a:rPr lang="pl-PL" sz="2000" dirty="0">
                <a:solidFill>
                  <a:schemeClr val="accent2">
                    <a:lumMod val="50000"/>
                  </a:schemeClr>
                </a:solidFill>
                <a:latin typeface="Arial" panose="020B0604020202020204" pitchFamily="34" charset="0"/>
                <a:cs typeface="Arial" panose="020B0604020202020204" pitchFamily="34" charset="0"/>
              </a:rPr>
              <a:t>Liczba wydanych decyzji </a:t>
            </a:r>
            <a:r>
              <a:rPr lang="pl-PL" sz="2000" dirty="0" err="1">
                <a:solidFill>
                  <a:schemeClr val="accent2">
                    <a:lumMod val="50000"/>
                  </a:schemeClr>
                </a:solidFill>
                <a:latin typeface="Arial" panose="020B0604020202020204" pitchFamily="34" charset="0"/>
                <a:cs typeface="Arial" panose="020B0604020202020204" pitchFamily="34" charset="0"/>
              </a:rPr>
              <a:t>ws</a:t>
            </a:r>
            <a:r>
              <a:rPr lang="pl-PL" sz="2000" dirty="0">
                <a:solidFill>
                  <a:schemeClr val="accent2">
                    <a:lumMod val="50000"/>
                  </a:schemeClr>
                </a:solidFill>
                <a:latin typeface="Arial" panose="020B0604020202020204" pitchFamily="34" charset="0"/>
                <a:cs typeface="Arial" panose="020B0604020202020204" pitchFamily="34" charset="0"/>
              </a:rPr>
              <a:t>. oświadczeń: 238 szt.</a:t>
            </a:r>
          </a:p>
          <a:p>
            <a:pPr marL="0" indent="0" fontAlgn="auto">
              <a:lnSpc>
                <a:spcPct val="150000"/>
              </a:lnSpc>
              <a:buNone/>
            </a:pPr>
            <a:r>
              <a:rPr lang="pl-PL" sz="2000" dirty="0">
                <a:solidFill>
                  <a:schemeClr val="accent2">
                    <a:lumMod val="50000"/>
                  </a:schemeClr>
                </a:solidFill>
                <a:latin typeface="Arial" panose="020B0604020202020204" pitchFamily="34" charset="0"/>
                <a:cs typeface="Arial" panose="020B0604020202020204" pitchFamily="34" charset="0"/>
              </a:rPr>
              <a:t>Zgłoszenia dotyczyły głównie pracowników – obywateli Ukrainy;</a:t>
            </a:r>
          </a:p>
          <a:p>
            <a:pPr marL="0" indent="0" fontAlgn="auto">
              <a:lnSpc>
                <a:spcPct val="150000"/>
              </a:lnSpc>
              <a:buNone/>
            </a:pPr>
            <a:endParaRPr lang="pl-PL" sz="2000" dirty="0">
              <a:solidFill>
                <a:schemeClr val="accent2">
                  <a:lumMod val="50000"/>
                </a:schemeClr>
              </a:solidFill>
              <a:latin typeface="Arial" panose="020B0604020202020204" pitchFamily="34" charset="0"/>
              <a:cs typeface="Arial" panose="020B0604020202020204" pitchFamily="34" charset="0"/>
            </a:endParaRPr>
          </a:p>
          <a:p>
            <a:pPr marL="0" indent="0" fontAlgn="auto">
              <a:lnSpc>
                <a:spcPct val="150000"/>
              </a:lnSpc>
              <a:buNone/>
            </a:pPr>
            <a:r>
              <a:rPr lang="pl-PL" sz="2000" u="sng" dirty="0">
                <a:solidFill>
                  <a:schemeClr val="accent2">
                    <a:lumMod val="50000"/>
                  </a:schemeClr>
                </a:solidFill>
                <a:latin typeface="Arial" panose="020B0604020202020204" pitchFamily="34" charset="0"/>
                <a:cs typeface="Arial" panose="020B0604020202020204" pitchFamily="34" charset="0"/>
              </a:rPr>
              <a:t>Ilość pozyskanych środków finansowych                                           z tytułu oświadczeń o powierzeniu wykonywania pracy cudzoziemcom: </a:t>
            </a:r>
            <a:r>
              <a:rPr lang="pl-PL" sz="2000" b="1" u="sng" dirty="0">
                <a:solidFill>
                  <a:schemeClr val="accent2">
                    <a:lumMod val="50000"/>
                  </a:schemeClr>
                </a:solidFill>
                <a:latin typeface="Arial" panose="020B0604020202020204" pitchFamily="34" charset="0"/>
                <a:cs typeface="Arial" panose="020B0604020202020204" pitchFamily="34" charset="0"/>
              </a:rPr>
              <a:t>203 200,00 zł</a:t>
            </a:r>
          </a:p>
        </p:txBody>
      </p:sp>
      <p:pic>
        <p:nvPicPr>
          <p:cNvPr id="2" name="Obraz 4">
            <a:extLst>
              <a:ext uri="{FF2B5EF4-FFF2-40B4-BE49-F238E27FC236}">
                <a16:creationId xmlns:a16="http://schemas.microsoft.com/office/drawing/2014/main" id="{4251D6EF-B548-AD06-04BA-DDCBBAF50BD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7754" y="287286"/>
            <a:ext cx="1318804" cy="824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Zezwolenia na pracę sezonową</a:t>
            </a:r>
          </a:p>
        </p:txBody>
      </p:sp>
      <p:sp>
        <p:nvSpPr>
          <p:cNvPr id="6" name="Symbol zastępczy tekstu 2"/>
          <p:cNvSpPr txBox="1">
            <a:spLocks/>
          </p:cNvSpPr>
          <p:nvPr/>
        </p:nvSpPr>
        <p:spPr>
          <a:xfrm>
            <a:off x="1115616" y="1418117"/>
            <a:ext cx="8280920"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a:solidFill>
                  <a:schemeClr val="accent2">
                    <a:lumMod val="50000"/>
                  </a:schemeClr>
                </a:solidFill>
                <a:latin typeface="Arial" panose="020B0604020202020204" pitchFamily="34" charset="0"/>
                <a:cs typeface="Arial" panose="020B0604020202020204" pitchFamily="34" charset="0"/>
              </a:rPr>
              <a:t>Liczba wydanych decyzji </a:t>
            </a:r>
            <a:r>
              <a:rPr lang="pl-PL" sz="2000" dirty="0" err="1">
                <a:solidFill>
                  <a:schemeClr val="accent2">
                    <a:lumMod val="50000"/>
                  </a:schemeClr>
                </a:solidFill>
                <a:latin typeface="Arial" panose="020B0604020202020204" pitchFamily="34" charset="0"/>
                <a:cs typeface="Arial" panose="020B0604020202020204" pitchFamily="34" charset="0"/>
              </a:rPr>
              <a:t>ws</a:t>
            </a:r>
            <a:r>
              <a:rPr lang="pl-PL" sz="2000" dirty="0">
                <a:solidFill>
                  <a:schemeClr val="accent2">
                    <a:lumMod val="50000"/>
                  </a:schemeClr>
                </a:solidFill>
                <a:latin typeface="Arial" panose="020B0604020202020204" pitchFamily="34" charset="0"/>
                <a:cs typeface="Arial" panose="020B0604020202020204" pitchFamily="34" charset="0"/>
              </a:rPr>
              <a:t>. zezwoleń typu S na pracę sezonową cudzoziemców w 2025 roku – </a:t>
            </a:r>
            <a:r>
              <a:rPr lang="pl-PL" sz="2000" b="1" dirty="0">
                <a:solidFill>
                  <a:schemeClr val="accent2">
                    <a:lumMod val="50000"/>
                  </a:schemeClr>
                </a:solidFill>
                <a:latin typeface="Arial" panose="020B0604020202020204" pitchFamily="34" charset="0"/>
                <a:cs typeface="Arial" panose="020B0604020202020204" pitchFamily="34" charset="0"/>
              </a:rPr>
              <a:t>96 </a:t>
            </a:r>
            <a:r>
              <a:rPr lang="pl-PL" sz="2000" dirty="0">
                <a:solidFill>
                  <a:schemeClr val="accent2">
                    <a:lumMod val="50000"/>
                  </a:schemeClr>
                </a:solidFill>
                <a:latin typeface="Arial" panose="020B0604020202020204" pitchFamily="34" charset="0"/>
                <a:cs typeface="Arial" panose="020B0604020202020204" pitchFamily="34" charset="0"/>
              </a:rPr>
              <a:t>szt. w tym:</a:t>
            </a:r>
          </a:p>
          <a:p>
            <a:pPr marL="0" indent="0" fontAlgn="auto">
              <a:lnSpc>
                <a:spcPct val="150000"/>
              </a:lnSpc>
              <a:buNone/>
            </a:pPr>
            <a:r>
              <a:rPr lang="pl-PL" sz="2000" dirty="0">
                <a:solidFill>
                  <a:schemeClr val="accent2">
                    <a:lumMod val="50000"/>
                  </a:schemeClr>
                </a:solidFill>
                <a:latin typeface="Arial" panose="020B0604020202020204" pitchFamily="34" charset="0"/>
                <a:cs typeface="Arial" panose="020B0604020202020204" pitchFamily="34" charset="0"/>
              </a:rPr>
              <a:t>- o umorzeniu postępowania –  5 szt.</a:t>
            </a:r>
          </a:p>
          <a:p>
            <a:pPr marL="0" indent="0" fontAlgn="auto">
              <a:lnSpc>
                <a:spcPct val="150000"/>
              </a:lnSpc>
              <a:buNone/>
            </a:pPr>
            <a:endParaRPr lang="pl-PL" sz="2000" dirty="0">
              <a:solidFill>
                <a:schemeClr val="accent2">
                  <a:lumMod val="50000"/>
                </a:schemeClr>
              </a:solidFill>
              <a:latin typeface="Arial" panose="020B0604020202020204" pitchFamily="34" charset="0"/>
              <a:cs typeface="Arial" panose="020B0604020202020204" pitchFamily="34" charset="0"/>
            </a:endParaRPr>
          </a:p>
          <a:p>
            <a:pPr marL="0" indent="0" fontAlgn="auto">
              <a:lnSpc>
                <a:spcPct val="150000"/>
              </a:lnSpc>
              <a:buNone/>
            </a:pPr>
            <a:r>
              <a:rPr lang="pl-PL" sz="2000" u="sng" dirty="0">
                <a:solidFill>
                  <a:schemeClr val="accent2">
                    <a:lumMod val="50000"/>
                  </a:schemeClr>
                </a:solidFill>
                <a:latin typeface="Arial" panose="020B0604020202020204" pitchFamily="34" charset="0"/>
                <a:cs typeface="Arial" panose="020B0604020202020204" pitchFamily="34" charset="0"/>
              </a:rPr>
              <a:t>Ilość pozyskanych środków finansowych z tytułu zezwoleń na pracę sezonową dot. cudzoziemców: </a:t>
            </a:r>
            <a:r>
              <a:rPr lang="pl-PL" sz="2000" b="1" u="sng" dirty="0">
                <a:solidFill>
                  <a:schemeClr val="accent2">
                    <a:lumMod val="50000"/>
                  </a:schemeClr>
                </a:solidFill>
                <a:latin typeface="Arial" panose="020B0604020202020204" pitchFamily="34" charset="0"/>
                <a:cs typeface="Arial" panose="020B0604020202020204" pitchFamily="34" charset="0"/>
              </a:rPr>
              <a:t>7 160,00 zł</a:t>
            </a:r>
          </a:p>
          <a:p>
            <a:pPr marL="0" indent="0" fontAlgn="auto">
              <a:lnSpc>
                <a:spcPct val="150000"/>
              </a:lnSpc>
              <a:buNone/>
            </a:pPr>
            <a:endParaRPr lang="pl-PL" dirty="0">
              <a:solidFill>
                <a:schemeClr val="accent2">
                  <a:lumMod val="50000"/>
                </a:schemeClr>
              </a:solidFill>
              <a:latin typeface="Arial" panose="020B0604020202020204" pitchFamily="34" charset="0"/>
              <a:cs typeface="Arial" panose="020B0604020202020204" pitchFamily="34" charset="0"/>
            </a:endParaRPr>
          </a:p>
        </p:txBody>
      </p:sp>
      <p:pic>
        <p:nvPicPr>
          <p:cNvPr id="2" name="Obraz 4">
            <a:extLst>
              <a:ext uri="{FF2B5EF4-FFF2-40B4-BE49-F238E27FC236}">
                <a16:creationId xmlns:a16="http://schemas.microsoft.com/office/drawing/2014/main" id="{BE61AFAC-66A5-E394-62C4-3EECEC74C6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71600" y="332656"/>
            <a:ext cx="1388971" cy="868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330813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latin typeface="Arial" panose="020B0604020202020204" pitchFamily="34" charset="0"/>
              <a:cs typeface="Arial" panose="020B0604020202020204" pitchFamily="34" charset="0"/>
            </a:endParaRPr>
          </a:p>
        </p:txBody>
      </p:sp>
      <p:sp>
        <p:nvSpPr>
          <p:cNvPr id="6" name="Symbol zastępczy tekstu 2"/>
          <p:cNvSpPr txBox="1">
            <a:spLocks/>
          </p:cNvSpPr>
          <p:nvPr/>
        </p:nvSpPr>
        <p:spPr>
          <a:xfrm>
            <a:off x="1115616" y="1418117"/>
            <a:ext cx="8280920"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2000" dirty="0">
              <a:solidFill>
                <a:schemeClr val="accent2">
                  <a:lumMod val="50000"/>
                </a:schemeClr>
              </a:solidFill>
              <a:latin typeface="Arial" panose="020B0604020202020204" pitchFamily="34" charset="0"/>
              <a:cs typeface="Arial" panose="020B0604020202020204" pitchFamily="34" charset="0"/>
            </a:endParaRPr>
          </a:p>
        </p:txBody>
      </p:sp>
      <p:sp>
        <p:nvSpPr>
          <p:cNvPr id="8" name="Tytuł 7"/>
          <p:cNvSpPr>
            <a:spLocks noGrp="1"/>
          </p:cNvSpPr>
          <p:nvPr>
            <p:ph type="title"/>
          </p:nvPr>
        </p:nvSpPr>
        <p:spPr>
          <a:xfrm>
            <a:off x="936167" y="1726486"/>
            <a:ext cx="8136715" cy="2773288"/>
          </a:xfrm>
        </p:spPr>
        <p:txBody>
          <a:bodyPr>
            <a:noAutofit/>
          </a:bodyPr>
          <a:lstStyle/>
          <a:p>
            <a:pPr algn="l">
              <a:lnSpc>
                <a:spcPct val="150000"/>
              </a:lnSpc>
            </a:pPr>
            <a:r>
              <a:rPr lang="pl-PL" sz="2400" dirty="0">
                <a:solidFill>
                  <a:schemeClr val="accent2">
                    <a:lumMod val="50000"/>
                  </a:schemeClr>
                </a:solidFill>
                <a:latin typeface="Arial" panose="020B0604020202020204" pitchFamily="34" charset="0"/>
                <a:cs typeface="Arial" panose="020B0604020202020204" pitchFamily="34" charset="0"/>
              </a:rPr>
              <a:t>Suma wygenerowanego dochodu przez Powiatowy Urząd Pracy dla Powiatu Warszawskiego Zachodniego w 2025 r. z tytułu zezwoleń na pracę sezonową cudzoziemców      oraz z tytułu oświadczeń o powierzeniu wykonywania pracy cudzoziemcom wynosi </a:t>
            </a:r>
            <a:r>
              <a:rPr lang="pl-PL" sz="2400" b="1" dirty="0">
                <a:solidFill>
                  <a:schemeClr val="accent2">
                    <a:lumMod val="50000"/>
                  </a:schemeClr>
                </a:solidFill>
                <a:latin typeface="Arial" panose="020B0604020202020204" pitchFamily="34" charset="0"/>
                <a:cs typeface="Arial" panose="020B0604020202020204" pitchFamily="34" charset="0"/>
              </a:rPr>
              <a:t>210 360,00 zł.</a:t>
            </a:r>
            <a:br>
              <a:rPr lang="pl-PL" sz="2400" b="1" dirty="0">
                <a:solidFill>
                  <a:schemeClr val="accent2">
                    <a:lumMod val="50000"/>
                  </a:schemeClr>
                </a:solidFill>
                <a:latin typeface="Arial" panose="020B0604020202020204" pitchFamily="34" charset="0"/>
                <a:cs typeface="Arial" panose="020B0604020202020204" pitchFamily="34" charset="0"/>
              </a:rPr>
            </a:br>
            <a:endParaRPr lang="pl-PL" sz="2400" b="1" dirty="0">
              <a:solidFill>
                <a:schemeClr val="accent2">
                  <a:lumMod val="50000"/>
                </a:schemeClr>
              </a:solidFill>
              <a:latin typeface="Arial" panose="020B0604020202020204" pitchFamily="34" charset="0"/>
              <a:cs typeface="Arial" panose="020B0604020202020204" pitchFamily="34" charset="0"/>
            </a:endParaRPr>
          </a:p>
        </p:txBody>
      </p:sp>
      <p:pic>
        <p:nvPicPr>
          <p:cNvPr id="2" name="Obraz 4">
            <a:extLst>
              <a:ext uri="{FF2B5EF4-FFF2-40B4-BE49-F238E27FC236}">
                <a16:creationId xmlns:a16="http://schemas.microsoft.com/office/drawing/2014/main" id="{1DFF5A46-99E6-D881-09AE-6B3E5E1D2EB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9742" y="194010"/>
            <a:ext cx="1470050" cy="918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93182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latin typeface="Arial" panose="020B0604020202020204" pitchFamily="34" charset="0"/>
              <a:cs typeface="Arial" panose="020B0604020202020204" pitchFamily="34" charset="0"/>
            </a:endParaRPr>
          </a:p>
        </p:txBody>
      </p:sp>
      <p:sp>
        <p:nvSpPr>
          <p:cNvPr id="6" name="Symbol zastępczy tekstu 2"/>
          <p:cNvSpPr txBox="1">
            <a:spLocks/>
          </p:cNvSpPr>
          <p:nvPr/>
        </p:nvSpPr>
        <p:spPr>
          <a:xfrm>
            <a:off x="1115616" y="1418117"/>
            <a:ext cx="8280920"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2000" dirty="0">
              <a:solidFill>
                <a:schemeClr val="accent2">
                  <a:lumMod val="50000"/>
                </a:schemeClr>
              </a:solidFill>
              <a:latin typeface="Arial" panose="020B0604020202020204" pitchFamily="34" charset="0"/>
              <a:cs typeface="Arial" panose="020B0604020202020204" pitchFamily="34" charset="0"/>
            </a:endParaRPr>
          </a:p>
        </p:txBody>
      </p:sp>
      <p:sp>
        <p:nvSpPr>
          <p:cNvPr id="8" name="Tytuł 7"/>
          <p:cNvSpPr>
            <a:spLocks noGrp="1"/>
          </p:cNvSpPr>
          <p:nvPr>
            <p:ph type="title"/>
          </p:nvPr>
        </p:nvSpPr>
        <p:spPr>
          <a:xfrm>
            <a:off x="1403648" y="1988840"/>
            <a:ext cx="7488643" cy="2773288"/>
          </a:xfrm>
        </p:spPr>
        <p:txBody>
          <a:bodyPr>
            <a:noAutofit/>
          </a:bodyPr>
          <a:lstStyle/>
          <a:p>
            <a:pPr algn="l">
              <a:lnSpc>
                <a:spcPct val="150000"/>
              </a:lnSpc>
            </a:pPr>
            <a:r>
              <a:rPr lang="pl-PL" sz="2400" dirty="0">
                <a:solidFill>
                  <a:schemeClr val="accent2">
                    <a:lumMod val="50000"/>
                  </a:schemeClr>
                </a:solidFill>
                <a:latin typeface="Arial" panose="020B0604020202020204" pitchFamily="34" charset="0"/>
                <a:cs typeface="Arial" panose="020B0604020202020204" pitchFamily="34" charset="0"/>
              </a:rPr>
              <a:t>Liczba złożonych przez pracodawców powiadomień  o powierzeniu pracy obywatelom Ukrainy                   w związku z konfliktem zbrojnym na Ukrainie </a:t>
            </a:r>
            <a:r>
              <a:rPr lang="pl-PL" sz="2400" b="1" dirty="0">
                <a:solidFill>
                  <a:schemeClr val="accent2">
                    <a:lumMod val="50000"/>
                  </a:schemeClr>
                </a:solidFill>
                <a:latin typeface="Arial" panose="020B0604020202020204" pitchFamily="34" charset="0"/>
                <a:cs typeface="Arial" panose="020B0604020202020204" pitchFamily="34" charset="0"/>
              </a:rPr>
              <a:t>– 5 972.</a:t>
            </a:r>
          </a:p>
        </p:txBody>
      </p:sp>
      <p:pic>
        <p:nvPicPr>
          <p:cNvPr id="2" name="Obraz 4">
            <a:extLst>
              <a:ext uri="{FF2B5EF4-FFF2-40B4-BE49-F238E27FC236}">
                <a16:creationId xmlns:a16="http://schemas.microsoft.com/office/drawing/2014/main" id="{2BF40310-B441-ED73-1637-996483CE56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6567" y="175743"/>
            <a:ext cx="1676400"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74498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844767" y="6096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Informacje Starosty na temat zaspokojenia potrzeb kadrowych</a:t>
            </a:r>
          </a:p>
        </p:txBody>
      </p:sp>
      <p:sp>
        <p:nvSpPr>
          <p:cNvPr id="6" name="Symbol zastępczy tekstu 2"/>
          <p:cNvSpPr txBox="1">
            <a:spLocks/>
          </p:cNvSpPr>
          <p:nvPr/>
        </p:nvSpPr>
        <p:spPr>
          <a:xfrm>
            <a:off x="1115616" y="1117188"/>
            <a:ext cx="7515992"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Arial" panose="020B0604020202020204" pitchFamily="34" charset="0"/>
                <a:cs typeface="Arial" panose="020B0604020202020204" pitchFamily="34" charset="0"/>
              </a:rPr>
              <a:t>W 2025 r. wydano </a:t>
            </a:r>
            <a:r>
              <a:rPr lang="pl-PL" b="1" dirty="0">
                <a:solidFill>
                  <a:schemeClr val="accent2">
                    <a:lumMod val="50000"/>
                  </a:schemeClr>
                </a:solidFill>
                <a:latin typeface="Arial" panose="020B0604020202020204" pitchFamily="34" charset="0"/>
                <a:cs typeface="Arial" panose="020B0604020202020204" pitchFamily="34" charset="0"/>
              </a:rPr>
              <a:t>1672</a:t>
            </a:r>
            <a:r>
              <a:rPr lang="pl-PL" dirty="0">
                <a:solidFill>
                  <a:schemeClr val="accent2">
                    <a:lumMod val="50000"/>
                  </a:schemeClr>
                </a:solidFill>
                <a:latin typeface="Arial" panose="020B0604020202020204" pitchFamily="34" charset="0"/>
                <a:cs typeface="Arial" panose="020B0604020202020204" pitchFamily="34" charset="0"/>
              </a:rPr>
              <a:t> Informacje Starosty na temat możliwości zaspokojenia potrzeb kadrowych podmiotów powierzających wykonanie pracy cudzoziemcom, obejmujących obywateli polskich        i cudzoziemców określonych w art. 87 ust. 1 pkt 1-11 ustawy o promocji zatrudnienia i instytucjach rynku pracy, zarejestrowanych jako osoby bezrobotne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lub poszukujące pracy. </a:t>
            </a:r>
          </a:p>
        </p:txBody>
      </p:sp>
      <p:pic>
        <p:nvPicPr>
          <p:cNvPr id="2" name="Obraz 4">
            <a:extLst>
              <a:ext uri="{FF2B5EF4-FFF2-40B4-BE49-F238E27FC236}">
                <a16:creationId xmlns:a16="http://schemas.microsoft.com/office/drawing/2014/main" id="{65013D31-3B0E-FB93-7632-36AE019A2E7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7584" y="62161"/>
            <a:ext cx="1525150" cy="953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88931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1"/>
          <p:cNvSpPr txBox="1">
            <a:spLocks/>
          </p:cNvSpPr>
          <p:nvPr/>
        </p:nvSpPr>
        <p:spPr>
          <a:xfrm>
            <a:off x="1870153" y="327420"/>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Decyzje administracyjne</a:t>
            </a:r>
          </a:p>
        </p:txBody>
      </p:sp>
      <p:sp>
        <p:nvSpPr>
          <p:cNvPr id="6" name="Symbol zastępczy tekstu 2"/>
          <p:cNvSpPr txBox="1">
            <a:spLocks/>
          </p:cNvSpPr>
          <p:nvPr/>
        </p:nvSpPr>
        <p:spPr>
          <a:xfrm>
            <a:off x="1115616" y="1268760"/>
            <a:ext cx="8028384"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W 2025 r. Powiatowy Urząd Pracy dla Powiatu Warszawskiego Zachodniego w toku postępowania administracyjnego wydał ogółem </a:t>
            </a:r>
            <a:r>
              <a:rPr lang="pl-PL" b="1" dirty="0">
                <a:solidFill>
                  <a:schemeClr val="accent2">
                    <a:lumMod val="50000"/>
                  </a:schemeClr>
                </a:solidFill>
                <a:latin typeface="Arial" panose="020B0604020202020204" pitchFamily="34" charset="0"/>
                <a:cs typeface="Arial" panose="020B0604020202020204" pitchFamily="34" charset="0"/>
              </a:rPr>
              <a:t>4487</a:t>
            </a:r>
            <a:r>
              <a:rPr lang="pl-PL" dirty="0">
                <a:solidFill>
                  <a:schemeClr val="accent2">
                    <a:lumMod val="50000"/>
                  </a:schemeClr>
                </a:solidFill>
                <a:latin typeface="Arial" panose="020B0604020202020204" pitchFamily="34" charset="0"/>
                <a:cs typeface="Arial" panose="020B0604020202020204" pitchFamily="34" charset="0"/>
              </a:rPr>
              <a:t> decyzji dotyczących osób bezrobotnych i poszukujących pracy,</a:t>
            </a:r>
          </a:p>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z tego zaskarżonych do II instancji – 8, z których 1 została  uchylona do ponownego rozpatrzenia, 2 uchybiono termin do wniesienia odwołania.</a:t>
            </a:r>
          </a:p>
        </p:txBody>
      </p:sp>
      <p:pic>
        <p:nvPicPr>
          <p:cNvPr id="2" name="Obraz 4">
            <a:extLst>
              <a:ext uri="{FF2B5EF4-FFF2-40B4-BE49-F238E27FC236}">
                <a16:creationId xmlns:a16="http://schemas.microsoft.com/office/drawing/2014/main" id="{6E615423-56E4-D9CF-D9D2-EF59D1C003A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82287" y="260648"/>
            <a:ext cx="1512167" cy="94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27517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B1A04-5DB2-1BF2-C7CF-BBDA91DC94AF}"/>
            </a:ext>
          </a:extLst>
        </p:cNvPr>
        <p:cNvGrpSpPr/>
        <p:nvPr/>
      </p:nvGrpSpPr>
      <p:grpSpPr>
        <a:xfrm>
          <a:off x="0" y="0"/>
          <a:ext cx="0" cy="0"/>
          <a:chOff x="0" y="0"/>
          <a:chExt cx="0" cy="0"/>
        </a:xfrm>
      </p:grpSpPr>
      <p:sp>
        <p:nvSpPr>
          <p:cNvPr id="5" name="Tytuł 1">
            <a:extLst>
              <a:ext uri="{FF2B5EF4-FFF2-40B4-BE49-F238E27FC236}">
                <a16:creationId xmlns:a16="http://schemas.microsoft.com/office/drawing/2014/main" id="{D303333B-7205-F455-17CA-7C5DD30DF8BF}"/>
              </a:ext>
            </a:extLst>
          </p:cNvPr>
          <p:cNvSpPr txBox="1">
            <a:spLocks/>
          </p:cNvSpPr>
          <p:nvPr/>
        </p:nvSpPr>
        <p:spPr>
          <a:xfrm>
            <a:off x="1870153" y="327420"/>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Kontrole przyznanych form pomocy</a:t>
            </a:r>
          </a:p>
        </p:txBody>
      </p:sp>
      <p:sp>
        <p:nvSpPr>
          <p:cNvPr id="6" name="Symbol zastępczy tekstu 2">
            <a:extLst>
              <a:ext uri="{FF2B5EF4-FFF2-40B4-BE49-F238E27FC236}">
                <a16:creationId xmlns:a16="http://schemas.microsoft.com/office/drawing/2014/main" id="{5A0E4A6A-8BEF-DA15-D995-24281C6210BF}"/>
              </a:ext>
            </a:extLst>
          </p:cNvPr>
          <p:cNvSpPr txBox="1">
            <a:spLocks/>
          </p:cNvSpPr>
          <p:nvPr/>
        </p:nvSpPr>
        <p:spPr>
          <a:xfrm>
            <a:off x="1115616" y="1268760"/>
            <a:ext cx="8028384"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endParaRPr lang="pl-PL" dirty="0">
              <a:solidFill>
                <a:schemeClr val="accent2">
                  <a:lumMod val="50000"/>
                </a:schemeClr>
              </a:solidFill>
              <a:latin typeface="Arial" panose="020B0604020202020204" pitchFamily="34" charset="0"/>
              <a:cs typeface="Arial" panose="020B0604020202020204" pitchFamily="34" charset="0"/>
            </a:endParaRPr>
          </a:p>
        </p:txBody>
      </p:sp>
      <p:pic>
        <p:nvPicPr>
          <p:cNvPr id="2" name="Obraz 4">
            <a:extLst>
              <a:ext uri="{FF2B5EF4-FFF2-40B4-BE49-F238E27FC236}">
                <a16:creationId xmlns:a16="http://schemas.microsoft.com/office/drawing/2014/main" id="{005B818E-73D4-B92A-215C-0A39B3980C8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9532" y="107632"/>
            <a:ext cx="1512167" cy="94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pole tekstowe 7">
            <a:extLst>
              <a:ext uri="{FF2B5EF4-FFF2-40B4-BE49-F238E27FC236}">
                <a16:creationId xmlns:a16="http://schemas.microsoft.com/office/drawing/2014/main" id="{A4955D19-CE41-C898-124C-0A4B2FC7BFFD}"/>
              </a:ext>
            </a:extLst>
          </p:cNvPr>
          <p:cNvSpPr txBox="1"/>
          <p:nvPr/>
        </p:nvSpPr>
        <p:spPr>
          <a:xfrm>
            <a:off x="467544" y="1247300"/>
            <a:ext cx="8280919" cy="4899868"/>
          </a:xfrm>
          <a:prstGeom prst="rect">
            <a:avLst/>
          </a:prstGeom>
          <a:noFill/>
        </p:spPr>
        <p:txBody>
          <a:bodyPr wrap="square">
            <a:spAutoFit/>
          </a:bodyPr>
          <a:lstStyle/>
          <a:p>
            <a:pPr>
              <a:lnSpc>
                <a:spcPct val="150000"/>
              </a:lnSpc>
            </a:pPr>
            <a:r>
              <a:rPr lang="pl-PL" sz="1400" dirty="0">
                <a:solidFill>
                  <a:schemeClr val="accent2">
                    <a:lumMod val="50000"/>
                  </a:schemeClr>
                </a:solidFill>
              </a:rPr>
              <a:t>Od 1 czerwca 2025 r. weszła w życie ustawa o rynku pracy i służbach zatrudnienia </a:t>
            </a:r>
            <a:br>
              <a:rPr lang="pl-PL" sz="1400" dirty="0">
                <a:solidFill>
                  <a:schemeClr val="accent2">
                    <a:lumMod val="50000"/>
                  </a:schemeClr>
                </a:solidFill>
              </a:rPr>
            </a:br>
            <a:r>
              <a:rPr lang="pl-PL" sz="1400" dirty="0">
                <a:solidFill>
                  <a:schemeClr val="accent2">
                    <a:lumMod val="50000"/>
                  </a:schemeClr>
                </a:solidFill>
              </a:rPr>
              <a:t>(Dz. U. 2025 r., poz. 620 ze zm.), na podstawie której Powiatowy Urząd Pracy dla Powiatu Warszawskiego Zachodniego realizuje zadania w zakresie aktywności zawodowej, wspierania zatrudnienia oraz rynku pracy. Ww. ustawa wprowadziła możliwość przeprowadzania kontroli przyznanych form pomocy w zakresie prawidłowości realizacji zawartych umów i wydatkowania środków zgodnie z przeznaczeniem, zgodnie z ustawą z dnia 15 lipca 2011 r. o kontroli w administracji rządowej. W ramach realizacji ww. zadania w PUP dla PWZ powstała komórka ds. kontroli.</a:t>
            </a:r>
          </a:p>
          <a:p>
            <a:pPr marL="285750" indent="-285750">
              <a:lnSpc>
                <a:spcPct val="150000"/>
              </a:lnSpc>
              <a:buFont typeface="Wingdings" panose="05000000000000000000" pitchFamily="2" charset="2"/>
              <a:buChar char="Ø"/>
            </a:pPr>
            <a:r>
              <a:rPr lang="pl-PL" sz="1400" dirty="0">
                <a:solidFill>
                  <a:schemeClr val="accent2">
                    <a:lumMod val="50000"/>
                  </a:schemeClr>
                </a:solidFill>
              </a:rPr>
              <a:t>Przeprowadzono 3 kontrole przyznanych form pomocy dot. staży oraz prac interwencyjnych.</a:t>
            </a:r>
          </a:p>
          <a:p>
            <a:pPr>
              <a:lnSpc>
                <a:spcPct val="150000"/>
              </a:lnSpc>
            </a:pPr>
            <a:r>
              <a:rPr lang="pl-PL" sz="1400" dirty="0">
                <a:solidFill>
                  <a:schemeClr val="accent2">
                    <a:lumMod val="50000"/>
                  </a:schemeClr>
                </a:solidFill>
              </a:rPr>
              <a:t>Na bieżąco monitorowano procesy zachodzące w otaczającej nas rzeczywistości i dostosowywano usługi Urzędu do aktualnych wymogów rynku pracy. Pracownicy Urzędu nie tylko wychodzili naprzeciw potrzebom klientów realizując standardowe zadania, ale także skutecznie reagowali na pojawiające się nowe wyzwania. Pracownicy PUP dla PWZ w 2025 r. dostosowywali pracę do wymogów nowej ustawy o rynku pracy i służbach zatrudnienia. Dokładano wszelkich starań, aby świadczone przez Urząd usługi cechował profesjonalizm oraz otwarcie na drugiego człowieka.</a:t>
            </a:r>
          </a:p>
          <a:p>
            <a:pPr>
              <a:lnSpc>
                <a:spcPct val="150000"/>
              </a:lnSpc>
            </a:pPr>
            <a:endParaRPr lang="pl-PL" sz="1400" dirty="0">
              <a:solidFill>
                <a:schemeClr val="accent1">
                  <a:lumMod val="50000"/>
                </a:schemeClr>
              </a:solidFill>
            </a:endParaRPr>
          </a:p>
        </p:txBody>
      </p:sp>
    </p:spTree>
    <p:extLst>
      <p:ext uri="{BB962C8B-B14F-4D97-AF65-F5344CB8AC3E}">
        <p14:creationId xmlns:p14="http://schemas.microsoft.com/office/powerpoint/2010/main" val="41113895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DDC33-362F-6FAB-5A51-460B90DBF79A}"/>
            </a:ext>
          </a:extLst>
        </p:cNvPr>
        <p:cNvGrpSpPr/>
        <p:nvPr/>
      </p:nvGrpSpPr>
      <p:grpSpPr>
        <a:xfrm>
          <a:off x="0" y="0"/>
          <a:ext cx="0" cy="0"/>
          <a:chOff x="0" y="0"/>
          <a:chExt cx="0" cy="0"/>
        </a:xfrm>
      </p:grpSpPr>
      <p:sp>
        <p:nvSpPr>
          <p:cNvPr id="5" name="Tytuł 1">
            <a:extLst>
              <a:ext uri="{FF2B5EF4-FFF2-40B4-BE49-F238E27FC236}">
                <a16:creationId xmlns:a16="http://schemas.microsoft.com/office/drawing/2014/main" id="{F1D4DFEB-EF4A-5931-7C4F-55E766E79605}"/>
              </a:ext>
            </a:extLst>
          </p:cNvPr>
          <p:cNvSpPr txBox="1">
            <a:spLocks/>
          </p:cNvSpPr>
          <p:nvPr/>
        </p:nvSpPr>
        <p:spPr>
          <a:xfrm>
            <a:off x="1870153" y="327420"/>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Lider Aktywizacji 2025</a:t>
            </a:r>
          </a:p>
        </p:txBody>
      </p:sp>
      <p:sp>
        <p:nvSpPr>
          <p:cNvPr id="6" name="Symbol zastępczy tekstu 2">
            <a:extLst>
              <a:ext uri="{FF2B5EF4-FFF2-40B4-BE49-F238E27FC236}">
                <a16:creationId xmlns:a16="http://schemas.microsoft.com/office/drawing/2014/main" id="{8F257A2C-0F66-5622-A1D9-8BCFD22A2D2C}"/>
              </a:ext>
            </a:extLst>
          </p:cNvPr>
          <p:cNvSpPr txBox="1">
            <a:spLocks/>
          </p:cNvSpPr>
          <p:nvPr/>
        </p:nvSpPr>
        <p:spPr>
          <a:xfrm>
            <a:off x="1115616" y="1268760"/>
            <a:ext cx="8028384" cy="4752528"/>
          </a:xfrm>
          <a:prstGeom prst="rect">
            <a:avLst/>
          </a:prstGeom>
        </p:spPr>
        <p:txBody>
          <a:bodyPr anchor="ctr">
            <a:normAutofit fontScale="925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W 2025 r. PUP dla PWZ otrzymał tytuł Lidera Aktywizacji 2025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i nominację do nagrody głównej za najlepsze praktyki współpracy międzysektorowej. Dzięki współpracy z Fundacją Rozwoju Społeczeństwa Informacyjnego (FRSI) mogliśmy przygotować i prowadzić projekty wspierające osoby bezrobotne w powrocie na rynek pracy. Cieszymy się,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że nasza współpraca jest inspiracją dla innych i dziękujemy wszystkim, którzy byli częścią tego sukcesu!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Razem tworzymy lepszą przyszłość dla naszej społeczności! </a:t>
            </a:r>
          </a:p>
        </p:txBody>
      </p:sp>
      <p:pic>
        <p:nvPicPr>
          <p:cNvPr id="2" name="Obraz 4">
            <a:extLst>
              <a:ext uri="{FF2B5EF4-FFF2-40B4-BE49-F238E27FC236}">
                <a16:creationId xmlns:a16="http://schemas.microsoft.com/office/drawing/2014/main" id="{53E92DAB-0133-9482-B80B-DED59CBF507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82287" y="260648"/>
            <a:ext cx="1512167" cy="94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185298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6F3274-0015-24E3-6359-2DFE8DDFD738}"/>
            </a:ext>
          </a:extLst>
        </p:cNvPr>
        <p:cNvGrpSpPr/>
        <p:nvPr/>
      </p:nvGrpSpPr>
      <p:grpSpPr>
        <a:xfrm>
          <a:off x="0" y="0"/>
          <a:ext cx="0" cy="0"/>
          <a:chOff x="0" y="0"/>
          <a:chExt cx="0" cy="0"/>
        </a:xfrm>
      </p:grpSpPr>
      <p:sp>
        <p:nvSpPr>
          <p:cNvPr id="5" name="Tytuł 1">
            <a:extLst>
              <a:ext uri="{FF2B5EF4-FFF2-40B4-BE49-F238E27FC236}">
                <a16:creationId xmlns:a16="http://schemas.microsoft.com/office/drawing/2014/main" id="{FB66C658-86EE-BC6C-516E-2CE8803BE432}"/>
              </a:ext>
            </a:extLst>
          </p:cNvPr>
          <p:cNvSpPr txBox="1">
            <a:spLocks/>
          </p:cNvSpPr>
          <p:nvPr/>
        </p:nvSpPr>
        <p:spPr>
          <a:xfrm>
            <a:off x="1870153" y="327420"/>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Lider Aktywizacji 2025</a:t>
            </a:r>
          </a:p>
        </p:txBody>
      </p:sp>
      <p:pic>
        <p:nvPicPr>
          <p:cNvPr id="2" name="Obraz 4">
            <a:extLst>
              <a:ext uri="{FF2B5EF4-FFF2-40B4-BE49-F238E27FC236}">
                <a16:creationId xmlns:a16="http://schemas.microsoft.com/office/drawing/2014/main" id="{7AC9E67A-201E-8B14-9C75-6C8C24E2A50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82287" y="260648"/>
            <a:ext cx="1512167" cy="94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Obraz 3">
            <a:extLst>
              <a:ext uri="{FF2B5EF4-FFF2-40B4-BE49-F238E27FC236}">
                <a16:creationId xmlns:a16="http://schemas.microsoft.com/office/drawing/2014/main" id="{03F1D7AB-04E5-7EB1-5564-EA066A6E2E50}"/>
              </a:ext>
            </a:extLst>
          </p:cNvPr>
          <p:cNvPicPr>
            <a:picLocks noChangeAspect="1"/>
          </p:cNvPicPr>
          <p:nvPr/>
        </p:nvPicPr>
        <p:blipFill>
          <a:blip r:embed="rId3"/>
          <a:stretch>
            <a:fillRect/>
          </a:stretch>
        </p:blipFill>
        <p:spPr>
          <a:xfrm>
            <a:off x="3417835" y="1138979"/>
            <a:ext cx="3938357" cy="5572227"/>
          </a:xfrm>
          <a:prstGeom prst="rect">
            <a:avLst/>
          </a:prstGeom>
        </p:spPr>
      </p:pic>
    </p:spTree>
    <p:extLst>
      <p:ext uri="{BB962C8B-B14F-4D97-AF65-F5344CB8AC3E}">
        <p14:creationId xmlns:p14="http://schemas.microsoft.com/office/powerpoint/2010/main" val="18307756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17104-CCE2-6077-8514-7F18D6B5FA76}"/>
            </a:ext>
          </a:extLst>
        </p:cNvPr>
        <p:cNvGrpSpPr/>
        <p:nvPr/>
      </p:nvGrpSpPr>
      <p:grpSpPr>
        <a:xfrm>
          <a:off x="0" y="0"/>
          <a:ext cx="0" cy="0"/>
          <a:chOff x="0" y="0"/>
          <a:chExt cx="0" cy="0"/>
        </a:xfrm>
      </p:grpSpPr>
      <p:sp>
        <p:nvSpPr>
          <p:cNvPr id="5" name="Tytuł 1">
            <a:extLst>
              <a:ext uri="{FF2B5EF4-FFF2-40B4-BE49-F238E27FC236}">
                <a16:creationId xmlns:a16="http://schemas.microsoft.com/office/drawing/2014/main" id="{F31A7CC8-2263-53A2-F69F-6C5F26459DF0}"/>
              </a:ext>
            </a:extLst>
          </p:cNvPr>
          <p:cNvSpPr txBox="1">
            <a:spLocks/>
          </p:cNvSpPr>
          <p:nvPr/>
        </p:nvSpPr>
        <p:spPr>
          <a:xfrm>
            <a:off x="1870153" y="327420"/>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Szlachetna paczka</a:t>
            </a:r>
          </a:p>
        </p:txBody>
      </p:sp>
      <p:sp>
        <p:nvSpPr>
          <p:cNvPr id="6" name="Symbol zastępczy tekstu 2">
            <a:extLst>
              <a:ext uri="{FF2B5EF4-FFF2-40B4-BE49-F238E27FC236}">
                <a16:creationId xmlns:a16="http://schemas.microsoft.com/office/drawing/2014/main" id="{84F91BE7-6032-ADA5-6BD5-C12CB170F6EB}"/>
              </a:ext>
            </a:extLst>
          </p:cNvPr>
          <p:cNvSpPr txBox="1">
            <a:spLocks/>
          </p:cNvSpPr>
          <p:nvPr/>
        </p:nvSpPr>
        <p:spPr>
          <a:xfrm>
            <a:off x="1115616" y="1268760"/>
            <a:ext cx="8028384" cy="4752528"/>
          </a:xfrm>
          <a:prstGeom prst="rect">
            <a:avLst/>
          </a:prstGeom>
        </p:spPr>
        <p:txBody>
          <a:bodyPr anchor="ctr">
            <a:normAutofit fontScale="77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W 2025 r. PUP dla PWZ z zaangażowaniem włączył się w ogólnopolską akcję „Szlachetna Paczka” wspierając osoby znajdujące się w trudnej sytuacji życiowej. Inicjatywa ta została podjęta we współpracy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ze Starostwem Powiatu Warszawskiego Zachodniego, które zainspirowało lokalne jednostki do wspólnego działania na rzecz potrzebujących. Pracownicy Urzędu przygotowywali dary dopasowane </a:t>
            </a:r>
            <a:br>
              <a:rPr lang="pl-PL" dirty="0">
                <a:solidFill>
                  <a:schemeClr val="accent2">
                    <a:lumMod val="50000"/>
                  </a:schemeClr>
                </a:solidFill>
                <a:latin typeface="Arial" panose="020B0604020202020204" pitchFamily="34" charset="0"/>
                <a:cs typeface="Arial" panose="020B0604020202020204" pitchFamily="34" charset="0"/>
              </a:rPr>
            </a:br>
            <a:r>
              <a:rPr lang="pl-PL" dirty="0">
                <a:solidFill>
                  <a:schemeClr val="accent2">
                    <a:lumMod val="50000"/>
                  </a:schemeClr>
                </a:solidFill>
                <a:latin typeface="Arial" panose="020B0604020202020204" pitchFamily="34" charset="0"/>
                <a:cs typeface="Arial" panose="020B0604020202020204" pitchFamily="34" charset="0"/>
              </a:rPr>
              <a:t>do potrzeb wybranych rodzin, okazując solidarność, empatię i gotowość niesienia realnej pomocy.</a:t>
            </a:r>
          </a:p>
          <a:p>
            <a:pPr marL="0" indent="0" fontAlgn="auto">
              <a:lnSpc>
                <a:spcPct val="150000"/>
              </a:lnSpc>
              <a:spcBef>
                <a:spcPts val="0"/>
              </a:spcBef>
              <a:spcAft>
                <a:spcPts val="0"/>
              </a:spcAft>
              <a:buNone/>
            </a:pPr>
            <a:r>
              <a:rPr lang="pl-PL" dirty="0">
                <a:solidFill>
                  <a:schemeClr val="accent2">
                    <a:lumMod val="50000"/>
                  </a:schemeClr>
                </a:solidFill>
                <a:latin typeface="Arial" panose="020B0604020202020204" pitchFamily="34" charset="0"/>
                <a:cs typeface="Arial" panose="020B0604020202020204" pitchFamily="34" charset="0"/>
              </a:rPr>
              <a:t>W dniu 11 grudnia 2025 roku odbyło się wspólne pakowanie paczek, dzięki temu wsparcie trafiło do najbardziej potrzebujących jeszcze przed świętami. </a:t>
            </a:r>
          </a:p>
        </p:txBody>
      </p:sp>
      <p:pic>
        <p:nvPicPr>
          <p:cNvPr id="2" name="Obraz 4">
            <a:extLst>
              <a:ext uri="{FF2B5EF4-FFF2-40B4-BE49-F238E27FC236}">
                <a16:creationId xmlns:a16="http://schemas.microsoft.com/office/drawing/2014/main" id="{3E72A608-EFDC-D3E1-F358-256D9072C3B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82287" y="260648"/>
            <a:ext cx="1512167" cy="94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Obraz 7">
            <a:extLst>
              <a:ext uri="{FF2B5EF4-FFF2-40B4-BE49-F238E27FC236}">
                <a16:creationId xmlns:a16="http://schemas.microsoft.com/office/drawing/2014/main" id="{15B05152-955B-0182-CD42-E89CE73A8B1B}"/>
              </a:ext>
            </a:extLst>
          </p:cNvPr>
          <p:cNvPicPr>
            <a:picLocks noChangeAspect="1"/>
          </p:cNvPicPr>
          <p:nvPr/>
        </p:nvPicPr>
        <p:blipFill>
          <a:blip r:embed="rId3"/>
          <a:stretch>
            <a:fillRect/>
          </a:stretch>
        </p:blipFill>
        <p:spPr>
          <a:xfrm>
            <a:off x="7803224" y="5532009"/>
            <a:ext cx="1325991" cy="1325991"/>
          </a:xfrm>
          <a:prstGeom prst="rect">
            <a:avLst/>
          </a:prstGeom>
        </p:spPr>
      </p:pic>
    </p:spTree>
    <p:extLst>
      <p:ext uri="{BB962C8B-B14F-4D97-AF65-F5344CB8AC3E}">
        <p14:creationId xmlns:p14="http://schemas.microsoft.com/office/powerpoint/2010/main" val="4549977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7AAF8-53A9-D9E3-366C-05711A5E6A89}"/>
            </a:ext>
          </a:extLst>
        </p:cNvPr>
        <p:cNvGrpSpPr/>
        <p:nvPr/>
      </p:nvGrpSpPr>
      <p:grpSpPr>
        <a:xfrm>
          <a:off x="0" y="0"/>
          <a:ext cx="0" cy="0"/>
          <a:chOff x="0" y="0"/>
          <a:chExt cx="0" cy="0"/>
        </a:xfrm>
      </p:grpSpPr>
      <p:sp>
        <p:nvSpPr>
          <p:cNvPr id="5" name="Tytuł 1">
            <a:extLst>
              <a:ext uri="{FF2B5EF4-FFF2-40B4-BE49-F238E27FC236}">
                <a16:creationId xmlns:a16="http://schemas.microsoft.com/office/drawing/2014/main" id="{B012EC79-66B6-6FDC-7027-299B2A62AD22}"/>
              </a:ext>
            </a:extLst>
          </p:cNvPr>
          <p:cNvSpPr txBox="1">
            <a:spLocks/>
          </p:cNvSpPr>
          <p:nvPr/>
        </p:nvSpPr>
        <p:spPr>
          <a:xfrm>
            <a:off x="1870153" y="327420"/>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latin typeface="Arial" panose="020B0604020202020204" pitchFamily="34" charset="0"/>
                <a:cs typeface="Arial" panose="020B0604020202020204" pitchFamily="34" charset="0"/>
              </a:rPr>
              <a:t>Szlachetna paczka</a:t>
            </a:r>
          </a:p>
        </p:txBody>
      </p:sp>
      <p:pic>
        <p:nvPicPr>
          <p:cNvPr id="2" name="Obraz 4">
            <a:extLst>
              <a:ext uri="{FF2B5EF4-FFF2-40B4-BE49-F238E27FC236}">
                <a16:creationId xmlns:a16="http://schemas.microsoft.com/office/drawing/2014/main" id="{C6986345-DE52-D22A-98A0-86839A1D747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82287" y="260648"/>
            <a:ext cx="1512167" cy="94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Obraz 3">
            <a:extLst>
              <a:ext uri="{FF2B5EF4-FFF2-40B4-BE49-F238E27FC236}">
                <a16:creationId xmlns:a16="http://schemas.microsoft.com/office/drawing/2014/main" id="{476B5400-0DEB-B4F0-27BE-DA168208BB81}"/>
              </a:ext>
            </a:extLst>
          </p:cNvPr>
          <p:cNvPicPr>
            <a:picLocks noChangeAspect="1"/>
          </p:cNvPicPr>
          <p:nvPr/>
        </p:nvPicPr>
        <p:blipFill>
          <a:blip r:embed="rId3"/>
          <a:stretch>
            <a:fillRect/>
          </a:stretch>
        </p:blipFill>
        <p:spPr>
          <a:xfrm>
            <a:off x="1082287" y="1412776"/>
            <a:ext cx="3838553" cy="4104456"/>
          </a:xfrm>
          <a:prstGeom prst="rect">
            <a:avLst/>
          </a:prstGeom>
        </p:spPr>
      </p:pic>
      <p:pic>
        <p:nvPicPr>
          <p:cNvPr id="8" name="Obraz 7">
            <a:extLst>
              <a:ext uri="{FF2B5EF4-FFF2-40B4-BE49-F238E27FC236}">
                <a16:creationId xmlns:a16="http://schemas.microsoft.com/office/drawing/2014/main" id="{672EB0A0-D567-3E15-FEFE-5E0AECFE3D01}"/>
              </a:ext>
            </a:extLst>
          </p:cNvPr>
          <p:cNvPicPr>
            <a:picLocks noChangeAspect="1"/>
          </p:cNvPicPr>
          <p:nvPr/>
        </p:nvPicPr>
        <p:blipFill>
          <a:blip r:embed="rId4"/>
          <a:stretch>
            <a:fillRect/>
          </a:stretch>
        </p:blipFill>
        <p:spPr>
          <a:xfrm>
            <a:off x="4990775" y="2144440"/>
            <a:ext cx="4135482" cy="4713560"/>
          </a:xfrm>
          <a:prstGeom prst="rect">
            <a:avLst/>
          </a:prstGeom>
        </p:spPr>
      </p:pic>
      <p:pic>
        <p:nvPicPr>
          <p:cNvPr id="10" name="Obraz 9">
            <a:extLst>
              <a:ext uri="{FF2B5EF4-FFF2-40B4-BE49-F238E27FC236}">
                <a16:creationId xmlns:a16="http://schemas.microsoft.com/office/drawing/2014/main" id="{3A32A12E-1680-9D73-63B5-08AF2465CDA2}"/>
              </a:ext>
            </a:extLst>
          </p:cNvPr>
          <p:cNvPicPr>
            <a:picLocks noChangeAspect="1"/>
          </p:cNvPicPr>
          <p:nvPr/>
        </p:nvPicPr>
        <p:blipFill>
          <a:blip r:embed="rId5"/>
          <a:stretch>
            <a:fillRect/>
          </a:stretch>
        </p:blipFill>
        <p:spPr>
          <a:xfrm>
            <a:off x="7740352" y="89405"/>
            <a:ext cx="1287587" cy="1287587"/>
          </a:xfrm>
          <a:prstGeom prst="rect">
            <a:avLst/>
          </a:prstGeom>
        </p:spPr>
      </p:pic>
    </p:spTree>
    <p:extLst>
      <p:ext uri="{BB962C8B-B14F-4D97-AF65-F5344CB8AC3E}">
        <p14:creationId xmlns:p14="http://schemas.microsoft.com/office/powerpoint/2010/main" val="301078915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pole tekstowe 2"/>
          <p:cNvSpPr txBox="1">
            <a:spLocks noChangeArrowheads="1"/>
          </p:cNvSpPr>
          <p:nvPr/>
        </p:nvSpPr>
        <p:spPr bwMode="auto">
          <a:xfrm>
            <a:off x="2411760" y="2204864"/>
            <a:ext cx="4687502" cy="1323439"/>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r>
              <a:rPr lang="pl-PL" sz="8000" b="1" dirty="0">
                <a:solidFill>
                  <a:schemeClr val="accent2">
                    <a:lumMod val="50000"/>
                  </a:schemeClr>
                </a:solidFill>
                <a:latin typeface="Arial" panose="020B0604020202020204" pitchFamily="34" charset="0"/>
                <a:cs typeface="Arial" panose="020B0604020202020204" pitchFamily="34" charset="0"/>
              </a:rPr>
              <a:t>FINANSE</a:t>
            </a:r>
          </a:p>
        </p:txBody>
      </p:sp>
      <p:pic>
        <p:nvPicPr>
          <p:cNvPr id="2560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29014" y="4797152"/>
            <a:ext cx="2314791" cy="17164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Obraz 4">
            <a:extLst>
              <a:ext uri="{FF2B5EF4-FFF2-40B4-BE49-F238E27FC236}">
                <a16:creationId xmlns:a16="http://schemas.microsoft.com/office/drawing/2014/main" id="{4616D969-40DA-54C0-A479-FBF2F83C23A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4136" y="188640"/>
            <a:ext cx="1497624" cy="936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C3B97-BB7C-2B2D-F55A-45AB2C79FEBE}"/>
            </a:ext>
          </a:extLst>
        </p:cNvPr>
        <p:cNvGrpSpPr/>
        <p:nvPr/>
      </p:nvGrpSpPr>
      <p:grpSpPr>
        <a:xfrm>
          <a:off x="0" y="0"/>
          <a:ext cx="0" cy="0"/>
          <a:chOff x="0" y="0"/>
          <a:chExt cx="0" cy="0"/>
        </a:xfrm>
      </p:grpSpPr>
      <p:sp>
        <p:nvSpPr>
          <p:cNvPr id="5" name="Tytuł 1">
            <a:extLst>
              <a:ext uri="{FF2B5EF4-FFF2-40B4-BE49-F238E27FC236}">
                <a16:creationId xmlns:a16="http://schemas.microsoft.com/office/drawing/2014/main" id="{B7EDFC8B-DFAA-191A-AB93-C4C48C55C2D8}"/>
              </a:ext>
            </a:extLst>
          </p:cNvPr>
          <p:cNvSpPr txBox="1">
            <a:spLocks/>
          </p:cNvSpPr>
          <p:nvPr/>
        </p:nvSpPr>
        <p:spPr>
          <a:xfrm>
            <a:off x="1819953" y="93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2000" b="1" dirty="0">
                <a:solidFill>
                  <a:schemeClr val="accent2">
                    <a:lumMod val="75000"/>
                  </a:schemeClr>
                </a:solidFill>
                <a:latin typeface="Arial" panose="020B0604020202020204" pitchFamily="34" charset="0"/>
                <a:cs typeface="Arial" panose="020B0604020202020204" pitchFamily="34" charset="0"/>
              </a:rPr>
              <a:t>Formy pomocy w 2025 r.</a:t>
            </a:r>
          </a:p>
        </p:txBody>
      </p:sp>
      <p:pic>
        <p:nvPicPr>
          <p:cNvPr id="2" name="Obraz 4">
            <a:extLst>
              <a:ext uri="{FF2B5EF4-FFF2-40B4-BE49-F238E27FC236}">
                <a16:creationId xmlns:a16="http://schemas.microsoft.com/office/drawing/2014/main" id="{909F2903-2EE5-B53B-ED39-D917713CD6A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7928" y="93201"/>
            <a:ext cx="1080120" cy="67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Tabela 3">
            <a:extLst>
              <a:ext uri="{FF2B5EF4-FFF2-40B4-BE49-F238E27FC236}">
                <a16:creationId xmlns:a16="http://schemas.microsoft.com/office/drawing/2014/main" id="{DA3DABCD-F963-5EFD-4D8C-74DE1F500AC8}"/>
              </a:ext>
            </a:extLst>
          </p:cNvPr>
          <p:cNvGraphicFramePr>
            <a:graphicFrameLocks noGrp="1"/>
          </p:cNvGraphicFramePr>
          <p:nvPr>
            <p:extLst>
              <p:ext uri="{D42A27DB-BD31-4B8C-83A1-F6EECF244321}">
                <p14:modId xmlns:p14="http://schemas.microsoft.com/office/powerpoint/2010/main" val="3506445727"/>
              </p:ext>
            </p:extLst>
          </p:nvPr>
        </p:nvGraphicFramePr>
        <p:xfrm>
          <a:off x="727926" y="904760"/>
          <a:ext cx="8313015" cy="5501165"/>
        </p:xfrm>
        <a:graphic>
          <a:graphicData uri="http://schemas.openxmlformats.org/drawingml/2006/table">
            <a:tbl>
              <a:tblPr/>
              <a:tblGrid>
                <a:gridCol w="1626605">
                  <a:extLst>
                    <a:ext uri="{9D8B030D-6E8A-4147-A177-3AD203B41FA5}">
                      <a16:colId xmlns:a16="http://schemas.microsoft.com/office/drawing/2014/main" val="20000"/>
                    </a:ext>
                  </a:extLst>
                </a:gridCol>
                <a:gridCol w="1369773">
                  <a:extLst>
                    <a:ext uri="{9D8B030D-6E8A-4147-A177-3AD203B41FA5}">
                      <a16:colId xmlns:a16="http://schemas.microsoft.com/office/drawing/2014/main" val="20001"/>
                    </a:ext>
                  </a:extLst>
                </a:gridCol>
                <a:gridCol w="1027329">
                  <a:extLst>
                    <a:ext uri="{9D8B030D-6E8A-4147-A177-3AD203B41FA5}">
                      <a16:colId xmlns:a16="http://schemas.microsoft.com/office/drawing/2014/main" val="20002"/>
                    </a:ext>
                  </a:extLst>
                </a:gridCol>
                <a:gridCol w="1027329">
                  <a:extLst>
                    <a:ext uri="{9D8B030D-6E8A-4147-A177-3AD203B41FA5}">
                      <a16:colId xmlns:a16="http://schemas.microsoft.com/office/drawing/2014/main" val="20003"/>
                    </a:ext>
                  </a:extLst>
                </a:gridCol>
                <a:gridCol w="1284162">
                  <a:extLst>
                    <a:ext uri="{9D8B030D-6E8A-4147-A177-3AD203B41FA5}">
                      <a16:colId xmlns:a16="http://schemas.microsoft.com/office/drawing/2014/main" val="20005"/>
                    </a:ext>
                  </a:extLst>
                </a:gridCol>
                <a:gridCol w="864877">
                  <a:extLst>
                    <a:ext uri="{9D8B030D-6E8A-4147-A177-3AD203B41FA5}">
                      <a16:colId xmlns:a16="http://schemas.microsoft.com/office/drawing/2014/main" val="20006"/>
                    </a:ext>
                  </a:extLst>
                </a:gridCol>
                <a:gridCol w="1112940">
                  <a:extLst>
                    <a:ext uri="{9D8B030D-6E8A-4147-A177-3AD203B41FA5}">
                      <a16:colId xmlns:a16="http://schemas.microsoft.com/office/drawing/2014/main" val="20007"/>
                    </a:ext>
                  </a:extLst>
                </a:gridCol>
              </a:tblGrid>
              <a:tr h="319633">
                <a:tc rowSpan="2">
                  <a:txBody>
                    <a:bodyPr/>
                    <a:lstStyle/>
                    <a:p>
                      <a:pPr algn="ctr" fontAlgn="b"/>
                      <a:r>
                        <a:rPr lang="pl-PL" sz="8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ctr" rtl="0" fontAlgn="ctr"/>
                      <a:r>
                        <a:rPr lang="pl-PL" sz="1200" b="1" i="0" u="none" strike="noStrike" dirty="0">
                          <a:solidFill>
                            <a:srgbClr val="000000"/>
                          </a:solidFill>
                          <a:effectLst/>
                          <a:latin typeface="Arial" panose="020B0604020202020204" pitchFamily="34" charset="0"/>
                          <a:cs typeface="Arial" panose="020B0604020202020204" pitchFamily="34" charset="0"/>
                        </a:rPr>
                        <a:t>PLAN na 2025 r.</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2E6A9"/>
                    </a:solidFill>
                  </a:tcPr>
                </a:tc>
                <a:tc hMerge="1">
                  <a:txBody>
                    <a:bodyPr/>
                    <a:lstStyle/>
                    <a:p>
                      <a:endParaRPr lang="pl-PL"/>
                    </a:p>
                  </a:txBody>
                  <a:tcPr/>
                </a:tc>
                <a:tc hMerge="1">
                  <a:txBody>
                    <a:bodyPr/>
                    <a:lstStyle/>
                    <a:p>
                      <a:endParaRPr lang="pl-PL"/>
                    </a:p>
                  </a:txBody>
                  <a:tcPr/>
                </a:tc>
                <a:tc gridSpan="3">
                  <a:txBody>
                    <a:bodyPr/>
                    <a:lstStyle/>
                    <a:p>
                      <a:pPr algn="ctr" rtl="0" fontAlgn="ctr"/>
                      <a:r>
                        <a:rPr lang="pl-PL" sz="1200" b="1" i="0" u="none" strike="noStrike" dirty="0">
                          <a:solidFill>
                            <a:srgbClr val="000000"/>
                          </a:solidFill>
                          <a:effectLst/>
                          <a:latin typeface="Arial" panose="020B0604020202020204" pitchFamily="34" charset="0"/>
                          <a:cs typeface="Arial" panose="020B0604020202020204" pitchFamily="34" charset="0"/>
                        </a:rPr>
                        <a:t>WYDATKI 2025 r.</a:t>
                      </a:r>
                    </a:p>
                  </a:txBody>
                  <a:tcPr marL="6195" marR="6195" marT="619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000"/>
                  </a:ext>
                </a:extLst>
              </a:tr>
              <a:tr h="221122">
                <a:tc vMerge="1">
                  <a:txBody>
                    <a:bodyPr/>
                    <a:lstStyle/>
                    <a:p>
                      <a:endParaRPr lang="pl-PL"/>
                    </a:p>
                  </a:txBody>
                  <a:tcPr/>
                </a:tc>
                <a:tc>
                  <a:txBody>
                    <a:bodyPr/>
                    <a:lstStyle/>
                    <a:p>
                      <a:pPr algn="ctr" rtl="0" fontAlgn="ctr"/>
                      <a:r>
                        <a:rPr lang="pl-PL" sz="1000" b="1" i="0" u="none" strike="noStrike" dirty="0">
                          <a:solidFill>
                            <a:srgbClr val="000000"/>
                          </a:solidFill>
                          <a:effectLst/>
                          <a:latin typeface="Arial" panose="020B0604020202020204" pitchFamily="34" charset="0"/>
                          <a:cs typeface="Arial" panose="020B0604020202020204" pitchFamily="34" charset="0"/>
                        </a:rPr>
                        <a:t>OGÓŁEM</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1" i="0" u="none" strike="noStrike" dirty="0">
                          <a:solidFill>
                            <a:srgbClr val="FF0000"/>
                          </a:solidFill>
                          <a:effectLst/>
                          <a:latin typeface="Arial" panose="020B0604020202020204" pitchFamily="34" charset="0"/>
                          <a:cs typeface="Arial" panose="020B0604020202020204" pitchFamily="34" charset="0"/>
                        </a:rPr>
                        <a:t>FP</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1" i="0" u="none" strike="noStrike" dirty="0">
                          <a:solidFill>
                            <a:srgbClr val="A14022"/>
                          </a:solidFill>
                          <a:effectLst/>
                          <a:latin typeface="Arial" panose="020B0604020202020204" pitchFamily="34" charset="0"/>
                          <a:cs typeface="Arial" panose="020B0604020202020204" pitchFamily="34" charset="0"/>
                        </a:rPr>
                        <a:t>EFS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1" i="0" u="none" strike="noStrike" dirty="0">
                          <a:solidFill>
                            <a:srgbClr val="000000"/>
                          </a:solidFill>
                          <a:effectLst/>
                          <a:latin typeface="Arial" panose="020B0604020202020204" pitchFamily="34" charset="0"/>
                          <a:cs typeface="Arial" panose="020B0604020202020204" pitchFamily="34" charset="0"/>
                        </a:rPr>
                        <a:t>OGÓŁEM</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1" i="0" u="none" strike="noStrike">
                          <a:solidFill>
                            <a:srgbClr val="FF0000"/>
                          </a:solidFill>
                          <a:effectLst/>
                          <a:latin typeface="Arial" panose="020B0604020202020204" pitchFamily="34" charset="0"/>
                          <a:cs typeface="Arial" panose="020B0604020202020204" pitchFamily="34" charset="0"/>
                        </a:rPr>
                        <a:t>FP</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1" i="0" u="none" strike="noStrike" dirty="0">
                          <a:solidFill>
                            <a:srgbClr val="A14022"/>
                          </a:solidFill>
                          <a:effectLst/>
                          <a:latin typeface="Arial" panose="020B0604020202020204" pitchFamily="34" charset="0"/>
                          <a:cs typeface="Arial" panose="020B0604020202020204" pitchFamily="34" charset="0"/>
                        </a:rPr>
                        <a:t>EFS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97070">
                <a:tc>
                  <a:txBody>
                    <a:bodyPr/>
                    <a:lstStyle/>
                    <a:p>
                      <a:pPr algn="l" rtl="0" fontAlgn="ctr"/>
                      <a:r>
                        <a:rPr lang="pl-PL" sz="900" b="0" i="0" u="none" strike="noStrike">
                          <a:solidFill>
                            <a:srgbClr val="000000"/>
                          </a:solidFill>
                          <a:effectLst/>
                          <a:latin typeface="Arial" panose="020B0604020202020204" pitchFamily="34" charset="0"/>
                          <a:cs typeface="Arial" panose="020B0604020202020204" pitchFamily="34" charset="0"/>
                        </a:rPr>
                        <a:t>STAŻE</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504</a:t>
                      </a:r>
                      <a:r>
                        <a:rPr lang="pl-PL" sz="1000" b="0" i="0" u="none" strike="noStrike" baseline="0" dirty="0">
                          <a:solidFill>
                            <a:srgbClr val="000000"/>
                          </a:solidFill>
                          <a:effectLst/>
                          <a:latin typeface="Arial" panose="020B0604020202020204" pitchFamily="34" charset="0"/>
                          <a:cs typeface="Arial" panose="020B0604020202020204" pitchFamily="34" charset="0"/>
                        </a:rPr>
                        <a:t> 816,87</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297 482,87</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207 334,00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490</a:t>
                      </a:r>
                      <a:r>
                        <a:rPr lang="pl-PL" sz="1000" b="0" i="0" u="none" strike="noStrike" baseline="0" dirty="0">
                          <a:solidFill>
                            <a:srgbClr val="000000"/>
                          </a:solidFill>
                          <a:effectLst/>
                          <a:latin typeface="Arial" panose="020B0604020202020204" pitchFamily="34" charset="0"/>
                          <a:cs typeface="Arial" panose="020B0604020202020204" pitchFamily="34" charset="0"/>
                        </a:rPr>
                        <a:t> 412,44</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293</a:t>
                      </a:r>
                      <a:r>
                        <a:rPr lang="pl-PL" sz="1000" b="0" i="0" u="none" strike="noStrike" baseline="0" dirty="0">
                          <a:solidFill>
                            <a:srgbClr val="000000"/>
                          </a:solidFill>
                          <a:effectLst/>
                          <a:latin typeface="Arial" panose="020B0604020202020204" pitchFamily="34" charset="0"/>
                          <a:cs typeface="Arial" panose="020B0604020202020204" pitchFamily="34" charset="0"/>
                        </a:rPr>
                        <a:t> 132,31</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197</a:t>
                      </a:r>
                      <a:r>
                        <a:rPr lang="pl-PL" sz="1000" b="0" i="0" u="none" strike="noStrike" baseline="0" dirty="0">
                          <a:solidFill>
                            <a:srgbClr val="000000"/>
                          </a:solidFill>
                          <a:effectLst/>
                          <a:latin typeface="Arial" panose="020B0604020202020204" pitchFamily="34" charset="0"/>
                          <a:cs typeface="Arial" panose="020B0604020202020204" pitchFamily="34" charset="0"/>
                        </a:rPr>
                        <a:t> 280,13</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01373">
                <a:tc>
                  <a:txBody>
                    <a:bodyPr/>
                    <a:lstStyle/>
                    <a:p>
                      <a:pPr algn="l" rtl="0" fontAlgn="ctr"/>
                      <a:r>
                        <a:rPr lang="pl-PL" sz="900" b="0" i="0" u="none" strike="noStrike">
                          <a:solidFill>
                            <a:srgbClr val="000000"/>
                          </a:solidFill>
                          <a:effectLst/>
                          <a:latin typeface="Arial" panose="020B0604020202020204" pitchFamily="34" charset="0"/>
                          <a:cs typeface="Arial" panose="020B0604020202020204" pitchFamily="34" charset="0"/>
                        </a:rPr>
                        <a:t>ROBOTY PUBLICZNE</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510</a:t>
                      </a:r>
                      <a:r>
                        <a:rPr lang="pl-PL" sz="1000" b="0" i="0" u="none" strike="noStrike" baseline="0" dirty="0">
                          <a:solidFill>
                            <a:srgbClr val="000000"/>
                          </a:solidFill>
                          <a:effectLst/>
                          <a:latin typeface="Arial" panose="020B0604020202020204" pitchFamily="34" charset="0"/>
                          <a:cs typeface="Arial" panose="020B0604020202020204" pitchFamily="34" charset="0"/>
                        </a:rPr>
                        <a:t> 000,00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510 000,00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475 464,28</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475 464,28</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11721">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PRACE INTERWENCYJNE </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243</a:t>
                      </a:r>
                      <a:r>
                        <a:rPr lang="pl-PL" sz="1000" b="0" i="0" u="none" strike="noStrike" baseline="0" dirty="0">
                          <a:solidFill>
                            <a:srgbClr val="000000"/>
                          </a:solidFill>
                          <a:effectLst/>
                          <a:latin typeface="Arial" panose="020B0604020202020204" pitchFamily="34" charset="0"/>
                          <a:cs typeface="Arial" panose="020B0604020202020204" pitchFamily="34" charset="0"/>
                        </a:rPr>
                        <a:t> 500,00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243 500,00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163 792,52</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163 792,52</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32463">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SZKOLENIA</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212</a:t>
                      </a:r>
                      <a:r>
                        <a:rPr lang="pl-PL" sz="1000" b="0" i="0" u="none" strike="noStrike" baseline="0" dirty="0">
                          <a:solidFill>
                            <a:srgbClr val="000000"/>
                          </a:solidFill>
                          <a:effectLst/>
                          <a:latin typeface="Arial" panose="020B0604020202020204" pitchFamily="34" charset="0"/>
                          <a:cs typeface="Arial" panose="020B0604020202020204" pitchFamily="34" charset="0"/>
                        </a:rPr>
                        <a:t> 502,46</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180 500,00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32 002,46</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190 812,72</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163</a:t>
                      </a:r>
                      <a:r>
                        <a:rPr lang="pl-PL" sz="1000" b="0" i="0" u="none" strike="noStrike" baseline="0" dirty="0">
                          <a:solidFill>
                            <a:srgbClr val="000000"/>
                          </a:solidFill>
                          <a:effectLst/>
                          <a:latin typeface="Arial" panose="020B0604020202020204" pitchFamily="34" charset="0"/>
                          <a:cs typeface="Arial" panose="020B0604020202020204" pitchFamily="34" charset="0"/>
                        </a:rPr>
                        <a:t> 987,16</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26</a:t>
                      </a:r>
                      <a:r>
                        <a:rPr lang="pl-PL" sz="1000" b="0" i="0" u="none" strike="noStrike" baseline="0" dirty="0">
                          <a:solidFill>
                            <a:srgbClr val="000000"/>
                          </a:solidFill>
                          <a:effectLst/>
                          <a:latin typeface="Arial" panose="020B0604020202020204" pitchFamily="34" charset="0"/>
                          <a:cs typeface="Arial" panose="020B0604020202020204" pitchFamily="34" charset="0"/>
                        </a:rPr>
                        <a:t> 825,56</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14282">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OPŁATY NOSTRYFIKACYJNE</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10 000,00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10 000,00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r h="144016">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STUDIA PODYPLOMOWE</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28</a:t>
                      </a:r>
                      <a:r>
                        <a:rPr lang="pl-PL" sz="1000" b="0" i="0" u="none" strike="noStrike" baseline="0" dirty="0">
                          <a:solidFill>
                            <a:srgbClr val="000000"/>
                          </a:solidFill>
                          <a:effectLst/>
                          <a:latin typeface="Arial" panose="020B0604020202020204" pitchFamily="34" charset="0"/>
                          <a:cs typeface="Arial" panose="020B0604020202020204" pitchFamily="34" charset="0"/>
                        </a:rPr>
                        <a:t> 000,00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28 000,00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24 918,67</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24 918,67</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12709">
                <a:tc>
                  <a:txBody>
                    <a:bodyPr/>
                    <a:lstStyle/>
                    <a:p>
                      <a:pPr algn="l" rtl="0" fontAlgn="ctr"/>
                      <a:r>
                        <a:rPr lang="pl-PL" sz="900" b="0" i="0" u="none" strike="noStrike">
                          <a:solidFill>
                            <a:srgbClr val="000000"/>
                          </a:solidFill>
                          <a:effectLst/>
                          <a:latin typeface="Arial" panose="020B0604020202020204" pitchFamily="34" charset="0"/>
                          <a:cs typeface="Arial" panose="020B0604020202020204" pitchFamily="34" charset="0"/>
                        </a:rPr>
                        <a:t>PRACE SPOŁECZNIE UŻYTECZNE</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pl-PL" sz="1000" b="0" i="0" u="none" strike="noStrike" dirty="0">
                          <a:solidFill>
                            <a:srgbClr val="000000"/>
                          </a:solidFill>
                          <a:effectLst/>
                          <a:latin typeface="Arial" panose="020B0604020202020204" pitchFamily="34" charset="0"/>
                          <a:cs typeface="Arial" panose="020B0604020202020204" pitchFamily="34" charset="0"/>
                        </a:rPr>
                        <a:t>3 220,80</a:t>
                      </a:r>
                      <a:endParaRPr lang="pl-PL" sz="1000" dirty="0">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3 220,80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3 220,80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3 220,80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309322">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ŚRODKI NA PODJĘCIE DZIAŁALNOŚCI GOSPODARCZEJ</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pl-PL" sz="1000" dirty="0">
                          <a:latin typeface="Arial" panose="020B0604020202020204" pitchFamily="34" charset="0"/>
                          <a:cs typeface="Arial" panose="020B0604020202020204" pitchFamily="34" charset="0"/>
                        </a:rPr>
                        <a:t>2</a:t>
                      </a:r>
                      <a:r>
                        <a:rPr lang="pl-PL" sz="1000" baseline="0" dirty="0">
                          <a:latin typeface="Arial" panose="020B0604020202020204" pitchFamily="34" charset="0"/>
                          <a:cs typeface="Arial" panose="020B0604020202020204" pitchFamily="34" charset="0"/>
                        </a:rPr>
                        <a:t> 202 077,48</a:t>
                      </a:r>
                      <a:endParaRPr lang="pl-PL" sz="1000" dirty="0">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1 641 350,00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560 727,48</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a:t>
                      </a:r>
                      <a:r>
                        <a:rPr lang="pl-PL" sz="1000" b="0" i="0" u="none" strike="noStrike" baseline="0" dirty="0">
                          <a:solidFill>
                            <a:srgbClr val="000000"/>
                          </a:solidFill>
                          <a:effectLst/>
                          <a:latin typeface="Arial" panose="020B0604020202020204" pitchFamily="34" charset="0"/>
                          <a:cs typeface="Arial" panose="020B0604020202020204" pitchFamily="34" charset="0"/>
                        </a:rPr>
                        <a:t> 111 499,80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1 578</a:t>
                      </a:r>
                      <a:r>
                        <a:rPr lang="pl-PL" sz="1000" b="0" i="0" u="none" strike="noStrike" baseline="0" dirty="0">
                          <a:solidFill>
                            <a:srgbClr val="000000"/>
                          </a:solidFill>
                          <a:effectLst/>
                          <a:latin typeface="Arial" panose="020B0604020202020204" pitchFamily="34" charset="0"/>
                          <a:cs typeface="Arial" panose="020B0604020202020204" pitchFamily="34" charset="0"/>
                        </a:rPr>
                        <a:t> 076,29</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533 423,51</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435842">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DOF.</a:t>
                      </a:r>
                      <a:r>
                        <a:rPr lang="pl-PL" sz="900" b="0" i="0" u="none" strike="noStrike" baseline="0" dirty="0">
                          <a:solidFill>
                            <a:srgbClr val="000000"/>
                          </a:solidFill>
                          <a:effectLst/>
                          <a:latin typeface="Arial" panose="020B0604020202020204" pitchFamily="34" charset="0"/>
                          <a:cs typeface="Arial" panose="020B0604020202020204" pitchFamily="34" charset="0"/>
                        </a:rPr>
                        <a:t> </a:t>
                      </a:r>
                      <a:r>
                        <a:rPr lang="pl-PL" sz="900" b="0" i="0" u="none" strike="noStrike" dirty="0">
                          <a:solidFill>
                            <a:srgbClr val="000000"/>
                          </a:solidFill>
                          <a:effectLst/>
                          <a:latin typeface="Arial" panose="020B0604020202020204" pitchFamily="34" charset="0"/>
                          <a:cs typeface="Arial" panose="020B0604020202020204" pitchFamily="34" charset="0"/>
                        </a:rPr>
                        <a:t>WYNAGRODZENIA </a:t>
                      </a:r>
                    </a:p>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ZA ZATRUDNIENIE BEZROBOTNEGO 50+</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87</a:t>
                      </a:r>
                      <a:r>
                        <a:rPr lang="pl-PL" sz="1000" b="0" i="0" u="none" strike="noStrike" baseline="0" dirty="0">
                          <a:solidFill>
                            <a:srgbClr val="000000"/>
                          </a:solidFill>
                          <a:effectLst/>
                          <a:latin typeface="Arial" panose="020B0604020202020204" pitchFamily="34" charset="0"/>
                          <a:cs typeface="Arial" panose="020B0604020202020204" pitchFamily="34" charset="0"/>
                        </a:rPr>
                        <a:t> 000,00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87</a:t>
                      </a:r>
                      <a:r>
                        <a:rPr lang="pl-PL" sz="1000" b="0" i="0" u="none" strike="noStrike" baseline="0" dirty="0">
                          <a:solidFill>
                            <a:srgbClr val="000000"/>
                          </a:solidFill>
                          <a:effectLst/>
                          <a:latin typeface="Arial" panose="020B0604020202020204" pitchFamily="34" charset="0"/>
                          <a:cs typeface="Arial" panose="020B0604020202020204" pitchFamily="34" charset="0"/>
                        </a:rPr>
                        <a:t> 000,00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86</a:t>
                      </a:r>
                      <a:r>
                        <a:rPr lang="pl-PL" sz="1000" b="0" i="0" u="none" strike="noStrike" baseline="0" dirty="0">
                          <a:solidFill>
                            <a:srgbClr val="000000"/>
                          </a:solidFill>
                          <a:effectLst/>
                          <a:latin typeface="Arial" panose="020B0604020202020204" pitchFamily="34" charset="0"/>
                          <a:cs typeface="Arial" panose="020B0604020202020204" pitchFamily="34" charset="0"/>
                        </a:rPr>
                        <a:t> 835,51</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86</a:t>
                      </a:r>
                      <a:r>
                        <a:rPr lang="pl-PL" sz="1000" b="0" i="0" u="none" strike="noStrike" baseline="0" dirty="0">
                          <a:solidFill>
                            <a:srgbClr val="000000"/>
                          </a:solidFill>
                          <a:effectLst/>
                          <a:latin typeface="Arial" panose="020B0604020202020204" pitchFamily="34" charset="0"/>
                          <a:cs typeface="Arial" panose="020B0604020202020204" pitchFamily="34" charset="0"/>
                        </a:rPr>
                        <a:t> 835,51</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312526">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INNE WYDATKI (BADANIA BEZROBOTNYCH)</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a:t>
                      </a:r>
                      <a:r>
                        <a:rPr lang="pl-PL" sz="1000" b="0" i="0" u="none" strike="noStrike" baseline="0" dirty="0">
                          <a:solidFill>
                            <a:srgbClr val="000000"/>
                          </a:solidFill>
                          <a:effectLst/>
                          <a:latin typeface="Arial" panose="020B0604020202020204" pitchFamily="34" charset="0"/>
                          <a:cs typeface="Arial" panose="020B0604020202020204" pitchFamily="34" charset="0"/>
                        </a:rPr>
                        <a:t> 000,00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2</a:t>
                      </a:r>
                      <a:r>
                        <a:rPr lang="pl-PL" sz="1000" b="0" i="0" u="none" strike="noStrike" baseline="0" dirty="0">
                          <a:solidFill>
                            <a:srgbClr val="000000"/>
                          </a:solidFill>
                          <a:effectLst/>
                          <a:latin typeface="Arial" panose="020B0604020202020204" pitchFamily="34" charset="0"/>
                          <a:cs typeface="Arial" panose="020B0604020202020204" pitchFamily="34" charset="0"/>
                        </a:rPr>
                        <a:t> 000,00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246586">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BON NA ZASIEDLENIA</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71</a:t>
                      </a:r>
                      <a:r>
                        <a:rPr lang="pl-PL" sz="1000" b="0" i="0" u="none" strike="noStrike" baseline="0" dirty="0">
                          <a:solidFill>
                            <a:srgbClr val="000000"/>
                          </a:solidFill>
                          <a:effectLst/>
                          <a:latin typeface="Arial" panose="020B0604020202020204" pitchFamily="34" charset="0"/>
                          <a:cs typeface="Arial" panose="020B0604020202020204" pitchFamily="34" charset="0"/>
                        </a:rPr>
                        <a:t> 500,00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71</a:t>
                      </a:r>
                      <a:r>
                        <a:rPr lang="pl-PL" sz="1000" b="0" i="0" u="none" strike="noStrike" baseline="0" dirty="0">
                          <a:solidFill>
                            <a:srgbClr val="000000"/>
                          </a:solidFill>
                          <a:effectLst/>
                          <a:latin typeface="Arial" panose="020B0604020202020204" pitchFamily="34" charset="0"/>
                          <a:cs typeface="Arial" panose="020B0604020202020204" pitchFamily="34" charset="0"/>
                        </a:rPr>
                        <a:t> 500,00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63</a:t>
                      </a:r>
                      <a:r>
                        <a:rPr lang="pl-PL" sz="1000" b="0" i="0" u="none" strike="noStrike" baseline="0" dirty="0">
                          <a:solidFill>
                            <a:srgbClr val="000000"/>
                          </a:solidFill>
                          <a:effectLst/>
                          <a:latin typeface="Arial" panose="020B0604020202020204" pitchFamily="34" charset="0"/>
                          <a:cs typeface="Arial" panose="020B0604020202020204" pitchFamily="34" charset="0"/>
                        </a:rPr>
                        <a:t> 270,00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63</a:t>
                      </a:r>
                      <a:r>
                        <a:rPr lang="pl-PL" sz="1000" b="0" i="0" u="none" strike="noStrike" baseline="0" dirty="0">
                          <a:solidFill>
                            <a:srgbClr val="000000"/>
                          </a:solidFill>
                          <a:effectLst/>
                          <a:latin typeface="Arial" panose="020B0604020202020204" pitchFamily="34" charset="0"/>
                          <a:cs typeface="Arial" panose="020B0604020202020204" pitchFamily="34" charset="0"/>
                        </a:rPr>
                        <a:t> 270,00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246586">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BON NA KSZTAŁCENIE USTAWICZNE</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114 000,00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114 000,00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42 799,03</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42 799,03</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124308"/>
                  </a:ext>
                </a:extLst>
              </a:tr>
              <a:tr h="245156">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OPIEKA NAD DZIECKIEM DO LAT 7</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8</a:t>
                      </a:r>
                      <a:r>
                        <a:rPr lang="pl-PL" sz="1000" b="0" i="0" u="none" strike="noStrike" baseline="0" dirty="0">
                          <a:solidFill>
                            <a:srgbClr val="000000"/>
                          </a:solidFill>
                          <a:effectLst/>
                          <a:latin typeface="Arial" panose="020B0604020202020204" pitchFamily="34" charset="0"/>
                          <a:cs typeface="Arial" panose="020B0604020202020204" pitchFamily="34" charset="0"/>
                        </a:rPr>
                        <a:t> 000,00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8</a:t>
                      </a:r>
                      <a:r>
                        <a:rPr lang="pl-PL" sz="1000" b="0" i="0" u="none" strike="noStrike" baseline="0" dirty="0">
                          <a:solidFill>
                            <a:srgbClr val="000000"/>
                          </a:solidFill>
                          <a:effectLst/>
                          <a:latin typeface="Arial" panose="020B0604020202020204" pitchFamily="34" charset="0"/>
                          <a:cs typeface="Arial" panose="020B0604020202020204" pitchFamily="34" charset="0"/>
                        </a:rPr>
                        <a:t> 000,00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0,00</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41476030"/>
                  </a:ext>
                </a:extLst>
              </a:tr>
              <a:tr h="509437">
                <a:tc>
                  <a:txBody>
                    <a:bodyPr/>
                    <a:lstStyle/>
                    <a:p>
                      <a:pPr algn="l" rtl="0" fontAlgn="ctr"/>
                      <a:r>
                        <a:rPr lang="pl-PL" sz="900" b="0" i="0" u="none" strike="noStrike" dirty="0">
                          <a:solidFill>
                            <a:srgbClr val="000000"/>
                          </a:solidFill>
                          <a:effectLst/>
                          <a:latin typeface="Arial" panose="020B0604020202020204" pitchFamily="34" charset="0"/>
                          <a:cs typeface="Arial" panose="020B0604020202020204" pitchFamily="34" charset="0"/>
                        </a:rPr>
                        <a:t>REFUNDACJA SKŁADEK NA</a:t>
                      </a:r>
                      <a:r>
                        <a:rPr lang="pl-PL" sz="900" b="0" i="0" u="none" strike="noStrike" baseline="0" dirty="0">
                          <a:solidFill>
                            <a:srgbClr val="000000"/>
                          </a:solidFill>
                          <a:effectLst/>
                          <a:latin typeface="Arial" panose="020B0604020202020204" pitchFamily="34" charset="0"/>
                          <a:cs typeface="Arial" panose="020B0604020202020204" pitchFamily="34" charset="0"/>
                        </a:rPr>
                        <a:t> UBEZPIECZENIA  SPOŁECZNE PRACOWNIKÓW PRZEDSIĘBIORSTW SPOŁECZNYCH</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134</a:t>
                      </a:r>
                      <a:r>
                        <a:rPr lang="pl-PL" sz="1000" b="0" i="0" u="none" strike="noStrike" baseline="0" dirty="0">
                          <a:solidFill>
                            <a:srgbClr val="000000"/>
                          </a:solidFill>
                          <a:effectLst/>
                          <a:latin typeface="Arial" panose="020B0604020202020204" pitchFamily="34" charset="0"/>
                          <a:cs typeface="Arial" panose="020B0604020202020204" pitchFamily="34" charset="0"/>
                        </a:rPr>
                        <a:t> 000,00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134</a:t>
                      </a:r>
                      <a:r>
                        <a:rPr lang="pl-PL" sz="1000" b="0" i="0" u="none" strike="noStrike" baseline="0" dirty="0">
                          <a:solidFill>
                            <a:srgbClr val="000000"/>
                          </a:solidFill>
                          <a:effectLst/>
                          <a:latin typeface="Arial" panose="020B0604020202020204" pitchFamily="34" charset="0"/>
                          <a:cs typeface="Arial" panose="020B0604020202020204" pitchFamily="34" charset="0"/>
                        </a:rPr>
                        <a:t> 000,00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73 258,09</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73 258,09</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9575596"/>
                  </a:ext>
                </a:extLst>
              </a:tr>
              <a:tr h="206213">
                <a:tc>
                  <a:txBody>
                    <a:bodyPr/>
                    <a:lstStyle/>
                    <a:p>
                      <a:pPr algn="l" rtl="0" fontAlgn="ctr"/>
                      <a:r>
                        <a:rPr lang="pl-PL" sz="900" b="1" i="0" u="none" strike="noStrike" dirty="0">
                          <a:solidFill>
                            <a:srgbClr val="000000"/>
                          </a:solidFill>
                          <a:effectLst/>
                          <a:latin typeface="Arial" panose="020B0604020202020204" pitchFamily="34" charset="0"/>
                          <a:cs typeface="Arial" panose="020B0604020202020204" pitchFamily="34" charset="0"/>
                        </a:rPr>
                        <a:t>RAZEM</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4</a:t>
                      </a:r>
                      <a:r>
                        <a:rPr lang="pl-PL" sz="1100" b="1" i="0" u="none" strike="noStrike" baseline="0" dirty="0">
                          <a:solidFill>
                            <a:srgbClr val="000000"/>
                          </a:solidFill>
                          <a:effectLst/>
                          <a:latin typeface="Arial" panose="020B0604020202020204" pitchFamily="34" charset="0"/>
                          <a:cs typeface="Arial" panose="020B0604020202020204" pitchFamily="34" charset="0"/>
                        </a:rPr>
                        <a:t> 130 617,61</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3 330</a:t>
                      </a:r>
                      <a:r>
                        <a:rPr lang="pl-PL" sz="1100" b="1" i="0" u="none" strike="noStrike" baseline="0" dirty="0">
                          <a:solidFill>
                            <a:srgbClr val="000000"/>
                          </a:solidFill>
                          <a:effectLst/>
                          <a:latin typeface="Arial" panose="020B0604020202020204" pitchFamily="34" charset="0"/>
                          <a:cs typeface="Arial" panose="020B0604020202020204" pitchFamily="34" charset="0"/>
                        </a:rPr>
                        <a:t> 553,67</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800 063,94</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3 726</a:t>
                      </a:r>
                      <a:r>
                        <a:rPr lang="pl-PL" sz="1100" b="1" i="0" u="none" strike="noStrike" baseline="0" dirty="0">
                          <a:solidFill>
                            <a:srgbClr val="000000"/>
                          </a:solidFill>
                          <a:effectLst/>
                          <a:latin typeface="Arial" panose="020B0604020202020204" pitchFamily="34" charset="0"/>
                          <a:cs typeface="Arial" panose="020B0604020202020204" pitchFamily="34" charset="0"/>
                        </a:rPr>
                        <a:t> 283,86</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2 968</a:t>
                      </a:r>
                      <a:r>
                        <a:rPr lang="pl-PL" sz="1100" b="1" i="0" u="none" strike="noStrike" baseline="0" dirty="0">
                          <a:solidFill>
                            <a:srgbClr val="000000"/>
                          </a:solidFill>
                          <a:effectLst/>
                          <a:latin typeface="Arial" panose="020B0604020202020204" pitchFamily="34" charset="0"/>
                          <a:cs typeface="Arial" panose="020B0604020202020204" pitchFamily="34" charset="0"/>
                        </a:rPr>
                        <a:t> 754,66</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757</a:t>
                      </a:r>
                      <a:r>
                        <a:rPr lang="pl-PL" sz="1100" b="1" i="0" u="none" strike="noStrike" baseline="0" dirty="0">
                          <a:solidFill>
                            <a:srgbClr val="000000"/>
                          </a:solidFill>
                          <a:effectLst/>
                          <a:latin typeface="Arial" panose="020B0604020202020204" pitchFamily="34" charset="0"/>
                          <a:cs typeface="Arial" panose="020B0604020202020204" pitchFamily="34" charset="0"/>
                        </a:rPr>
                        <a:t> 529,20</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4"/>
                  </a:ext>
                </a:extLst>
              </a:tr>
              <a:tr h="261437">
                <a:tc>
                  <a:txBody>
                    <a:bodyPr/>
                    <a:lstStyle/>
                    <a:p>
                      <a:pPr algn="l" rtl="0" fontAlgn="ctr"/>
                      <a:r>
                        <a:rPr lang="pl-PL" sz="900" b="0" i="0" u="none" strike="noStrike">
                          <a:solidFill>
                            <a:srgbClr val="000000"/>
                          </a:solidFill>
                          <a:effectLst/>
                          <a:latin typeface="Arial" panose="020B0604020202020204" pitchFamily="34" charset="0"/>
                          <a:cs typeface="Arial" panose="020B0604020202020204" pitchFamily="34" charset="0"/>
                        </a:rPr>
                        <a:t>KRAJOWY FUNDUSZ SZKOLENIOWY</a:t>
                      </a:r>
                    </a:p>
                  </a:txBody>
                  <a:tcPr marL="6195" marR="6195" marT="619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a:t>
                      </a:r>
                      <a:r>
                        <a:rPr lang="pl-PL" sz="1000" b="0" i="0" u="none" strike="noStrike" baseline="0" dirty="0">
                          <a:solidFill>
                            <a:srgbClr val="000000"/>
                          </a:solidFill>
                          <a:effectLst/>
                          <a:latin typeface="Arial" panose="020B0604020202020204" pitchFamily="34" charset="0"/>
                          <a:cs typeface="Arial" panose="020B0604020202020204" pitchFamily="34" charset="0"/>
                        </a:rPr>
                        <a:t> 150 000,00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4EBF2"/>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a:t>
                      </a:r>
                      <a:r>
                        <a:rPr lang="pl-PL" sz="1000" b="0" i="0" u="none" strike="noStrike" baseline="0" dirty="0">
                          <a:solidFill>
                            <a:srgbClr val="000000"/>
                          </a:solidFill>
                          <a:effectLst/>
                          <a:latin typeface="Arial" panose="020B0604020202020204" pitchFamily="34" charset="0"/>
                          <a:cs typeface="Arial" panose="020B0604020202020204" pitchFamily="34" charset="0"/>
                        </a:rPr>
                        <a:t> 150 000,00</a:t>
                      </a:r>
                      <a:endParaRPr lang="pl-PL" sz="1000" b="0"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1 124 899,72</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7DEB7"/>
                    </a:solidFill>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1 124 899,72</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pl-PL" sz="1000" b="0" i="0" u="none" strike="noStrike" dirty="0">
                          <a:solidFill>
                            <a:srgbClr val="000000"/>
                          </a:solidFill>
                          <a:effectLst/>
                          <a:latin typeface="Arial" panose="020B0604020202020204" pitchFamily="34" charset="0"/>
                          <a:cs typeface="Arial" panose="020B0604020202020204" pitchFamily="34" charset="0"/>
                        </a:rPr>
                        <a:t>-      </a:t>
                      </a: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216523">
                <a:tc>
                  <a:txBody>
                    <a:bodyPr/>
                    <a:lstStyle/>
                    <a:p>
                      <a:pPr algn="l" rtl="0" fontAlgn="b"/>
                      <a:r>
                        <a:rPr lang="pl-PL" sz="900" b="1" i="0" u="none" strike="noStrike" dirty="0">
                          <a:solidFill>
                            <a:srgbClr val="000000"/>
                          </a:solidFill>
                          <a:effectLst/>
                          <a:latin typeface="Arial" panose="020B0604020202020204" pitchFamily="34" charset="0"/>
                          <a:cs typeface="Arial" panose="020B0604020202020204" pitchFamily="34" charset="0"/>
                        </a:rPr>
                        <a:t>OGÓŁEM</a:t>
                      </a:r>
                    </a:p>
                  </a:txBody>
                  <a:tcPr marL="6195" marR="6195" marT="619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5</a:t>
                      </a:r>
                      <a:r>
                        <a:rPr lang="pl-PL" sz="1100" b="1" i="0" u="none" strike="noStrike" baseline="0" dirty="0">
                          <a:solidFill>
                            <a:srgbClr val="000000"/>
                          </a:solidFill>
                          <a:effectLst/>
                          <a:latin typeface="Arial" panose="020B0604020202020204" pitchFamily="34" charset="0"/>
                          <a:cs typeface="Arial" panose="020B0604020202020204" pitchFamily="34" charset="0"/>
                        </a:rPr>
                        <a:t> 280 617,61</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4</a:t>
                      </a:r>
                      <a:r>
                        <a:rPr lang="pl-PL" sz="1100" b="1" i="0" u="none" strike="noStrike" baseline="0" dirty="0">
                          <a:solidFill>
                            <a:srgbClr val="000000"/>
                          </a:solidFill>
                          <a:effectLst/>
                          <a:latin typeface="Arial" panose="020B0604020202020204" pitchFamily="34" charset="0"/>
                          <a:cs typeface="Arial" panose="020B0604020202020204" pitchFamily="34" charset="0"/>
                        </a:rPr>
                        <a:t> 480 553,67</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tc>
                  <a:txBody>
                    <a:bodyPr/>
                    <a:lstStyle/>
                    <a:p>
                      <a:pPr algn="ctr" rtl="0" fontAlgn="ctr"/>
                      <a:r>
                        <a:rPr lang="pl-PL" sz="1100" b="1" i="0" u="none" strike="noStrike">
                          <a:solidFill>
                            <a:srgbClr val="000000"/>
                          </a:solidFill>
                          <a:effectLst/>
                          <a:latin typeface="Arial" panose="020B0604020202020204" pitchFamily="34" charset="0"/>
                          <a:cs typeface="Arial" panose="020B0604020202020204" pitchFamily="34" charset="0"/>
                        </a:rPr>
                        <a:t>800 063,94</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4</a:t>
                      </a:r>
                      <a:r>
                        <a:rPr lang="pl-PL" sz="1100" b="1" i="0" u="none" strike="noStrike" baseline="0" dirty="0">
                          <a:solidFill>
                            <a:srgbClr val="000000"/>
                          </a:solidFill>
                          <a:effectLst/>
                          <a:latin typeface="Arial" panose="020B0604020202020204" pitchFamily="34" charset="0"/>
                          <a:cs typeface="Arial" panose="020B0604020202020204" pitchFamily="34" charset="0"/>
                        </a:rPr>
                        <a:t> 851 183,58</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4</a:t>
                      </a:r>
                      <a:r>
                        <a:rPr lang="pl-PL" sz="1100" b="1" i="0" u="none" strike="noStrike" baseline="0" dirty="0">
                          <a:solidFill>
                            <a:srgbClr val="000000"/>
                          </a:solidFill>
                          <a:effectLst/>
                          <a:latin typeface="Arial" panose="020B0604020202020204" pitchFamily="34" charset="0"/>
                          <a:cs typeface="Arial" panose="020B0604020202020204" pitchFamily="34" charset="0"/>
                        </a:rPr>
                        <a:t> 093 654,38</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tc>
                  <a:txBody>
                    <a:bodyPr/>
                    <a:lstStyle/>
                    <a:p>
                      <a:pPr algn="ctr" rtl="0" fontAlgn="ctr"/>
                      <a:r>
                        <a:rPr lang="pl-PL" sz="1100" b="1" i="0" u="none" strike="noStrike" dirty="0">
                          <a:solidFill>
                            <a:srgbClr val="000000"/>
                          </a:solidFill>
                          <a:effectLst/>
                          <a:latin typeface="Arial" panose="020B0604020202020204" pitchFamily="34" charset="0"/>
                          <a:cs typeface="Arial" panose="020B0604020202020204" pitchFamily="34" charset="0"/>
                        </a:rPr>
                        <a:t>757</a:t>
                      </a:r>
                      <a:r>
                        <a:rPr lang="pl-PL" sz="1100" b="1" i="0" u="none" strike="noStrike" baseline="0" dirty="0">
                          <a:solidFill>
                            <a:srgbClr val="000000"/>
                          </a:solidFill>
                          <a:effectLst/>
                          <a:latin typeface="Arial" panose="020B0604020202020204" pitchFamily="34" charset="0"/>
                          <a:cs typeface="Arial" panose="020B0604020202020204" pitchFamily="34" charset="0"/>
                        </a:rPr>
                        <a:t> 529,20</a:t>
                      </a:r>
                      <a:endParaRPr lang="pl-PL" sz="1100" b="1" i="0" u="none" strike="noStrike" dirty="0">
                        <a:solidFill>
                          <a:srgbClr val="000000"/>
                        </a:solidFill>
                        <a:effectLst/>
                        <a:latin typeface="Arial" panose="020B0604020202020204" pitchFamily="34" charset="0"/>
                        <a:cs typeface="Arial" panose="020B0604020202020204" pitchFamily="34" charset="0"/>
                      </a:endParaRPr>
                    </a:p>
                  </a:txBody>
                  <a:tcPr marL="6195" marR="6195" marT="619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CF7A7"/>
                    </a:solidFill>
                  </a:tcPr>
                </a:tc>
                <a:extLst>
                  <a:ext uri="{0D108BD9-81ED-4DB2-BD59-A6C34878D82A}">
                    <a16:rowId xmlns:a16="http://schemas.microsoft.com/office/drawing/2014/main" val="10017"/>
                  </a:ext>
                </a:extLst>
              </a:tr>
            </a:tbl>
          </a:graphicData>
        </a:graphic>
      </p:graphicFrame>
    </p:spTree>
    <p:extLst>
      <p:ext uri="{BB962C8B-B14F-4D97-AF65-F5344CB8AC3E}">
        <p14:creationId xmlns:p14="http://schemas.microsoft.com/office/powerpoint/2010/main" val="149327999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4715D8-854D-3978-2F76-B0D6D7CA501C}"/>
            </a:ext>
          </a:extLst>
        </p:cNvPr>
        <p:cNvGrpSpPr/>
        <p:nvPr/>
      </p:nvGrpSpPr>
      <p:grpSpPr>
        <a:xfrm>
          <a:off x="0" y="0"/>
          <a:ext cx="0" cy="0"/>
          <a:chOff x="0" y="0"/>
          <a:chExt cx="0" cy="0"/>
        </a:xfrm>
      </p:grpSpPr>
      <p:sp>
        <p:nvSpPr>
          <p:cNvPr id="2" name="Prostokąt 1">
            <a:extLst>
              <a:ext uri="{FF2B5EF4-FFF2-40B4-BE49-F238E27FC236}">
                <a16:creationId xmlns:a16="http://schemas.microsoft.com/office/drawing/2014/main" id="{E754FE07-5E9B-9DD3-4D5D-F0AAD3114A10}"/>
              </a:ext>
            </a:extLst>
          </p:cNvPr>
          <p:cNvSpPr/>
          <p:nvPr/>
        </p:nvSpPr>
        <p:spPr>
          <a:xfrm>
            <a:off x="1691680" y="548680"/>
            <a:ext cx="7344816" cy="461665"/>
          </a:xfrm>
          <a:prstGeom prst="rect">
            <a:avLst/>
          </a:prstGeom>
        </p:spPr>
        <p:txBody>
          <a:bodyPr wrap="square">
            <a:spAutoFit/>
          </a:bodyPr>
          <a:lstStyle/>
          <a:p>
            <a:pPr>
              <a:buClr>
                <a:srgbClr val="000000"/>
              </a:buClr>
              <a:buSzPct val="100000"/>
            </a:pPr>
            <a:r>
              <a:rPr lang="pl-PL" sz="2400" b="1" dirty="0">
                <a:solidFill>
                  <a:srgbClr val="33A583">
                    <a:lumMod val="50000"/>
                  </a:srgbClr>
                </a:solidFill>
                <a:latin typeface="Arial" panose="020B0604020202020204" pitchFamily="34" charset="0"/>
                <a:cs typeface="Arial" panose="020B0604020202020204" pitchFamily="34" charset="0"/>
              </a:rPr>
              <a:t>Wydatki fakultatywne z Funduszu Pracy w 2025 r.</a:t>
            </a:r>
          </a:p>
        </p:txBody>
      </p:sp>
      <p:pic>
        <p:nvPicPr>
          <p:cNvPr id="3" name="Obraz 4">
            <a:extLst>
              <a:ext uri="{FF2B5EF4-FFF2-40B4-BE49-F238E27FC236}">
                <a16:creationId xmlns:a16="http://schemas.microsoft.com/office/drawing/2014/main" id="{6BAC462B-48C5-8B41-5CE8-1F284DFB53D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9721" y="383719"/>
            <a:ext cx="1152128"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Tabela 5">
            <a:extLst>
              <a:ext uri="{FF2B5EF4-FFF2-40B4-BE49-F238E27FC236}">
                <a16:creationId xmlns:a16="http://schemas.microsoft.com/office/drawing/2014/main" id="{D47FE8EE-1BF9-49A8-AA8C-62DADBC502C0}"/>
              </a:ext>
            </a:extLst>
          </p:cNvPr>
          <p:cNvGraphicFramePr>
            <a:graphicFrameLocks noGrp="1"/>
          </p:cNvGraphicFramePr>
          <p:nvPr>
            <p:extLst>
              <p:ext uri="{D42A27DB-BD31-4B8C-83A1-F6EECF244321}">
                <p14:modId xmlns:p14="http://schemas.microsoft.com/office/powerpoint/2010/main" val="3106833186"/>
              </p:ext>
            </p:extLst>
          </p:nvPr>
        </p:nvGraphicFramePr>
        <p:xfrm>
          <a:off x="1691680" y="1917332"/>
          <a:ext cx="6840760" cy="3023335"/>
        </p:xfrm>
        <a:graphic>
          <a:graphicData uri="http://schemas.openxmlformats.org/drawingml/2006/table">
            <a:tbl>
              <a:tblPr/>
              <a:tblGrid>
                <a:gridCol w="5073290">
                  <a:extLst>
                    <a:ext uri="{9D8B030D-6E8A-4147-A177-3AD203B41FA5}">
                      <a16:colId xmlns:a16="http://schemas.microsoft.com/office/drawing/2014/main" val="20000"/>
                    </a:ext>
                  </a:extLst>
                </a:gridCol>
                <a:gridCol w="1767470">
                  <a:extLst>
                    <a:ext uri="{9D8B030D-6E8A-4147-A177-3AD203B41FA5}">
                      <a16:colId xmlns:a16="http://schemas.microsoft.com/office/drawing/2014/main" val="20001"/>
                    </a:ext>
                  </a:extLst>
                </a:gridCol>
              </a:tblGrid>
              <a:tr h="683239">
                <a:tc>
                  <a:txBody>
                    <a:bodyPr/>
                    <a:lstStyle/>
                    <a:p>
                      <a:pPr algn="ctr" fontAlgn="ctr"/>
                      <a:r>
                        <a:rPr lang="pl-PL" sz="1400" b="0" i="0" u="none" strike="noStrike" dirty="0">
                          <a:solidFill>
                            <a:srgbClr val="000000"/>
                          </a:solidFill>
                          <a:effectLst/>
                          <a:latin typeface="Arial" panose="020B0604020202020204" pitchFamily="34" charset="0"/>
                          <a:cs typeface="Arial" panose="020B0604020202020204" pitchFamily="34" charset="0"/>
                        </a:rPr>
                        <a:t>Wybrane zadania 2025 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FBFBF"/>
                    </a:solidFill>
                  </a:tcPr>
                </a:tc>
                <a:tc>
                  <a:txBody>
                    <a:bodyPr/>
                    <a:lstStyle/>
                    <a:p>
                      <a:pPr algn="ctr" fontAlgn="ctr"/>
                      <a:r>
                        <a:rPr lang="pl-PL" sz="1400" b="0" i="0" u="none" strike="noStrike">
                          <a:solidFill>
                            <a:srgbClr val="000000"/>
                          </a:solidFill>
                          <a:effectLst/>
                          <a:latin typeface="Arial" panose="020B0604020202020204" pitchFamily="34" charset="0"/>
                          <a:cs typeface="Arial" panose="020B0604020202020204" pitchFamily="34" charset="0"/>
                        </a:rPr>
                        <a:t>Wydatkowana kwota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FBFBF"/>
                    </a:solidFill>
                  </a:tcPr>
                </a:tc>
                <a:extLst>
                  <a:ext uri="{0D108BD9-81ED-4DB2-BD59-A6C34878D82A}">
                    <a16:rowId xmlns:a16="http://schemas.microsoft.com/office/drawing/2014/main" val="10000"/>
                  </a:ext>
                </a:extLst>
              </a:tr>
              <a:tr h="358701">
                <a:tc>
                  <a:txBody>
                    <a:bodyPr/>
                    <a:lstStyle/>
                    <a:p>
                      <a:pPr algn="l" fontAlgn="b"/>
                      <a:r>
                        <a:rPr lang="pl-PL" sz="1400" b="0" i="0" u="none" strike="noStrike" dirty="0">
                          <a:solidFill>
                            <a:srgbClr val="000000"/>
                          </a:solidFill>
                          <a:effectLst/>
                          <a:latin typeface="Arial" panose="020B0604020202020204" pitchFamily="34" charset="0"/>
                          <a:cs typeface="Arial" panose="020B0604020202020204" pitchFamily="34" charset="0"/>
                        </a:rPr>
                        <a:t>zasiłki dla bezrobotnych</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pl-PL" sz="1400" b="0" i="0" u="none" strike="noStrike" dirty="0">
                          <a:solidFill>
                            <a:srgbClr val="000000"/>
                          </a:solidFill>
                          <a:effectLst/>
                          <a:latin typeface="Arial" panose="020B0604020202020204" pitchFamily="34" charset="0"/>
                          <a:cs typeface="Arial" panose="020B0604020202020204" pitchFamily="34" charset="0"/>
                        </a:rPr>
                        <a:t>4 620</a:t>
                      </a:r>
                      <a:r>
                        <a:rPr lang="pl-PL" sz="1400" b="0" i="0" u="none" strike="noStrike" baseline="0" dirty="0">
                          <a:solidFill>
                            <a:srgbClr val="000000"/>
                          </a:solidFill>
                          <a:effectLst/>
                          <a:latin typeface="Arial" panose="020B0604020202020204" pitchFamily="34" charset="0"/>
                          <a:cs typeface="Arial" panose="020B0604020202020204" pitchFamily="34" charset="0"/>
                        </a:rPr>
                        <a:t> 597,51</a:t>
                      </a:r>
                      <a:endParaRPr lang="pl-PL"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58701">
                <a:tc>
                  <a:txBody>
                    <a:bodyPr/>
                    <a:lstStyle/>
                    <a:p>
                      <a:pPr algn="l" fontAlgn="b"/>
                      <a:r>
                        <a:rPr lang="pl-PL" sz="1400" b="0" i="0" u="none" strike="noStrike" dirty="0">
                          <a:solidFill>
                            <a:srgbClr val="000000"/>
                          </a:solidFill>
                          <a:effectLst/>
                          <a:latin typeface="Arial" panose="020B0604020202020204" pitchFamily="34" charset="0"/>
                          <a:cs typeface="Arial" panose="020B0604020202020204" pitchFamily="34" charset="0"/>
                        </a:rPr>
                        <a:t>dodatki aktywizacyjne</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pl-PL" sz="1400" b="0" i="0" u="none" strike="noStrike" dirty="0">
                          <a:solidFill>
                            <a:srgbClr val="000000"/>
                          </a:solidFill>
                          <a:effectLst/>
                          <a:latin typeface="Arial" panose="020B0604020202020204" pitchFamily="34" charset="0"/>
                          <a:cs typeface="Arial" panose="020B0604020202020204" pitchFamily="34" charset="0"/>
                        </a:rPr>
                        <a:t>306</a:t>
                      </a:r>
                      <a:r>
                        <a:rPr lang="pl-PL" sz="1400" b="0" i="0" u="none" strike="noStrike" baseline="0" dirty="0">
                          <a:solidFill>
                            <a:srgbClr val="000000"/>
                          </a:solidFill>
                          <a:effectLst/>
                          <a:latin typeface="Arial" panose="020B0604020202020204" pitchFamily="34" charset="0"/>
                          <a:cs typeface="Arial" panose="020B0604020202020204" pitchFamily="34" charset="0"/>
                        </a:rPr>
                        <a:t> 936,70</a:t>
                      </a:r>
                      <a:endParaRPr lang="pl-PL"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58701">
                <a:tc>
                  <a:txBody>
                    <a:bodyPr/>
                    <a:lstStyle/>
                    <a:p>
                      <a:pPr algn="l" fontAlgn="b"/>
                      <a:r>
                        <a:rPr lang="pl-PL" sz="1400" b="0" i="0" u="none" strike="noStrike" dirty="0">
                          <a:solidFill>
                            <a:srgbClr val="000000"/>
                          </a:solidFill>
                          <a:effectLst/>
                          <a:latin typeface="Arial" panose="020B0604020202020204" pitchFamily="34" charset="0"/>
                          <a:cs typeface="Arial" panose="020B0604020202020204" pitchFamily="34" charset="0"/>
                        </a:rPr>
                        <a:t>koszty wezwań, zawiadomień</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pl-PL" sz="1400" b="0" i="0" u="none" strike="noStrike" dirty="0">
                          <a:solidFill>
                            <a:srgbClr val="000000"/>
                          </a:solidFill>
                          <a:effectLst/>
                          <a:latin typeface="Arial" panose="020B0604020202020204" pitchFamily="34" charset="0"/>
                          <a:cs typeface="Arial" panose="020B0604020202020204" pitchFamily="34" charset="0"/>
                        </a:rPr>
                        <a:t>72</a:t>
                      </a:r>
                      <a:r>
                        <a:rPr lang="pl-PL" sz="1400" b="0" i="0" u="none" strike="noStrike" baseline="0" dirty="0">
                          <a:solidFill>
                            <a:srgbClr val="000000"/>
                          </a:solidFill>
                          <a:effectLst/>
                          <a:latin typeface="Arial" panose="020B0604020202020204" pitchFamily="34" charset="0"/>
                          <a:cs typeface="Arial" panose="020B0604020202020204" pitchFamily="34" charset="0"/>
                        </a:rPr>
                        <a:t> 991,85</a:t>
                      </a:r>
                      <a:endParaRPr lang="pl-PL"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58701">
                <a:tc>
                  <a:txBody>
                    <a:bodyPr/>
                    <a:lstStyle/>
                    <a:p>
                      <a:pPr algn="l" fontAlgn="b"/>
                      <a:r>
                        <a:rPr lang="pl-PL" sz="1400" b="0" i="0" u="none" strike="noStrike" dirty="0">
                          <a:solidFill>
                            <a:srgbClr val="000000"/>
                          </a:solidFill>
                          <a:effectLst/>
                          <a:latin typeface="Arial" panose="020B0604020202020204" pitchFamily="34" charset="0"/>
                          <a:cs typeface="Arial" panose="020B0604020202020204" pitchFamily="34" charset="0"/>
                        </a:rPr>
                        <a:t>koszty systemu informatycznego</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pl-PL" sz="1400" b="0" i="0" u="none" strike="noStrike" dirty="0">
                          <a:solidFill>
                            <a:srgbClr val="000000"/>
                          </a:solidFill>
                          <a:effectLst/>
                          <a:latin typeface="Arial" panose="020B0604020202020204" pitchFamily="34" charset="0"/>
                          <a:cs typeface="Arial" panose="020B0604020202020204" pitchFamily="34" charset="0"/>
                        </a:rPr>
                        <a:t>243</a:t>
                      </a:r>
                      <a:r>
                        <a:rPr lang="pl-PL" sz="1400" b="0" i="0" u="none" strike="noStrike" baseline="0" dirty="0">
                          <a:solidFill>
                            <a:srgbClr val="000000"/>
                          </a:solidFill>
                          <a:effectLst/>
                          <a:latin typeface="Arial" panose="020B0604020202020204" pitchFamily="34" charset="0"/>
                          <a:cs typeface="Arial" panose="020B0604020202020204" pitchFamily="34" charset="0"/>
                        </a:rPr>
                        <a:t> 760,72</a:t>
                      </a:r>
                      <a:endParaRPr lang="pl-PL"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58701">
                <a:tc>
                  <a:txBody>
                    <a:bodyPr/>
                    <a:lstStyle/>
                    <a:p>
                      <a:pPr algn="l" fontAlgn="b"/>
                      <a:r>
                        <a:rPr lang="pl-PL" sz="1400" b="0" i="0" u="none" strike="noStrike" dirty="0">
                          <a:solidFill>
                            <a:srgbClr val="000000"/>
                          </a:solidFill>
                          <a:effectLst/>
                          <a:latin typeface="Arial" panose="020B0604020202020204" pitchFamily="34" charset="0"/>
                          <a:cs typeface="Arial" panose="020B0604020202020204" pitchFamily="34" charset="0"/>
                        </a:rPr>
                        <a:t>koszty szkolenia kadr</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pl-PL" sz="1400" b="0" i="0" u="none" strike="noStrike" dirty="0">
                          <a:solidFill>
                            <a:srgbClr val="000000"/>
                          </a:solidFill>
                          <a:effectLst/>
                          <a:latin typeface="Arial" panose="020B0604020202020204" pitchFamily="34" charset="0"/>
                          <a:cs typeface="Arial" panose="020B0604020202020204" pitchFamily="34" charset="0"/>
                        </a:rPr>
                        <a:t>120 573,51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546591">
                <a:tc>
                  <a:txBody>
                    <a:bodyPr/>
                    <a:lstStyle/>
                    <a:p>
                      <a:pPr algn="l" fontAlgn="ctr"/>
                      <a:r>
                        <a:rPr lang="pl-PL" sz="1400" b="0" i="0" u="none" strike="noStrike" dirty="0">
                          <a:solidFill>
                            <a:srgbClr val="000000"/>
                          </a:solidFill>
                          <a:effectLst/>
                          <a:latin typeface="Arial" panose="020B0604020202020204" pitchFamily="34" charset="0"/>
                          <a:cs typeface="Arial" panose="020B0604020202020204" pitchFamily="34" charset="0"/>
                        </a:rPr>
                        <a:t>Razem FP</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E0B4"/>
                    </a:solidFill>
                  </a:tcPr>
                </a:tc>
                <a:tc>
                  <a:txBody>
                    <a:bodyPr/>
                    <a:lstStyle/>
                    <a:p>
                      <a:pPr algn="r" fontAlgn="b"/>
                      <a:r>
                        <a:rPr lang="pl-PL" sz="1400" b="0" i="0" u="none" strike="noStrike" dirty="0">
                          <a:solidFill>
                            <a:srgbClr val="000000"/>
                          </a:solidFill>
                          <a:effectLst/>
                          <a:latin typeface="Arial" panose="020B0604020202020204" pitchFamily="34" charset="0"/>
                          <a:cs typeface="Arial" panose="020B0604020202020204" pitchFamily="34" charset="0"/>
                        </a:rPr>
                        <a:t>5</a:t>
                      </a:r>
                      <a:r>
                        <a:rPr lang="pl-PL" sz="1400" b="0" i="0" u="none" strike="noStrike" baseline="0" dirty="0">
                          <a:solidFill>
                            <a:srgbClr val="000000"/>
                          </a:solidFill>
                          <a:effectLst/>
                          <a:latin typeface="Arial" panose="020B0604020202020204" pitchFamily="34" charset="0"/>
                          <a:cs typeface="Arial" panose="020B0604020202020204" pitchFamily="34" charset="0"/>
                        </a:rPr>
                        <a:t> 364 860,29</a:t>
                      </a:r>
                      <a:endParaRPr lang="pl-PL"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E0B4"/>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710675224"/>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DOfficeLightV0">
  <a:themeElements>
    <a:clrScheme name="Pakiet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akiet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Paralaksa">
  <a:themeElements>
    <a:clrScheme name="Paralaksa">
      <a:dk1>
        <a:sysClr val="windowText" lastClr="000000"/>
      </a:dk1>
      <a:lt1>
        <a:sysClr val="window" lastClr="FFFFFF"/>
      </a:lt1>
      <a:dk2>
        <a:srgbClr val="212121"/>
      </a:dk2>
      <a:lt2>
        <a:srgbClr val="CDD0D1"/>
      </a:lt2>
      <a:accent1>
        <a:srgbClr val="8BB434"/>
      </a:accent1>
      <a:accent2>
        <a:srgbClr val="33A583"/>
      </a:accent2>
      <a:accent3>
        <a:srgbClr val="3594B4"/>
      </a:accent3>
      <a:accent4>
        <a:srgbClr val="6063B4"/>
      </a:accent4>
      <a:accent5>
        <a:srgbClr val="D35731"/>
      </a:accent5>
      <a:accent6>
        <a:srgbClr val="EBAC4B"/>
      </a:accent6>
      <a:hlink>
        <a:srgbClr val="65AD30"/>
      </a:hlink>
      <a:folHlink>
        <a:srgbClr val="8ED25B"/>
      </a:folHlink>
    </a:clrScheme>
    <a:fontScheme name="Paralaksa">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aksa">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3.xml><?xml version="1.0" encoding="utf-8"?>
<a:theme xmlns:a="http://schemas.openxmlformats.org/drawingml/2006/main" name="1_Paralaksa">
  <a:themeElements>
    <a:clrScheme name="Paralaksa">
      <a:dk1>
        <a:sysClr val="windowText" lastClr="000000"/>
      </a:dk1>
      <a:lt1>
        <a:sysClr val="window" lastClr="FFFFFF"/>
      </a:lt1>
      <a:dk2>
        <a:srgbClr val="212121"/>
      </a:dk2>
      <a:lt2>
        <a:srgbClr val="CDD0D1"/>
      </a:lt2>
      <a:accent1>
        <a:srgbClr val="8BB434"/>
      </a:accent1>
      <a:accent2>
        <a:srgbClr val="33A583"/>
      </a:accent2>
      <a:accent3>
        <a:srgbClr val="3594B4"/>
      </a:accent3>
      <a:accent4>
        <a:srgbClr val="6063B4"/>
      </a:accent4>
      <a:accent5>
        <a:srgbClr val="D35731"/>
      </a:accent5>
      <a:accent6>
        <a:srgbClr val="EBAC4B"/>
      </a:accent6>
      <a:hlink>
        <a:srgbClr val="65AD30"/>
      </a:hlink>
      <a:folHlink>
        <a:srgbClr val="8ED25B"/>
      </a:folHlink>
    </a:clrScheme>
    <a:fontScheme name="Paralaksa">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aksa">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4.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23522</TotalTime>
  <Words>4441</Words>
  <Application>Microsoft Office PowerPoint</Application>
  <PresentationFormat>Pokaz na ekranie (4:3)</PresentationFormat>
  <Paragraphs>550</Paragraphs>
  <Slides>57</Slides>
  <Notes>10</Notes>
  <HiddenSlides>0</HiddenSlides>
  <MMClips>0</MMClips>
  <ScaleCrop>false</ScaleCrop>
  <HeadingPairs>
    <vt:vector size="6" baseType="variant">
      <vt:variant>
        <vt:lpstr>Używane czcionki</vt:lpstr>
      </vt:variant>
      <vt:variant>
        <vt:i4>9</vt:i4>
      </vt:variant>
      <vt:variant>
        <vt:lpstr>Motyw</vt:lpstr>
      </vt:variant>
      <vt:variant>
        <vt:i4>3</vt:i4>
      </vt:variant>
      <vt:variant>
        <vt:lpstr>Tytuły slajdów</vt:lpstr>
      </vt:variant>
      <vt:variant>
        <vt:i4>57</vt:i4>
      </vt:variant>
    </vt:vector>
  </HeadingPairs>
  <TitlesOfParts>
    <vt:vector size="69" baseType="lpstr">
      <vt:lpstr>Arial</vt:lpstr>
      <vt:lpstr>Arial Unicode MS</vt:lpstr>
      <vt:lpstr>Calibri</vt:lpstr>
      <vt:lpstr>Calibri Light</vt:lpstr>
      <vt:lpstr>Corbel</vt:lpstr>
      <vt:lpstr>Symbol</vt:lpstr>
      <vt:lpstr>Times New Roman</vt:lpstr>
      <vt:lpstr>Wingdings</vt:lpstr>
      <vt:lpstr>Wingdings 2</vt:lpstr>
      <vt:lpstr>HDOfficeLightV0</vt:lpstr>
      <vt:lpstr>Paralaksa</vt:lpstr>
      <vt:lpstr>1_Paralaksa</vt:lpstr>
      <vt:lpstr>Sprawozdanie z działalności Powiatowego Urzędu Pracy  dla Powiatu Warszawskiego Zachodniego za 2025 rok.</vt:lpstr>
      <vt:lpstr>Stopa bezrobocia w powiecie  (stan na 31.12.)</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Warszawskie Zachodnie Targi Pracy</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Rodzaj działalności prowadzonej przez osoby bezrobotne otrzymujące jednorazowe środki to m.in.:</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Suma wygenerowanego dochodu przez Powiatowy Urząd Pracy dla Powiatu Warszawskiego Zachodniego w 2025 r. z tytułu zezwoleń na pracę sezonową cudzoziemców      oraz z tytułu oświadczeń o powierzeniu wykonywania pracy cudzoziemcom wynosi 210 360,00 zł. </vt:lpstr>
      <vt:lpstr>Liczba złożonych przez pracodawców powiadomień  o powierzeniu pracy obywatelom Ukrainy                   w związku z konfliktem zbrojnym na Ukrainie – 5 972.</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RYNEK PRACY W POWIECIE WARSZAWSKIM ZACHODNIM</dc:title>
  <dc:creator>Doradca</dc:creator>
  <cp:lastModifiedBy>Anna Wojciechowska</cp:lastModifiedBy>
  <cp:revision>1933</cp:revision>
  <cp:lastPrinted>2026-06-30T09:59:18Z</cp:lastPrinted>
  <dcterms:created xsi:type="dcterms:W3CDTF">2008-06-02T06:50:43Z</dcterms:created>
  <dcterms:modified xsi:type="dcterms:W3CDTF">2026-07-07T12:35:08Z</dcterms:modified>
</cp:coreProperties>
</file>