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  <p:sldMasterId id="2147484014" r:id="rId2"/>
  </p:sldMasterIdLst>
  <p:notesMasterIdLst>
    <p:notesMasterId r:id="rId64"/>
  </p:notesMasterIdLst>
  <p:handoutMasterIdLst>
    <p:handoutMasterId r:id="rId65"/>
  </p:handoutMasterIdLst>
  <p:sldIdLst>
    <p:sldId id="286" r:id="rId3"/>
    <p:sldId id="290" r:id="rId4"/>
    <p:sldId id="360" r:id="rId5"/>
    <p:sldId id="258" r:id="rId6"/>
    <p:sldId id="259" r:id="rId7"/>
    <p:sldId id="287" r:id="rId8"/>
    <p:sldId id="288" r:id="rId9"/>
    <p:sldId id="289" r:id="rId10"/>
    <p:sldId id="291" r:id="rId11"/>
    <p:sldId id="292" r:id="rId12"/>
    <p:sldId id="296" r:id="rId13"/>
    <p:sldId id="312" r:id="rId14"/>
    <p:sldId id="295" r:id="rId15"/>
    <p:sldId id="313" r:id="rId16"/>
    <p:sldId id="314" r:id="rId17"/>
    <p:sldId id="383" r:id="rId18"/>
    <p:sldId id="315" r:id="rId19"/>
    <p:sldId id="316" r:id="rId20"/>
    <p:sldId id="385" r:id="rId21"/>
    <p:sldId id="301" r:id="rId22"/>
    <p:sldId id="300" r:id="rId23"/>
    <p:sldId id="299" r:id="rId24"/>
    <p:sldId id="307" r:id="rId25"/>
    <p:sldId id="375" r:id="rId26"/>
    <p:sldId id="376" r:id="rId27"/>
    <p:sldId id="367" r:id="rId28"/>
    <p:sldId id="366" r:id="rId29"/>
    <p:sldId id="386" r:id="rId30"/>
    <p:sldId id="339" r:id="rId31"/>
    <p:sldId id="338" r:id="rId32"/>
    <p:sldId id="370" r:id="rId33"/>
    <p:sldId id="369" r:id="rId34"/>
    <p:sldId id="368" r:id="rId35"/>
    <p:sldId id="372" r:id="rId36"/>
    <p:sldId id="381" r:id="rId37"/>
    <p:sldId id="387" r:id="rId38"/>
    <p:sldId id="340" r:id="rId39"/>
    <p:sldId id="352" r:id="rId40"/>
    <p:sldId id="342" r:id="rId41"/>
    <p:sldId id="343" r:id="rId42"/>
    <p:sldId id="377" r:id="rId43"/>
    <p:sldId id="382" r:id="rId44"/>
    <p:sldId id="384" r:id="rId45"/>
    <p:sldId id="336" r:id="rId46"/>
    <p:sldId id="337" r:id="rId47"/>
    <p:sldId id="347" r:id="rId48"/>
    <p:sldId id="348" r:id="rId49"/>
    <p:sldId id="345" r:id="rId50"/>
    <p:sldId id="379" r:id="rId51"/>
    <p:sldId id="349" r:id="rId52"/>
    <p:sldId id="361" r:id="rId53"/>
    <p:sldId id="354" r:id="rId54"/>
    <p:sldId id="350" r:id="rId55"/>
    <p:sldId id="380" r:id="rId56"/>
    <p:sldId id="333" r:id="rId57"/>
    <p:sldId id="378" r:id="rId58"/>
    <p:sldId id="325" r:id="rId59"/>
    <p:sldId id="324" r:id="rId60"/>
    <p:sldId id="323" r:id="rId61"/>
    <p:sldId id="322" r:id="rId62"/>
    <p:sldId id="355" r:id="rId63"/>
  </p:sldIdLst>
  <p:sldSz cx="9144000" cy="6858000" type="screen4x3"/>
  <p:notesSz cx="6797675" cy="9926638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CCCCFF"/>
    <a:srgbClr val="3399FF"/>
    <a:srgbClr val="CC3300"/>
    <a:srgbClr val="800080"/>
    <a:srgbClr val="800000"/>
    <a:srgbClr val="5C9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78" autoAdjust="0"/>
    <p:restoredTop sz="88226" autoAdjust="0"/>
  </p:normalViewPr>
  <p:slideViewPr>
    <p:cSldViewPr>
      <p:cViewPr>
        <p:scale>
          <a:sx n="100" d="100"/>
          <a:sy n="100" d="100"/>
        </p:scale>
        <p:origin x="-330" y="5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182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Stopa bezrobocia</c:v>
                </c:pt>
              </c:strCache>
            </c:strRef>
          </c:tx>
          <c:spPr>
            <a:solidFill>
              <a:srgbClr val="54A838">
                <a:lumMod val="75000"/>
              </a:srgb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Arkusz1!$A$2:$A$6</c:f>
              <c:strCache>
                <c:ptCount val="5"/>
                <c:pt idx="0">
                  <c:v>2010 r.</c:v>
                </c:pt>
                <c:pt idx="1">
                  <c:v>2011 r.</c:v>
                </c:pt>
                <c:pt idx="2">
                  <c:v>2012 r.</c:v>
                </c:pt>
                <c:pt idx="3">
                  <c:v>2013 r.</c:v>
                </c:pt>
                <c:pt idx="4">
                  <c:v>2014 r.</c:v>
                </c:pt>
              </c:strCache>
            </c:strRef>
          </c:cat>
          <c:val>
            <c:numRef>
              <c:f>Arkusz1!$B$2:$B$6</c:f>
              <c:numCache>
                <c:formatCode>General</c:formatCode>
                <c:ptCount val="5"/>
                <c:pt idx="0">
                  <c:v>5.8</c:v>
                </c:pt>
                <c:pt idx="1">
                  <c:v>6.6</c:v>
                </c:pt>
                <c:pt idx="2">
                  <c:v>6.5</c:v>
                </c:pt>
                <c:pt idx="3">
                  <c:v>7.1</c:v>
                </c:pt>
                <c:pt idx="4">
                  <c:v>5.8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5982080"/>
        <c:axId val="5983616"/>
        <c:axId val="0"/>
      </c:bar3DChart>
      <c:catAx>
        <c:axId val="5982080"/>
        <c:scaling>
          <c:orientation val="minMax"/>
        </c:scaling>
        <c:delete val="0"/>
        <c:axPos val="b"/>
        <c:majorTickMark val="out"/>
        <c:minorTickMark val="none"/>
        <c:tickLblPos val="nextTo"/>
        <c:crossAx val="5983616"/>
        <c:crosses val="autoZero"/>
        <c:auto val="1"/>
        <c:lblAlgn val="ctr"/>
        <c:lblOffset val="100"/>
        <c:noMultiLvlLbl val="0"/>
      </c:catAx>
      <c:valAx>
        <c:axId val="59836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9820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Stopa bezrobocia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Arkusz1!$A$2:$A$11</c:f>
              <c:strCache>
                <c:ptCount val="10"/>
                <c:pt idx="0">
                  <c:v>Grodziski</c:v>
                </c:pt>
                <c:pt idx="1">
                  <c:v>Grójecki</c:v>
                </c:pt>
                <c:pt idx="2">
                  <c:v>Piaseczyński</c:v>
                </c:pt>
                <c:pt idx="3">
                  <c:v>Pruszkowski</c:v>
                </c:pt>
                <c:pt idx="4">
                  <c:v>Sochaczewski</c:v>
                </c:pt>
                <c:pt idx="5">
                  <c:v>Warszawski zachodni</c:v>
                </c:pt>
                <c:pt idx="6">
                  <c:v>Żyrardowski</c:v>
                </c:pt>
                <c:pt idx="7">
                  <c:v>Podregion warszawski zachodni</c:v>
                </c:pt>
                <c:pt idx="8">
                  <c:v>WOJ. MAZOWIECKIE</c:v>
                </c:pt>
                <c:pt idx="9">
                  <c:v>POLSKA </c:v>
                </c:pt>
              </c:strCache>
            </c:strRef>
          </c:cat>
          <c:val>
            <c:numRef>
              <c:f>Arkusz1!$B$2:$B$11</c:f>
              <c:numCache>
                <c:formatCode>General</c:formatCode>
                <c:ptCount val="10"/>
                <c:pt idx="0">
                  <c:v>7.8</c:v>
                </c:pt>
                <c:pt idx="1">
                  <c:v>6.3</c:v>
                </c:pt>
                <c:pt idx="2">
                  <c:v>7.6</c:v>
                </c:pt>
                <c:pt idx="3">
                  <c:v>7.3</c:v>
                </c:pt>
                <c:pt idx="4">
                  <c:v>10.6</c:v>
                </c:pt>
                <c:pt idx="5">
                  <c:v>5.8</c:v>
                </c:pt>
                <c:pt idx="6">
                  <c:v>15.5</c:v>
                </c:pt>
                <c:pt idx="7">
                  <c:v>8</c:v>
                </c:pt>
                <c:pt idx="8">
                  <c:v>9.8000000000000007</c:v>
                </c:pt>
                <c:pt idx="9">
                  <c:v>11.5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115328"/>
        <c:axId val="6116864"/>
      </c:barChart>
      <c:catAx>
        <c:axId val="611532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pl-PL"/>
          </a:p>
        </c:txPr>
        <c:crossAx val="6116864"/>
        <c:crosses val="autoZero"/>
        <c:auto val="1"/>
        <c:lblAlgn val="ctr"/>
        <c:lblOffset val="100"/>
        <c:noMultiLvlLbl val="0"/>
      </c:catAx>
      <c:valAx>
        <c:axId val="6116864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6115328"/>
        <c:crosses val="autoZero"/>
        <c:crossBetween val="between"/>
      </c:valAx>
      <c:spPr>
        <a:noFill/>
        <a:ln w="25396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0.10913</cdr:x>
      <cdr:y>0.44449</cdr:y>
    </cdr:from>
    <cdr:to>
      <cdr:x>0.39092</cdr:x>
      <cdr:y>0.44449</cdr:y>
    </cdr:to>
    <cdr:cxnSp macro="">
      <cdr:nvCxnSpPr>
        <cdr:cNvPr id="3" name="Łącznik prostoliniowy 2"/>
        <cdr:cNvCxnSpPr/>
      </cdr:nvCxnSpPr>
      <cdr:spPr>
        <a:xfrm xmlns:a="http://schemas.openxmlformats.org/drawingml/2006/main">
          <a:off x="864468" y="2016695"/>
          <a:ext cx="2232248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fld id="{7E411259-1B56-48B6-9326-BBB491A4CEE3}" type="datetimeFigureOut">
              <a:rPr lang="pl-PL"/>
              <a:pPr>
                <a:defRPr/>
              </a:pPr>
              <a:t>2015-08-12</a:t>
            </a:fld>
            <a:endParaRPr lang="pl-PL"/>
          </a:p>
        </p:txBody>
      </p:sp>
      <p:sp>
        <p:nvSpPr>
          <p:cNvPr id="132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algn="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fld id="{293DBE49-27B5-4313-958A-8259F3BFC82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57190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1"/>
          <p:cNvSpPr>
            <a:spLocks noChangeArrowheads="1"/>
          </p:cNvSpPr>
          <p:nvPr/>
        </p:nvSpPr>
        <p:spPr bwMode="auto">
          <a:xfrm>
            <a:off x="0" y="0"/>
            <a:ext cx="6797675" cy="9926638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73731" name="Text Box 2"/>
          <p:cNvSpPr txBox="1">
            <a:spLocks noChangeArrowheads="1"/>
          </p:cNvSpPr>
          <p:nvPr/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51275" y="0"/>
            <a:ext cx="2944813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4757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17575" y="744538"/>
            <a:ext cx="4960938" cy="3721100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9450" y="4716463"/>
            <a:ext cx="5438775" cy="4464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  <p:sp>
        <p:nvSpPr>
          <p:cNvPr id="73735" name="Text Box 6"/>
          <p:cNvSpPr txBox="1">
            <a:spLocks noChangeArrowheads="1"/>
          </p:cNvSpPr>
          <p:nvPr/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51275" y="9428163"/>
            <a:ext cx="2944813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E43DAE39-3200-4A70-A30E-C6B3199C97F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34172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408F695B-010D-46A5-BC87-D3353597B880}" type="slidenum">
              <a:rPr lang="pl-PL" smtClean="0"/>
              <a:pPr>
                <a:defRPr/>
              </a:pPr>
              <a:t>2</a:t>
            </a:fld>
            <a:endParaRPr lang="pl-P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12B55F04-A769-493B-A34C-B552BCB4597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68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68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90239D35-15CF-4319-BEFF-1D54E9B878E2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78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78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0DAE9A28-0AB8-4339-8A9E-9EF2E91EE4D7}" type="slidenum">
              <a:rPr lang="pl-PL" smtClean="0"/>
              <a:pPr>
                <a:defRPr/>
              </a:pPr>
              <a:t>6</a:t>
            </a:fld>
            <a:endParaRPr lang="pl-PL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C4867A90-72EE-4E40-AB3F-9E841508ADE9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14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98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98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199F72B-0EDE-44D6-AFFB-49436B9D4CB3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15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08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09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D5BEF07E-CBCF-43B3-AD00-50ED556C887E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17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19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19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401CD777-2DB6-4B2A-8A0D-E0974EFDB2BF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18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29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29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7F23E93A-D3D3-42CA-A75F-91ECB3E12CEB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44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39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39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3256EB97-BF21-4C69-9D80-2BC50D9C059B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45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49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49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83B55AD-A8DD-4F04-91C5-7D090B34C016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46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60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60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36F3BFF4-F3AA-4E2F-9C5A-ACD5A0B096A3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50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70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70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C338B1BC-DCB2-485A-AC7F-6176390905B5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52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80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80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A16474F-EF7F-4E67-966B-99D8CBC01F6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53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A16474F-EF7F-4E67-966B-99D8CBC01F6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54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D8299CA0-5469-442D-BEA5-0CC4EFE65BC5}" type="slidenum">
              <a:rPr lang="pl-PL" smtClean="0"/>
              <a:pPr>
                <a:defRPr/>
              </a:pPr>
              <a:t>58</a:t>
            </a:fld>
            <a:endParaRPr lang="pl-P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D61AD74A-BF13-4DFB-A5FE-FD5BC99CB8E1}" type="slidenum">
              <a:rPr lang="pl-PL" smtClean="0"/>
              <a:pPr>
                <a:defRPr/>
              </a:pPr>
              <a:t>60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1575A-792C-4349-8F4E-E14CA040947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D7DAE-9864-4EA2-AEFC-4AE84D284EF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F95A2-A631-481A-8BFC-CE7D4AB9C1A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11EF3D-8ADF-48CF-9109-7B0A11AE971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27FAF-2496-4136-9796-1592E5B8CB8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0DD26-718D-4742-9A8B-B34BB9EAF01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69470-151B-4849-9C4C-98EFC1115C6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57BB0-7712-445D-A7E2-2FDE8A6DFF5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874233-C1FB-4852-8D48-AF0C2D6118B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72B556-45B8-442C-8ED8-3F7392C9D7E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AB1637-7516-4B88-9B32-64017373D77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ytuł i tekst nad zawartości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0EF9DE-629A-4F6A-BE3A-C10269A56A2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ytuł i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abeli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pl-P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419254-DC21-4560-AA39-1EB20C241E8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ytuł, zawartość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8ACA52-D062-4953-BFF9-A09C186154C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6" name="Prostokąt zaokrąglony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20" name="Podtytuł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7" name="Symbol zastępczy daty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AEB05DFB-580B-4C6C-BAB6-518D8BD4E69C}" type="datetimeFigureOut">
              <a:rPr lang="en-US"/>
              <a:pPr>
                <a:defRPr/>
              </a:pPr>
              <a:t>8/12/2015</a:t>
            </a:fld>
            <a:endParaRPr lang="en-US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ymbol zastępczy numeru slajd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F32BE9E-BBF1-47B1-AE17-271F3CF6483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28C3D3C4-1343-4BA5-B401-5BEDE094660A}" type="datetimeFigureOut">
              <a:rPr lang="en-US"/>
              <a:pPr>
                <a:defRPr/>
              </a:pPr>
              <a:t>8/12/2015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02D6A8A-916A-4647-A9DD-F085E2AFC85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5" name="Prostokąt zaokrąglony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5A3D925B-0FFA-46F2-B662-8B6011FF26A3}" type="datetimeFigureOut">
              <a:rPr lang="en-US"/>
              <a:pPr>
                <a:defRPr/>
              </a:pPr>
              <a:t>8/12/2015</a:t>
            </a:fld>
            <a:endParaRPr lang="en-US"/>
          </a:p>
        </p:txBody>
      </p:sp>
      <p:sp>
        <p:nvSpPr>
          <p:cNvPr id="7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3395814-692A-4108-A66D-0035D908103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B8F21EE6-1610-40A1-B48D-A25CEA950FB4}" type="datetimeFigureOut">
              <a:rPr lang="en-US"/>
              <a:pPr>
                <a:defRPr/>
              </a:pPr>
              <a:t>8/12/2015</a:t>
            </a:fld>
            <a:endParaRPr 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6C5943E-8D32-42F8-AC29-8D9E66BC1B7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A899BB69-0161-4BC8-B891-44F1F4A67EE2}" type="datetimeFigureOut">
              <a:rPr lang="en-US"/>
              <a:pPr>
                <a:defRPr/>
              </a:pPr>
              <a:t>8/12/2015</a:t>
            </a:fld>
            <a:endParaRPr lang="en-US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D80D2B-B83C-4723-ACC3-4E05E76900A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E01B3AC7-DF76-488C-BE78-6EFB6B90B537}" type="datetimeFigureOut">
              <a:rPr lang="en-US"/>
              <a:pPr>
                <a:defRPr/>
              </a:pPr>
              <a:t>8/12/2015</a:t>
            </a:fld>
            <a:endParaRPr lang="en-US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5CCE716-15EF-4582-A6E0-11C4B497658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zaokrąglony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3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657B9059-F687-4C63-900C-13723FFE8096}" type="datetimeFigureOut">
              <a:rPr lang="en-US"/>
              <a:pPr>
                <a:defRPr/>
              </a:pPr>
              <a:t>8/12/2015</a:t>
            </a:fld>
            <a:endParaRPr lang="en-US"/>
          </a:p>
        </p:txBody>
      </p:sp>
      <p:sp>
        <p:nvSpPr>
          <p:cNvPr id="4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44CA00D-BC7F-48ED-B152-D7B66B4F3C5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CBB2FA18-A16B-41F7-8E0D-2292529DAB1F}" type="datetimeFigureOut">
              <a:rPr lang="en-US"/>
              <a:pPr>
                <a:defRPr/>
              </a:pPr>
              <a:t>8/12/2015</a:t>
            </a:fld>
            <a:endParaRPr 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D57961B-5195-4546-87A6-F8DDAAC7F6A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aokrąglony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6" name="Prostokąt z zaokrąglonym rogiem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pl-PL" noProof="0" smtClean="0"/>
              <a:t>Kliknij ikonę, aby dodać obraz</a:t>
            </a:r>
            <a:endParaRPr lang="en-US" noProof="0"/>
          </a:p>
        </p:txBody>
      </p:sp>
      <p:sp>
        <p:nvSpPr>
          <p:cNvPr id="7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8B62503E-1570-4FC2-A2B4-1A51C6D8A130}" type="datetimeFigureOut">
              <a:rPr lang="en-US"/>
              <a:pPr>
                <a:defRPr/>
              </a:pPr>
              <a:t>8/12/2015</a:t>
            </a:fld>
            <a:endParaRPr lang="en-US"/>
          </a:p>
        </p:txBody>
      </p:sp>
      <p:sp>
        <p:nvSpPr>
          <p:cNvPr id="8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94C9DCA-0968-451B-8EED-7E1AE389AF8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71C2A3EC-AEAB-4E3A-ABBE-98D601FE6148}" type="datetimeFigureOut">
              <a:rPr lang="en-US"/>
              <a:pPr>
                <a:defRPr/>
              </a:pPr>
              <a:t>8/12/2015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24E227C-83DA-405E-93FB-C3DECA8FDD5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  <a:extLst/>
          </a:lstStyle>
          <a:p>
            <a:pPr>
              <a:defRPr/>
            </a:pPr>
            <a:fld id="{C0D8FCB8-69E9-4191-BD85-C1D18B7EB02F}" type="datetimeFigureOut">
              <a:rPr lang="en-US"/>
              <a:pPr>
                <a:defRPr/>
              </a:pPr>
              <a:t>8/12/2015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29E6876-B315-405B-875F-88131F8F887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8FA60"/>
            </a:gs>
            <a:gs pos="100000">
              <a:srgbClr val="29742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2283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ct val="100000"/>
              <a:buFont typeface="Times New Roman" pitchFamily="18" charset="0"/>
              <a:buNone/>
              <a:defRPr sz="1400"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283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Clr>
                <a:srgbClr val="000000"/>
              </a:buClr>
              <a:buSzPct val="100000"/>
              <a:buFont typeface="Times New Roman" pitchFamily="18" charset="0"/>
              <a:buNone/>
              <a:defRPr sz="1400"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283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defRPr sz="1400"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5B00E43A-77AE-47A8-9ECB-D1995241A46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7" r:id="rId1"/>
    <p:sldLayoutId id="2147484038" r:id="rId2"/>
    <p:sldLayoutId id="2147484039" r:id="rId3"/>
    <p:sldLayoutId id="2147484040" r:id="rId4"/>
    <p:sldLayoutId id="2147484041" r:id="rId5"/>
    <p:sldLayoutId id="2147484042" r:id="rId6"/>
    <p:sldLayoutId id="2147484043" r:id="rId7"/>
    <p:sldLayoutId id="2147484044" r:id="rId8"/>
    <p:sldLayoutId id="2147484045" r:id="rId9"/>
    <p:sldLayoutId id="2147484046" r:id="rId10"/>
    <p:sldLayoutId id="2147484047" r:id="rId11"/>
    <p:sldLayoutId id="2147484048" r:id="rId12"/>
    <p:sldLayoutId id="2147484049" r:id="rId13"/>
    <p:sldLayoutId id="2147484050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aokrąglony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9" name="Prostokąt zaokrąglony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13" name="Symbol zastępczy tytułu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079" name="Symbol zastępczy tekstu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18" name="Symbol zastępczy stopki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 kumimoji="0" sz="1000" smtClean="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89FBAC7B-3211-4513-A265-CFA7EC186A0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1" r:id="rId1"/>
    <p:sldLayoutId id="2147484052" r:id="rId2"/>
    <p:sldLayoutId id="2147484053" r:id="rId3"/>
    <p:sldLayoutId id="2147484054" r:id="rId4"/>
    <p:sldLayoutId id="2147484055" r:id="rId5"/>
    <p:sldLayoutId id="2147484056" r:id="rId6"/>
    <p:sldLayoutId id="2147484057" r:id="rId7"/>
    <p:sldLayoutId id="2147484058" r:id="rId8"/>
    <p:sldLayoutId id="2147484059" r:id="rId9"/>
    <p:sldLayoutId id="2147484060" r:id="rId10"/>
    <p:sldLayoutId id="214748406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b="1" kern="1200">
          <a:solidFill>
            <a:srgbClr val="57ECC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57ECCE"/>
          </a:solidFill>
          <a:latin typeface="Verdana" pitchFamily="34" charset="0"/>
        </a:defRPr>
      </a:lvl9pPr>
      <a:extLst/>
    </p:titleStyle>
    <p:bodyStyle>
      <a:lvl1pPr marL="265113" indent="-265113" algn="l" rtl="0" fontAlgn="base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fontAlgn="base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fontAlgn="base">
        <a:spcBef>
          <a:spcPts val="250"/>
        </a:spcBef>
        <a:spcAft>
          <a:spcPct val="0"/>
        </a:spcAft>
        <a:buClr>
          <a:srgbClr val="5CF63A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fontAlgn="base">
        <a:spcBef>
          <a:spcPts val="225"/>
        </a:spcBef>
        <a:spcAft>
          <a:spcPct val="0"/>
        </a:spcAft>
        <a:buClr>
          <a:srgbClr val="5CF63A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fontAlgn="base">
        <a:spcBef>
          <a:spcPts val="250"/>
        </a:spcBef>
        <a:spcAft>
          <a:spcPct val="0"/>
        </a:spcAft>
        <a:buClr>
          <a:srgbClr val="33E9A0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jpeg"/><Relationship Id="rId5" Type="http://schemas.openxmlformats.org/officeDocument/2006/relationships/image" Target="../media/image4.emf"/><Relationship Id="rId4" Type="http://schemas.openxmlformats.org/officeDocument/2006/relationships/oleObject" Target="../embeddings/Microsoft_Excel_97-2003_Worksheet1.xls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../embeddings/Microsoft_Excel_97-2003_Worksheet2.xls"/><Relationship Id="rId4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5.emf"/><Relationship Id="rId5" Type="http://schemas.openxmlformats.org/officeDocument/2006/relationships/oleObject" Target="../embeddings/Microsoft_Excel_97-2003_Worksheet3.xls"/><Relationship Id="rId4" Type="http://schemas.openxmlformats.org/officeDocument/2006/relationships/oleObject" Target="../embeddings/oleObject3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90000"/>
              </a:lnSpc>
            </a:pPr>
            <a:endParaRPr lang="pl-PL" sz="40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pl-PL" sz="40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4000" b="1" dirty="0" smtClean="0">
                <a:latin typeface="Times New Roman" pitchFamily="18" charset="0"/>
                <a:cs typeface="Times New Roman" pitchFamily="18" charset="0"/>
              </a:rPr>
              <a:t>Sprawozdanie z działalności Powiatowego Urzędu Pracy dla Powiatu Warszawskiego Zachodniego w Błoniu za rok 2014.            </a:t>
            </a:r>
            <a:endParaRPr lang="pl-PL" sz="4000" b="1" dirty="0" smtClean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2800" b="1" dirty="0" smtClean="0">
                <a:solidFill>
                  <a:srgbClr val="008000"/>
                </a:solidFill>
                <a:latin typeface="Times New Roman" pitchFamily="18" charset="0"/>
              </a:rPr>
              <a:t>          </a:t>
            </a:r>
          </a:p>
          <a:p>
            <a:pPr>
              <a:lnSpc>
                <a:spcPct val="90000"/>
              </a:lnSpc>
            </a:pPr>
            <a:endParaRPr lang="pl-PL" sz="2800" b="1" dirty="0" smtClean="0">
              <a:solidFill>
                <a:srgbClr val="008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28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5 maja 2015 r.</a:t>
            </a:r>
          </a:p>
        </p:txBody>
      </p:sp>
      <p:grpSp>
        <p:nvGrpSpPr>
          <p:cNvPr id="15363" name="Group 7"/>
          <p:cNvGrpSpPr>
            <a:grpSpLocks/>
          </p:cNvGrpSpPr>
          <p:nvPr/>
        </p:nvGrpSpPr>
        <p:grpSpPr bwMode="auto">
          <a:xfrm>
            <a:off x="214313" y="285750"/>
            <a:ext cx="1916112" cy="1227138"/>
            <a:chOff x="8459" y="8442"/>
            <a:chExt cx="2674" cy="1931"/>
          </a:xfrm>
        </p:grpSpPr>
        <p:pic>
          <p:nvPicPr>
            <p:cNvPr id="15364" name="Picture 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930" y="8442"/>
              <a:ext cx="1723" cy="1038"/>
            </a:xfrm>
            <a:prstGeom prst="rect">
              <a:avLst/>
            </a:prstGeom>
            <a:solidFill>
              <a:srgbClr val="008000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15365" name="Text Box 9"/>
            <p:cNvSpPr txBox="1">
              <a:spLocks noChangeArrowheads="1"/>
            </p:cNvSpPr>
            <p:nvPr/>
          </p:nvSpPr>
          <p:spPr bwMode="auto">
            <a:xfrm>
              <a:off x="8459" y="9698"/>
              <a:ext cx="2674" cy="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pl-PL" sz="800"/>
                <a:t>Powiatowy Urząd Pracy dla Powiatu </a:t>
              </a:r>
            </a:p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pl-PL" sz="800"/>
                <a:t> Warszawskiego Zachodniego </a:t>
              </a:r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714375" y="1928813"/>
          <a:ext cx="7715250" cy="3071812"/>
        </p:xfrm>
        <a:graphic>
          <a:graphicData uri="http://schemas.openxmlformats.org/drawingml/2006/table">
            <a:tbl>
              <a:tblPr/>
              <a:tblGrid>
                <a:gridCol w="1363663"/>
                <a:gridCol w="1270000"/>
                <a:gridCol w="1270000"/>
                <a:gridCol w="1270000"/>
                <a:gridCol w="1271587"/>
                <a:gridCol w="1270000"/>
              </a:tblGrid>
              <a:tr h="128746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              rok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178434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stopa </a:t>
                      </a:r>
                      <a:b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</a:b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bezrobocia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5,8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6,6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6,5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7,1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5,8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6409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6410" name="pole tekstowe 4"/>
          <p:cNvSpPr txBox="1">
            <a:spLocks noChangeArrowheads="1"/>
          </p:cNvSpPr>
          <p:nvPr/>
        </p:nvSpPr>
        <p:spPr bwMode="auto">
          <a:xfrm>
            <a:off x="1214438" y="1428750"/>
            <a:ext cx="62150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Stopa bezrobocia w powiecie (stan na koniec grudnia</a:t>
            </a:r>
            <a:r>
              <a:rPr lang="pl-PL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pl-PL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2051050" y="836613"/>
            <a:ext cx="33845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Stopa bezrobocia </a:t>
            </a:r>
          </a:p>
        </p:txBody>
      </p:sp>
      <p:graphicFrame>
        <p:nvGraphicFramePr>
          <p:cNvPr id="6" name="Wykres 5"/>
          <p:cNvGraphicFramePr/>
          <p:nvPr/>
        </p:nvGraphicFramePr>
        <p:xfrm>
          <a:off x="755576" y="1340768"/>
          <a:ext cx="7584504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457200" y="-266700"/>
            <a:ext cx="8229600" cy="2224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i="1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>
                <a:solidFill>
                  <a:srgbClr val="000000"/>
                </a:solidFill>
                <a:latin typeface="Times New Roman" pitchFamily="18" charset="0"/>
              </a:rPr>
              <a:t>             </a:t>
            </a:r>
            <a:br>
              <a:rPr lang="pl-PL" sz="2800" i="1">
                <a:solidFill>
                  <a:srgbClr val="000000"/>
                </a:solidFill>
                <a:latin typeface="Times New Roman" pitchFamily="18" charset="0"/>
              </a:rPr>
            </a:br>
            <a:endParaRPr lang="pl-PL" sz="2800" i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179388" y="0"/>
            <a:ext cx="8964612" cy="6669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000">
                <a:solidFill>
                  <a:srgbClr val="000000"/>
                </a:solidFill>
                <a:latin typeface="Times New Roman" pitchFamily="18" charset="0"/>
              </a:rPr>
              <a:t>                      </a:t>
            </a:r>
          </a:p>
          <a:p>
            <a:pPr algn="just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>
                <a:solidFill>
                  <a:srgbClr val="000000"/>
                </a:solidFill>
                <a:latin typeface="Times New Roman" pitchFamily="18" charset="0"/>
              </a:rPr>
              <a:t>                        </a:t>
            </a:r>
          </a:p>
        </p:txBody>
      </p:sp>
      <p:pic>
        <p:nvPicPr>
          <p:cNvPr id="18436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8437" name="Text Box 8"/>
          <p:cNvSpPr txBox="1">
            <a:spLocks noChangeArrowheads="1"/>
          </p:cNvSpPr>
          <p:nvPr/>
        </p:nvSpPr>
        <p:spPr bwMode="auto">
          <a:xfrm>
            <a:off x="2195513" y="404813"/>
            <a:ext cx="5905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Stopa bezrobocia </a:t>
            </a:r>
            <a:r>
              <a:rPr lang="pl-PL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(stan </a:t>
            </a:r>
            <a:r>
              <a:rPr lang="pl-PL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pl-PL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31.12.2014 </a:t>
            </a:r>
            <a:r>
              <a:rPr lang="pl-PL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r.)</a:t>
            </a:r>
          </a:p>
        </p:txBody>
      </p:sp>
      <p:graphicFrame>
        <p:nvGraphicFramePr>
          <p:cNvPr id="7" name="Wykres 7"/>
          <p:cNvGraphicFramePr>
            <a:graphicFrameLocks/>
          </p:cNvGraphicFramePr>
          <p:nvPr/>
        </p:nvGraphicFramePr>
        <p:xfrm>
          <a:off x="611188" y="1484313"/>
          <a:ext cx="7921625" cy="4537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9459" name="Line 984"/>
          <p:cNvSpPr>
            <a:spLocks noChangeShapeType="1"/>
          </p:cNvSpPr>
          <p:nvPr/>
        </p:nvSpPr>
        <p:spPr bwMode="auto">
          <a:xfrm>
            <a:off x="5472113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19460" name="Line 985"/>
          <p:cNvSpPr>
            <a:spLocks noChangeShapeType="1"/>
          </p:cNvSpPr>
          <p:nvPr/>
        </p:nvSpPr>
        <p:spPr bwMode="auto">
          <a:xfrm>
            <a:off x="6746875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graphicFrame>
        <p:nvGraphicFramePr>
          <p:cNvPr id="132239" name="Group 11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4056139"/>
              </p:ext>
            </p:extLst>
          </p:nvPr>
        </p:nvGraphicFramePr>
        <p:xfrm>
          <a:off x="755576" y="1196752"/>
          <a:ext cx="7777981" cy="5148374"/>
        </p:xfrm>
        <a:graphic>
          <a:graphicData uri="http://schemas.openxmlformats.org/drawingml/2006/table">
            <a:tbl>
              <a:tblPr/>
              <a:tblGrid>
                <a:gridCol w="864031"/>
                <a:gridCol w="1931764"/>
                <a:gridCol w="1362754"/>
                <a:gridCol w="1042615"/>
                <a:gridCol w="1363098"/>
                <a:gridCol w="1213719"/>
              </a:tblGrid>
              <a:tr h="656457">
                <a:tc gridSpan="6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Struktura bezrobotnych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63522">
                <a:tc rowSpan="4"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Wyszczególnianie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bezrobotni  zarejestrowani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61722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tym z prawem do zasiłku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63522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Stan na 31 grudnia 2014 roku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757637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485895"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3001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1439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441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256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664057">
                <a:tc rowSpan="3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z tego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poprzednio 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2589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1236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441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256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829261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tym zwolnione                  z przyczyn zakładu pracy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320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185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150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96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66405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dotychczas niepracujące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412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203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14451" name="Group 1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358762"/>
              </p:ext>
            </p:extLst>
          </p:nvPr>
        </p:nvGraphicFramePr>
        <p:xfrm>
          <a:off x="395288" y="1019175"/>
          <a:ext cx="8208962" cy="5359205"/>
        </p:xfrm>
        <a:graphic>
          <a:graphicData uri="http://schemas.openxmlformats.org/drawingml/2006/table">
            <a:tbl>
              <a:tblPr/>
              <a:tblGrid>
                <a:gridCol w="4665662"/>
                <a:gridCol w="885825"/>
                <a:gridCol w="887413"/>
                <a:gridCol w="884237"/>
                <a:gridCol w="885825"/>
              </a:tblGrid>
              <a:tr h="244117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Struktura bezrobotnych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2178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Wyszczególnienie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bezrobotni zarejestrowani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21222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tym z prawem do zasiłku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3614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końcu m-ca sprawozdawczego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3454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3614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140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Osoby w szczególnej sytuacji na rynku pracy (z ogółem)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do 25 roku życia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318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które ukończyły szkołę wyższą, do 27 roku życia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długotrwale bezrobotne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4196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kobiety, które nie podjęły zatrudnienia po urodzeniu dziecka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172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powyżej 50 roku życia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1164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452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 kwalifikacji zawodowych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 doświadczenia zawodowego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 wykształcenia średniego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1557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42122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samotnie wychowujące co najmniej jedno dziecko do 18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166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41803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które po odbyciu kary pozbawienia wolności nie podjęły zatrudnienia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niepełnosprawni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7" name="Wykres 3"/>
          <p:cNvGraphicFramePr>
            <a:graphicFrameLocks/>
          </p:cNvGraphicFramePr>
          <p:nvPr/>
        </p:nvGraphicFramePr>
        <p:xfrm>
          <a:off x="273050" y="498475"/>
          <a:ext cx="8555038" cy="597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0" name="Worksheet" r:id="rId4" imgW="8553450" imgH="5972175" progId="Excel.Sheet.8">
                  <p:embed/>
                </p:oleObj>
              </mc:Choice>
              <mc:Fallback>
                <p:oleObj name="Worksheet" r:id="rId4" imgW="8553450" imgH="5972175" progId="Excel.Sheet.8">
                  <p:embed/>
                  <p:pic>
                    <p:nvPicPr>
                      <p:cNvPr id="0" name="Picture 1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050" y="498475"/>
                        <a:ext cx="8555038" cy="5972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506" name="Picture 3"/>
          <p:cNvPicPr>
            <a:picLocks noChangeAspect="1" noChangeArrowheads="1"/>
          </p:cNvPicPr>
          <p:nvPr/>
        </p:nvPicPr>
        <p:blipFill>
          <a:blip r:embed="rId6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2531" name="pole tekstowe 2"/>
          <p:cNvSpPr txBox="1">
            <a:spLocks noChangeArrowheads="1"/>
          </p:cNvSpPr>
          <p:nvPr/>
        </p:nvSpPr>
        <p:spPr bwMode="auto">
          <a:xfrm>
            <a:off x="539552" y="1052736"/>
            <a:ext cx="8001000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b="1" dirty="0"/>
              <a:t>Bezrobotni do 25 roku życia </a:t>
            </a: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latin typeface="Arial" pitchFamily="34" charset="0"/>
                <a:cs typeface="Arial" pitchFamily="34" charset="0"/>
              </a:rPr>
              <a:t> </a:t>
            </a:r>
            <a:endParaRPr lang="pl-PL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Osoby bezrobotne do 25 roku życia </a:t>
            </a: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szczególna grupa osób bezrobotnych.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Są to osoby młode wchodzące na rynek pracy często po raz pierwszy.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Największy poziom rejestracji bezrobotnych do 25 roku życia przypada na miesiące zimowe tj. styczeń, luty, grudzień.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 końcu grudnia </a:t>
            </a:r>
            <a:r>
              <a:rPr lang="pl-P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2014 </a:t>
            </a: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r. zarejestrowanych </a:t>
            </a:r>
            <a:r>
              <a:rPr lang="pl-P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było </a:t>
            </a:r>
            <a:r>
              <a:rPr lang="pl-PL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318 </a:t>
            </a: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osób do 25 roku życia, tj. </a:t>
            </a:r>
            <a:r>
              <a:rPr lang="pl-P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10,6 % </a:t>
            </a:r>
            <a:r>
              <a:rPr lang="pl-PL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ogółu bezrobotnych.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3555" name="pole tekstowe 2"/>
          <p:cNvSpPr txBox="1">
            <a:spLocks noChangeArrowheads="1"/>
          </p:cNvSpPr>
          <p:nvPr/>
        </p:nvSpPr>
        <p:spPr bwMode="auto">
          <a:xfrm>
            <a:off x="1000125" y="1285875"/>
            <a:ext cx="62865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graphicFrame>
        <p:nvGraphicFramePr>
          <p:cNvPr id="16421" name="Group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905966"/>
              </p:ext>
            </p:extLst>
          </p:nvPr>
        </p:nvGraphicFramePr>
        <p:xfrm>
          <a:off x="467544" y="1285875"/>
          <a:ext cx="8194056" cy="4491080"/>
        </p:xfrm>
        <a:graphic>
          <a:graphicData uri="http://schemas.openxmlformats.org/drawingml/2006/table">
            <a:tbl>
              <a:tblPr/>
              <a:tblGrid>
                <a:gridCol w="1024907"/>
                <a:gridCol w="1066528"/>
                <a:gridCol w="981553"/>
                <a:gridCol w="1023173"/>
                <a:gridCol w="1024907"/>
                <a:gridCol w="1024908"/>
                <a:gridCol w="1023173"/>
                <a:gridCol w="1024907"/>
              </a:tblGrid>
              <a:tr h="1133005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Osoby bezrobotne bez kwalifikacji zawodowych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75372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staż pracy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do 1 roku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od 1 do 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od 5 do 10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od 10 do 20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od 20 do 30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30 i więcej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bez stażu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0435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 liczba osób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156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165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125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169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142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92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241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24579" name="Wykres 3"/>
          <p:cNvGraphicFramePr>
            <a:graphicFrameLocks/>
          </p:cNvGraphicFramePr>
          <p:nvPr/>
        </p:nvGraphicFramePr>
        <p:xfrm>
          <a:off x="560388" y="1074738"/>
          <a:ext cx="7723187" cy="5275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2" name="Worksheet" r:id="rId5" imgW="7724775" imgH="5276850" progId="Excel.Sheet.8">
                  <p:embed/>
                </p:oleObj>
              </mc:Choice>
              <mc:Fallback>
                <p:oleObj name="Worksheet" r:id="rId5" imgW="7724775" imgH="5276850" progId="Excel.Sheet.8">
                  <p:embed/>
                  <p:pic>
                    <p:nvPicPr>
                      <p:cNvPr id="0" name="Picture 1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388" y="1074738"/>
                        <a:ext cx="7723187" cy="52752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Prostokąt 3"/>
          <p:cNvSpPr/>
          <p:nvPr/>
        </p:nvSpPr>
        <p:spPr>
          <a:xfrm>
            <a:off x="1907704" y="548680"/>
            <a:ext cx="698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"/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</a:rPr>
              <a:t>Osoby bezrobotne bez kwalifikacji zawodowych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19518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6979081"/>
              </p:ext>
            </p:extLst>
          </p:nvPr>
        </p:nvGraphicFramePr>
        <p:xfrm>
          <a:off x="1214438" y="2092325"/>
          <a:ext cx="7008812" cy="3835403"/>
        </p:xfrm>
        <a:graphic>
          <a:graphicData uri="http://schemas.openxmlformats.org/drawingml/2006/table">
            <a:tbl>
              <a:tblPr/>
              <a:tblGrid>
                <a:gridCol w="2214562"/>
                <a:gridCol w="2151063"/>
                <a:gridCol w="2643187"/>
              </a:tblGrid>
              <a:tr h="5461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Wyszczególnienie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stan na dzień 31.12.2014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432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Osoby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 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3001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do 24 lat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10,6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25 - 34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20,4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35 - 44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20,8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45 - 54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5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22,6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55 - 59 lat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60 - 64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</a:tbl>
          </a:graphicData>
        </a:graphic>
      </p:graphicFrame>
      <p:sp>
        <p:nvSpPr>
          <p:cNvPr id="25659" name="pole tekstowe 4"/>
          <p:cNvSpPr txBox="1">
            <a:spLocks noChangeArrowheads="1"/>
          </p:cNvSpPr>
          <p:nvPr/>
        </p:nvSpPr>
        <p:spPr bwMode="auto">
          <a:xfrm>
            <a:off x="2267745" y="1124744"/>
            <a:ext cx="49474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Bezrobotni wg wieku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6627" name="Rectangle 1"/>
          <p:cNvSpPr>
            <a:spLocks noChangeArrowheads="1"/>
          </p:cNvSpPr>
          <p:nvPr/>
        </p:nvSpPr>
        <p:spPr bwMode="auto">
          <a:xfrm>
            <a:off x="611560" y="991181"/>
            <a:ext cx="7528321" cy="495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228600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47675" algn="l"/>
              </a:tabLst>
            </a:pPr>
            <a:endParaRPr lang="pl-PL" sz="2400" b="1" dirty="0">
              <a:solidFill>
                <a:schemeClr val="tx1"/>
              </a:solidFill>
              <a:cs typeface="Times New Roman" pitchFamily="18" charset="0"/>
            </a:endParaRPr>
          </a:p>
          <a:p>
            <a:pPr indent="228600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47675" algn="l"/>
              </a:tabLst>
            </a:pPr>
            <a:r>
              <a:rPr lang="pl-PL" sz="3200" b="1" dirty="0">
                <a:solidFill>
                  <a:srgbClr val="00B050"/>
                </a:solidFill>
                <a:cs typeface="Times New Roman" pitchFamily="18" charset="0"/>
              </a:rPr>
              <a:t>Bezrobotni powyżej 50 roku życia </a:t>
            </a:r>
          </a:p>
          <a:p>
            <a:pPr indent="228600" algn="just" eaLnBrk="0" hangingPunct="0">
              <a:tabLst>
                <a:tab pos="447675" algn="l"/>
              </a:tabLst>
            </a:pP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marL="174625" algn="just" eaLnBrk="0" hangingPunct="0">
              <a:tabLst>
                <a:tab pos="174625" algn="l"/>
              </a:tabLst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W końcu grudnia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2014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r.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zarejestrowane były 1164</a:t>
            </a:r>
            <a:b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osoby bezrobotne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powyżej 50 roku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życia, które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stanowiły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38,8 %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ogółu bezrobotnych.	 </a:t>
            </a:r>
          </a:p>
          <a:p>
            <a:pPr indent="228600" algn="just" eaLnBrk="0" hangingPunct="0"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174625" algn="just" eaLnBrk="0" hangingPunct="0"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</a:rPr>
              <a:t>Wśród osób powyżej 50 roku życia dominują </a:t>
            </a:r>
            <a:r>
              <a:rPr lang="pl-PL" sz="2400" dirty="0" smtClean="0">
                <a:solidFill>
                  <a:schemeClr val="tx1"/>
                </a:solidFill>
              </a:rPr>
              <a:t>osoby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z </a:t>
            </a:r>
            <a:r>
              <a:rPr lang="pl-PL" sz="2400" dirty="0">
                <a:solidFill>
                  <a:schemeClr val="tx1"/>
                </a:solidFill>
              </a:rPr>
              <a:t>wykształceniem gimnazjalnym i poniżej – (</a:t>
            </a:r>
            <a:r>
              <a:rPr lang="pl-PL" sz="2400" dirty="0" smtClean="0">
                <a:solidFill>
                  <a:schemeClr val="tx1"/>
                </a:solidFill>
              </a:rPr>
              <a:t>34,6 </a:t>
            </a:r>
            <a:r>
              <a:rPr lang="pl-PL" sz="2400" b="1" dirty="0" smtClean="0">
                <a:solidFill>
                  <a:schemeClr val="tx1"/>
                </a:solidFill>
              </a:rPr>
              <a:t>%</a:t>
            </a:r>
            <a:r>
              <a:rPr lang="pl-PL" sz="2400" b="1" dirty="0">
                <a:solidFill>
                  <a:schemeClr val="tx1"/>
                </a:solidFill>
              </a:rPr>
              <a:t/>
            </a:r>
            <a:br>
              <a:rPr lang="pl-PL" sz="2400" b="1" dirty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tej </a:t>
            </a:r>
            <a:r>
              <a:rPr lang="pl-PL" sz="2400" dirty="0">
                <a:solidFill>
                  <a:schemeClr val="tx1"/>
                </a:solidFill>
              </a:rPr>
              <a:t>populacji bezrobotnych) oraz z wykształceniem </a:t>
            </a:r>
            <a:r>
              <a:rPr lang="pl-PL" sz="2400" dirty="0" smtClean="0">
                <a:solidFill>
                  <a:schemeClr val="tx1"/>
                </a:solidFill>
              </a:rPr>
              <a:t>zasadniczym </a:t>
            </a:r>
            <a:r>
              <a:rPr lang="pl-PL" sz="2400" dirty="0">
                <a:solidFill>
                  <a:schemeClr val="tx1"/>
                </a:solidFill>
              </a:rPr>
              <a:t>zawodowym – (</a:t>
            </a:r>
            <a:r>
              <a:rPr lang="pl-PL" sz="2400" dirty="0" smtClean="0">
                <a:solidFill>
                  <a:schemeClr val="tx1"/>
                </a:solidFill>
              </a:rPr>
              <a:t>30,6 %).</a:t>
            </a:r>
            <a:r>
              <a:rPr lang="pl-PL" sz="2400" dirty="0" smtClean="0">
                <a:solidFill>
                  <a:srgbClr val="FF0000"/>
                </a:solidFill>
              </a:rPr>
              <a:t>   </a:t>
            </a:r>
            <a:endParaRPr lang="pl-PL" sz="2400" dirty="0">
              <a:solidFill>
                <a:srgbClr val="FF0000"/>
              </a:solidFill>
            </a:endParaRPr>
          </a:p>
          <a:p>
            <a:pPr indent="228600" algn="just" eaLnBrk="0" hangingPunct="0"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</a:endParaRPr>
          </a:p>
          <a:p>
            <a:pPr indent="228600" algn="just" eaLnBrk="0" hangingPunct="0"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7651" name="pole tekstowe 3"/>
          <p:cNvSpPr txBox="1">
            <a:spLocks noChangeArrowheads="1"/>
          </p:cNvSpPr>
          <p:nvPr/>
        </p:nvSpPr>
        <p:spPr bwMode="auto">
          <a:xfrm>
            <a:off x="357188" y="1000125"/>
            <a:ext cx="8391525" cy="560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00B050"/>
                </a:solidFill>
                <a:cs typeface="Times New Roman" pitchFamily="18" charset="0"/>
              </a:rPr>
              <a:t>Bezrobotni niepełnosprawni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W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końcu grudnia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2014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r. w rejestrach bezrobotnych w Powiatowym Urzędzie Pracy dla Powiatu Warszawskiego Zachodniego w Błoniu </a:t>
            </a:r>
            <a:br>
              <a:rPr lang="pl-PL" sz="2000" dirty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zarejestrowanych było </a:t>
            </a:r>
            <a:r>
              <a:rPr lang="pl-PL" sz="2000" b="1" dirty="0" smtClean="0">
                <a:solidFill>
                  <a:schemeClr val="tx1"/>
                </a:solidFill>
                <a:cs typeface="Times New Roman" pitchFamily="18" charset="0"/>
              </a:rPr>
              <a:t>86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osób bezrobotnych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niepełnosprawnych, w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tym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39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kobiet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.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Udział osób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niepełnosprawnych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w ogólnej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liczbie bezrobotnych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wynosił około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2,9 %.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Bezrobotni niepełnosprawni to najczęściej osoby z umiarkowanym stopniem niepełnosprawności –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53 osoby (61,6 %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bezrobotnych osób niepełnosprawnych) oraz lekkim stopniem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niepełnosprawności</a:t>
            </a:r>
            <a:b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– 29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osób.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W ewidencji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Urzędu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figurowały również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4 osoby niepełnosprawne ze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znacznym stopniem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niepełnosprawności.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Natomiast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000" b="1" dirty="0" smtClean="0">
                <a:solidFill>
                  <a:schemeClr val="tx1"/>
                </a:solidFill>
                <a:cs typeface="Times New Roman" pitchFamily="18" charset="0"/>
              </a:rPr>
              <a:t>9</a:t>
            </a:r>
            <a:r>
              <a:rPr lang="pl-PL" sz="24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osób niepełnosprawnych zarejestrowanych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było jako osoby poszukujące pracy i nie pozostające w zatrudnieniu.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/>
          <p:cNvSpPr txBox="1">
            <a:spLocks noChangeArrowheads="1"/>
          </p:cNvSpPr>
          <p:nvPr/>
        </p:nvSpPr>
        <p:spPr bwMode="auto">
          <a:xfrm>
            <a:off x="1136650" y="1025525"/>
            <a:ext cx="8007350" cy="5832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0000"/>
                </a:solidFill>
              </a:rPr>
              <a:t>     </a:t>
            </a:r>
          </a:p>
          <a:p>
            <a:pPr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>
                <a:solidFill>
                  <a:srgbClr val="000000"/>
                </a:solidFill>
              </a:rPr>
              <a:t>Trwałe bariery utrzymujące się na rynku pracy:</a:t>
            </a:r>
          </a:p>
          <a:p>
            <a:pPr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b="1" dirty="0">
              <a:solidFill>
                <a:srgbClr val="000000"/>
              </a:solidFill>
            </a:endParaRP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kwalifikacji zawodowych,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niski poziom wykształcenia,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wiek powyżej 50 roku życia,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zły stan zdrowia,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niepełnosprawność,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odbycie kary pozbawienia wolności.</a:t>
            </a:r>
          </a:p>
        </p:txBody>
      </p:sp>
      <p:pic>
        <p:nvPicPr>
          <p:cNvPr id="28675" name="Picture 2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1"/>
          <p:cNvSpPr txBox="1">
            <a:spLocks noChangeArrowheads="1"/>
          </p:cNvSpPr>
          <p:nvPr/>
        </p:nvSpPr>
        <p:spPr bwMode="auto">
          <a:xfrm>
            <a:off x="1187450" y="404813"/>
            <a:ext cx="7358063" cy="1554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pl-PL" sz="3200" b="1">
                <a:solidFill>
                  <a:srgbClr val="000000"/>
                </a:solidFill>
                <a:cs typeface="Arial" charset="0"/>
              </a:rPr>
              <a:t>Cechy, które nie sprzyjają „wychodzeniu” z bezrobocia:</a:t>
            </a:r>
            <a:r>
              <a:rPr lang="pl-PL" sz="3200" b="1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3200" b="1">
                <a:solidFill>
                  <a:srgbClr val="000000"/>
                </a:solidFill>
                <a:latin typeface="Times New Roman" pitchFamily="18" charset="0"/>
              </a:rPr>
            </a:br>
            <a:endParaRPr lang="pl-PL" sz="32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5005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400" b="1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płeć: kobietom trudniej znaleźć pracę,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kwalifikacji zawodowych,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niski poziom wykształcenia,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wiek powyżej 45 roku życia, 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aktywności własnej w poszukiwaniu pracy,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zainteresowania programami aktywizacji zawodowej.</a:t>
            </a:r>
          </a:p>
          <a:p>
            <a:pPr>
              <a:lnSpc>
                <a:spcPct val="80000"/>
              </a:lnSpc>
              <a:spcBef>
                <a:spcPts val="500"/>
              </a:spcBef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000" dirty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  <a:spcBef>
                <a:spcPts val="600"/>
              </a:spcBef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000" b="1" dirty="0">
                <a:solidFill>
                  <a:srgbClr val="000000"/>
                </a:solidFill>
              </a:rPr>
              <a:t>    </a:t>
            </a:r>
            <a:endParaRPr lang="pl-PL" sz="2400" b="1" dirty="0">
              <a:solidFill>
                <a:srgbClr val="7030A0"/>
              </a:solidFill>
            </a:endParaRPr>
          </a:p>
          <a:p>
            <a:pPr>
              <a:spcBef>
                <a:spcPts val="600"/>
              </a:spcBef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400" b="1" dirty="0">
              <a:solidFill>
                <a:srgbClr val="7030A0"/>
              </a:solidFill>
            </a:endParaRPr>
          </a:p>
        </p:txBody>
      </p:sp>
      <p:pic>
        <p:nvPicPr>
          <p:cNvPr id="29700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156548" y="3244334"/>
            <a:ext cx="28309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/>
              <a:t>USŁUGI RYNKU PRACY 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87" y="2276872"/>
            <a:ext cx="8749613" cy="143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28800" cy="101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14568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1857375" y="428625"/>
            <a:ext cx="6462713" cy="1371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 i="1" dirty="0">
                <a:solidFill>
                  <a:srgbClr val="00B050"/>
                </a:solidFill>
              </a:rPr>
              <a:t>  </a:t>
            </a:r>
            <a:r>
              <a:rPr lang="pl-PL" sz="3200" b="1" dirty="0">
                <a:solidFill>
                  <a:srgbClr val="00B050"/>
                </a:solidFill>
              </a:rPr>
              <a:t>PODSTAWOWE USŁUGI RYNKU PRACY </a:t>
            </a:r>
            <a:r>
              <a:rPr lang="pl-PL" sz="2800" b="1" i="1" dirty="0">
                <a:solidFill>
                  <a:srgbClr val="00B050"/>
                </a:solidFill>
              </a:rPr>
              <a:t/>
            </a:r>
            <a:br>
              <a:rPr lang="pl-PL" sz="2800" b="1" i="1" dirty="0">
                <a:solidFill>
                  <a:srgbClr val="00B050"/>
                </a:solidFill>
              </a:rPr>
            </a:br>
            <a:endParaRPr lang="pl-PL" sz="2800" b="1" i="1" dirty="0">
              <a:solidFill>
                <a:srgbClr val="00B050"/>
              </a:solidFill>
            </a:endParaRPr>
          </a:p>
        </p:txBody>
      </p:sp>
      <p:sp>
        <p:nvSpPr>
          <p:cNvPr id="30723" name="Text Box 2"/>
          <p:cNvSpPr txBox="1">
            <a:spLocks noChangeArrowheads="1"/>
          </p:cNvSpPr>
          <p:nvPr/>
        </p:nvSpPr>
        <p:spPr bwMode="auto">
          <a:xfrm>
            <a:off x="683568" y="2000250"/>
            <a:ext cx="7776864" cy="4857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 algn="just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b="1" dirty="0">
                <a:solidFill>
                  <a:srgbClr val="00B050"/>
                </a:solidFill>
              </a:rPr>
              <a:t>POŚREDNICTWO PRACY </a:t>
            </a:r>
            <a:r>
              <a:rPr lang="pl-PL" sz="2400" b="1" dirty="0" smtClean="0">
                <a:solidFill>
                  <a:srgbClr val="000000"/>
                </a:solidFill>
              </a:rPr>
              <a:t>– </a:t>
            </a:r>
            <a:r>
              <a:rPr lang="pl-PL" sz="2400" dirty="0">
                <a:solidFill>
                  <a:srgbClr val="000000"/>
                </a:solidFill>
              </a:rPr>
              <a:t>udzielanie pomocy bezrobotnym i poszukującym </a:t>
            </a:r>
            <a:r>
              <a:rPr lang="pl-PL" sz="2400" dirty="0" smtClean="0">
                <a:solidFill>
                  <a:srgbClr val="000000"/>
                </a:solidFill>
              </a:rPr>
              <a:t>pracy </a:t>
            </a:r>
            <a:r>
              <a:rPr lang="pl-PL" sz="2400" dirty="0">
                <a:solidFill>
                  <a:srgbClr val="000000"/>
                </a:solidFill>
              </a:rPr>
              <a:t>w uzyskaniu odpowiedniego zatrudnienia oraz pracodawcom                  w pozyskiwaniu pracowników o poszukiwanych kwalifikacjach zawodowych.</a:t>
            </a:r>
          </a:p>
          <a:p>
            <a:pPr marL="341313" indent="-341313" algn="just"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marL="341313" indent="-341313" algn="just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b="1" dirty="0">
                <a:solidFill>
                  <a:srgbClr val="00B050"/>
                </a:solidFill>
              </a:rPr>
              <a:t>PORADNICTWO </a:t>
            </a:r>
            <a:r>
              <a:rPr lang="pl-PL" sz="2400" b="1" dirty="0" smtClean="0">
                <a:solidFill>
                  <a:srgbClr val="00B050"/>
                </a:solidFill>
              </a:rPr>
              <a:t>ZAWODOWE</a:t>
            </a:r>
            <a:r>
              <a:rPr lang="pl-PL" sz="2400" b="1" dirty="0" smtClean="0">
                <a:solidFill>
                  <a:srgbClr val="000000"/>
                </a:solidFill>
              </a:rPr>
              <a:t> –</a:t>
            </a:r>
            <a:r>
              <a:rPr lang="pl-PL" sz="2400" dirty="0" smtClean="0">
                <a:solidFill>
                  <a:srgbClr val="000000"/>
                </a:solidFill>
              </a:rPr>
              <a:t> udzielanie bezrobotnym </a:t>
            </a:r>
            <a:r>
              <a:rPr lang="pl-PL" sz="2400" dirty="0">
                <a:solidFill>
                  <a:srgbClr val="000000"/>
                </a:solidFill>
              </a:rPr>
              <a:t>i poszukującym pracy pomocy </a:t>
            </a:r>
            <a:r>
              <a:rPr lang="pl-PL" sz="2400" dirty="0" smtClean="0">
                <a:solidFill>
                  <a:srgbClr val="000000"/>
                </a:solidFill>
              </a:rPr>
              <a:t/>
            </a:r>
            <a:br>
              <a:rPr lang="pl-PL" sz="2400" dirty="0" smtClean="0">
                <a:solidFill>
                  <a:srgbClr val="000000"/>
                </a:solidFill>
              </a:rPr>
            </a:br>
            <a:r>
              <a:rPr lang="pl-PL" sz="2400" dirty="0" smtClean="0">
                <a:solidFill>
                  <a:srgbClr val="000000"/>
                </a:solidFill>
              </a:rPr>
              <a:t>w </a:t>
            </a:r>
            <a:r>
              <a:rPr lang="pl-PL" sz="2400" dirty="0">
                <a:solidFill>
                  <a:srgbClr val="000000"/>
                </a:solidFill>
              </a:rPr>
              <a:t>wyborze odpowiedniego zawodu </a:t>
            </a:r>
            <a:r>
              <a:rPr lang="pl-PL" sz="2400" dirty="0" smtClean="0">
                <a:solidFill>
                  <a:srgbClr val="000000"/>
                </a:solidFill>
              </a:rPr>
              <a:t>i </a:t>
            </a:r>
            <a:r>
              <a:rPr lang="pl-PL" sz="2400" dirty="0">
                <a:solidFill>
                  <a:srgbClr val="000000"/>
                </a:solidFill>
              </a:rPr>
              <a:t>miejsca zatrudnienia.</a:t>
            </a:r>
          </a:p>
          <a:p>
            <a:pPr marL="341313" indent="-341313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dirty="0">
              <a:solidFill>
                <a:srgbClr val="000000"/>
              </a:solidFill>
            </a:endParaRPr>
          </a:p>
        </p:txBody>
      </p:sp>
      <p:pic>
        <p:nvPicPr>
          <p:cNvPr id="30724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"/>
          <p:cNvSpPr txBox="1">
            <a:spLocks noChangeArrowheads="1"/>
          </p:cNvSpPr>
          <p:nvPr/>
        </p:nvSpPr>
        <p:spPr bwMode="auto">
          <a:xfrm>
            <a:off x="1809750" y="549275"/>
            <a:ext cx="6723063" cy="912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 i="1">
                <a:solidFill>
                  <a:srgbClr val="000000"/>
                </a:solidFill>
              </a:rPr>
              <a:t>  </a:t>
            </a:r>
          </a:p>
        </p:txBody>
      </p:sp>
      <p:sp>
        <p:nvSpPr>
          <p:cNvPr id="31747" name="Text Box 2"/>
          <p:cNvSpPr txBox="1">
            <a:spLocks noChangeArrowheads="1"/>
          </p:cNvSpPr>
          <p:nvPr/>
        </p:nvSpPr>
        <p:spPr bwMode="auto">
          <a:xfrm>
            <a:off x="468313" y="620713"/>
            <a:ext cx="8229600" cy="5318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4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marL="341313" indent="-341313" algn="just">
              <a:spcBef>
                <a:spcPts val="600"/>
              </a:spcBef>
              <a:buClr>
                <a:srgbClr val="000000"/>
              </a:buClr>
              <a:buSzPct val="100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marL="341313" indent="-341313" algn="just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B050"/>
                </a:solidFill>
              </a:rPr>
              <a:t>ORGANIZACJA SZKOLEŃ </a:t>
            </a:r>
            <a:r>
              <a:rPr lang="pl-PL" sz="2400" b="1" dirty="0">
                <a:solidFill>
                  <a:srgbClr val="000000"/>
                </a:solidFill>
              </a:rPr>
              <a:t>–</a:t>
            </a:r>
            <a:r>
              <a:rPr lang="pl-PL" sz="2400" dirty="0">
                <a:solidFill>
                  <a:srgbClr val="000000"/>
                </a:solidFill>
              </a:rPr>
              <a:t> </a:t>
            </a:r>
            <a:r>
              <a:rPr lang="pl-PL" sz="2400" dirty="0" smtClean="0">
                <a:solidFill>
                  <a:srgbClr val="000000"/>
                </a:solidFill>
              </a:rPr>
              <a:t>inicjowanie, organizowanie </a:t>
            </a:r>
            <a:r>
              <a:rPr lang="pl-PL" sz="2400" dirty="0">
                <a:solidFill>
                  <a:srgbClr val="000000"/>
                </a:solidFill>
              </a:rPr>
              <a:t>i finansowanie z FUNDUSZU PRACY             i EUROPEJSKIEGO FUNDUSZU SPOŁECZNEGO pozaszkolnych zajęć mających na celu uzyskanie, uzupełnienie lub doskonalenie umiejętności i kwalifikacji zawodowych w celu zwiększenia szans bezrobotnych na uzyskanie zatrudnienia lub innej pracy zarobkowej, podwyższanie kwalifikacji zawodowych lub zwiększenie aktywności zawodowej. </a:t>
            </a:r>
          </a:p>
        </p:txBody>
      </p:sp>
      <p:pic>
        <p:nvPicPr>
          <p:cNvPr id="31748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1828800" cy="1017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12776"/>
            <a:ext cx="6177245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805" y="3573015"/>
            <a:ext cx="2208578" cy="2562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74497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2771" name="pole tekstowe 2"/>
          <p:cNvSpPr txBox="1">
            <a:spLocks noChangeArrowheads="1"/>
          </p:cNvSpPr>
          <p:nvPr/>
        </p:nvSpPr>
        <p:spPr bwMode="auto">
          <a:xfrm>
            <a:off x="611560" y="1844824"/>
            <a:ext cx="7848600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Wykonując usługę pośrednictwa pracy w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2014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r. pracownicy Powiatowego Urzędu Pracy dla Powiatu Warszawskiego Zachodniego w Błoniu pozyskali do współpracy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373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pracodawców, przyjęli do realizacji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907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miejsc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pracy, w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tym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543 niesubsydiowane,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364 subsydiowane, 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zorganizowano 255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staży.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2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643188" y="857250"/>
            <a:ext cx="4078287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3200" b="1" dirty="0">
                <a:solidFill>
                  <a:srgbClr val="00B050"/>
                </a:solidFill>
              </a:rPr>
              <a:t>Pośrednictwo pracy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71" y="5815960"/>
            <a:ext cx="887384" cy="1032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5603" name="pole tekstowe 2"/>
          <p:cNvSpPr txBox="1">
            <a:spLocks noChangeArrowheads="1"/>
          </p:cNvSpPr>
          <p:nvPr/>
        </p:nvSpPr>
        <p:spPr bwMode="auto">
          <a:xfrm>
            <a:off x="468313" y="1196752"/>
            <a:ext cx="8280151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Największe problemy wystąpiły przy realizacji ofert pracy związanych z koniecznością posiadania określonych kwalifikacji zawodowych wymaganych przez pracodawców.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174625" indent="-174625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Do zawodów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deficytowych należą:</a:t>
            </a:r>
          </a:p>
          <a:p>
            <a:pPr marL="360363" indent="-360363"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36036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pracownik przygotowujący posiłki typu </a:t>
            </a:r>
            <a:r>
              <a:rPr lang="pl-PL" sz="2400" dirty="0" err="1" smtClean="0">
                <a:solidFill>
                  <a:schemeClr val="tx1"/>
                </a:solidFill>
              </a:rPr>
              <a:t>fast-food</a:t>
            </a:r>
            <a:r>
              <a:rPr lang="pl-PL" sz="2400" dirty="0" smtClean="0">
                <a:solidFill>
                  <a:schemeClr val="tx1"/>
                </a:solidFill>
              </a:rPr>
              <a:t>,</a:t>
            </a:r>
          </a:p>
          <a:p>
            <a:pPr marL="360363" indent="-360363"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36036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kierownik sali sprzedaży,</a:t>
            </a:r>
          </a:p>
          <a:p>
            <a:pPr marL="360363" indent="-360363"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36036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bibliotekarz,</a:t>
            </a:r>
          </a:p>
          <a:p>
            <a:pPr marL="360363" indent="-360363" algn="just"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36036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operator maszyn do produkcji wyrobów z drutu, lin, siatek i kabli,</a:t>
            </a:r>
          </a:p>
          <a:p>
            <a:pPr marL="360363" indent="-360363"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360363" algn="l"/>
              </a:tabLst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kierowca autobusu.</a:t>
            </a:r>
            <a:endParaRPr lang="pl-PL" sz="24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5827712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6627" name="pole tekstowe 2"/>
          <p:cNvSpPr txBox="1">
            <a:spLocks noChangeArrowheads="1"/>
          </p:cNvSpPr>
          <p:nvPr/>
        </p:nvSpPr>
        <p:spPr bwMode="auto">
          <a:xfrm>
            <a:off x="827088" y="1341438"/>
            <a:ext cx="7273925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  <a:cs typeface="Times New Roman" pitchFamily="18" charset="0"/>
              </a:rPr>
              <a:t>Najwięcej realizowanych ofert pracy to oferty na </a:t>
            </a: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stanowiskach: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8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technik prac biurowych,</a:t>
            </a:r>
            <a:endParaRPr lang="pl-PL" sz="28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robotnik gospodarczy,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robotnik magazynowy,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sprzedawca,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magazynier,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800" dirty="0" smtClean="0">
                <a:solidFill>
                  <a:schemeClr val="tx1"/>
                </a:solidFill>
                <a:cs typeface="Times New Roman" pitchFamily="18" charset="0"/>
              </a:rPr>
              <a:t>pakowacz.</a:t>
            </a:r>
            <a:endParaRPr lang="pl-PL" sz="2800" dirty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4554" y="5821610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395288" y="981075"/>
            <a:ext cx="8137525" cy="6140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Powiatowy Urząd Pracy dla Powiatu Warszawskiego </a:t>
            </a:r>
            <a:r>
              <a:rPr lang="pl-PL" sz="2400" b="1" dirty="0" smtClean="0">
                <a:solidFill>
                  <a:schemeClr val="tx1"/>
                </a:solidFill>
              </a:rPr>
              <a:t>Zachodniego </a:t>
            </a:r>
            <a:r>
              <a:rPr lang="pl-PL" sz="2400" b="1" dirty="0">
                <a:solidFill>
                  <a:schemeClr val="tx1"/>
                </a:solidFill>
              </a:rPr>
              <a:t>w Błoniu zorganizował w </a:t>
            </a:r>
            <a:r>
              <a:rPr lang="pl-PL" sz="2400" b="1" dirty="0" smtClean="0">
                <a:solidFill>
                  <a:schemeClr val="tx1"/>
                </a:solidFill>
              </a:rPr>
              <a:t>2014 </a:t>
            </a:r>
            <a:r>
              <a:rPr lang="pl-PL" sz="2400" b="1" dirty="0">
                <a:solidFill>
                  <a:schemeClr val="tx1"/>
                </a:solidFill>
              </a:rPr>
              <a:t>r. </a:t>
            </a:r>
            <a:r>
              <a:rPr lang="pl-PL" sz="2400" b="1" dirty="0" smtClean="0">
                <a:solidFill>
                  <a:schemeClr val="tx1"/>
                </a:solidFill>
              </a:rPr>
              <a:t>Giełdy Pracy na nw. stanowiska: </a:t>
            </a: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b="1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300" b="1" dirty="0" smtClean="0">
                <a:solidFill>
                  <a:schemeClr val="tx1"/>
                </a:solidFill>
              </a:rPr>
              <a:t>Kasjer </a:t>
            </a:r>
            <a:r>
              <a:rPr lang="pl-PL" sz="2300" b="1" dirty="0">
                <a:solidFill>
                  <a:schemeClr val="tx1"/>
                </a:solidFill>
              </a:rPr>
              <a:t>– </a:t>
            </a:r>
            <a:r>
              <a:rPr lang="pl-PL" sz="2300" b="1" dirty="0" smtClean="0">
                <a:solidFill>
                  <a:schemeClr val="tx1"/>
                </a:solidFill>
              </a:rPr>
              <a:t>sprzedawca dla</a:t>
            </a:r>
            <a:r>
              <a:rPr lang="pl-PL" sz="2300" b="1" dirty="0">
                <a:solidFill>
                  <a:schemeClr val="tx1"/>
                </a:solidFill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300" dirty="0">
                <a:solidFill>
                  <a:schemeClr val="tx1"/>
                </a:solidFill>
              </a:rPr>
              <a:t>  firmy </a:t>
            </a:r>
            <a:r>
              <a:rPr lang="pl-PL" sz="2300" dirty="0" err="1" smtClean="0">
                <a:solidFill>
                  <a:schemeClr val="tx1"/>
                </a:solidFill>
              </a:rPr>
              <a:t>MarcPol</a:t>
            </a:r>
            <a:r>
              <a:rPr lang="pl-PL" sz="2300" dirty="0" smtClean="0">
                <a:solidFill>
                  <a:schemeClr val="tx1"/>
                </a:solidFill>
              </a:rPr>
              <a:t> S.A.</a:t>
            </a: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300" b="1" dirty="0" smtClean="0">
                <a:solidFill>
                  <a:schemeClr val="tx1"/>
                </a:solidFill>
              </a:rPr>
              <a:t>Kasjer – dysponent </a:t>
            </a:r>
            <a:r>
              <a:rPr lang="pl-PL" sz="2300" b="1" dirty="0">
                <a:solidFill>
                  <a:schemeClr val="tx1"/>
                </a:solidFill>
              </a:rPr>
              <a:t>dla:</a:t>
            </a:r>
            <a:r>
              <a:rPr lang="pl-PL" sz="2300" dirty="0">
                <a:solidFill>
                  <a:schemeClr val="tx1"/>
                </a:solidFill>
              </a:rPr>
              <a:t> 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300" dirty="0" smtClean="0">
                <a:solidFill>
                  <a:schemeClr val="tx1"/>
                </a:solidFill>
              </a:rPr>
              <a:t>Spółdzielczej Kasy Oszczędnościowo – Kredytowej Wołomin.</a:t>
            </a: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300" b="1" dirty="0" smtClean="0">
                <a:solidFill>
                  <a:schemeClr val="tx1"/>
                </a:solidFill>
              </a:rPr>
              <a:t>Pakowacz dla</a:t>
            </a:r>
            <a:r>
              <a:rPr lang="pl-PL" sz="2300" b="1" dirty="0">
                <a:solidFill>
                  <a:schemeClr val="tx1"/>
                </a:solidFill>
              </a:rPr>
              <a:t>:</a:t>
            </a:r>
            <a:r>
              <a:rPr lang="pl-PL" sz="2300" dirty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300" dirty="0">
                <a:solidFill>
                  <a:schemeClr val="tx1"/>
                </a:solidFill>
              </a:rPr>
              <a:t> firmy </a:t>
            </a:r>
            <a:r>
              <a:rPr lang="pl-PL" sz="2300" dirty="0" err="1" smtClean="0">
                <a:solidFill>
                  <a:schemeClr val="tx1"/>
                </a:solidFill>
              </a:rPr>
              <a:t>Forligix</a:t>
            </a:r>
            <a:r>
              <a:rPr lang="pl-PL" sz="2300" dirty="0" smtClean="0">
                <a:solidFill>
                  <a:schemeClr val="tx1"/>
                </a:solidFill>
              </a:rPr>
              <a:t> Sp. z o.o.</a:t>
            </a: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0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5877272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395288" y="981075"/>
            <a:ext cx="8137525" cy="609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b="1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300" b="1" dirty="0" smtClean="0">
                <a:solidFill>
                  <a:schemeClr val="tx1"/>
                </a:solidFill>
              </a:rPr>
              <a:t>Kierowca operator wózków jezdniowych  oraz pracownik magazynu farmaceutycznego dla</a:t>
            </a:r>
            <a:r>
              <a:rPr lang="pl-PL" sz="2300" b="1" dirty="0">
                <a:solidFill>
                  <a:schemeClr val="tx1"/>
                </a:solidFill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300" dirty="0">
                <a:solidFill>
                  <a:schemeClr val="tx1"/>
                </a:solidFill>
              </a:rPr>
              <a:t>  </a:t>
            </a:r>
            <a:r>
              <a:rPr lang="pl-PL" sz="2300" dirty="0" smtClean="0">
                <a:solidFill>
                  <a:schemeClr val="tx1"/>
                </a:solidFill>
              </a:rPr>
              <a:t>agencji zatrudnienia DK Partner Sp. z o.o. </a:t>
            </a: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300" b="1" dirty="0" smtClean="0">
                <a:solidFill>
                  <a:schemeClr val="tx1"/>
                </a:solidFill>
              </a:rPr>
              <a:t>Pracownik produkcji, pakowacz, pracownik fizyczny </a:t>
            </a:r>
            <a:br>
              <a:rPr lang="pl-PL" sz="2300" b="1" dirty="0" smtClean="0">
                <a:solidFill>
                  <a:schemeClr val="tx1"/>
                </a:solidFill>
              </a:rPr>
            </a:br>
            <a:r>
              <a:rPr lang="pl-PL" sz="2300" b="1" dirty="0" smtClean="0">
                <a:solidFill>
                  <a:schemeClr val="tx1"/>
                </a:solidFill>
              </a:rPr>
              <a:t>i pracownik magazynowy dla</a:t>
            </a:r>
            <a:r>
              <a:rPr lang="pl-PL" sz="2300" b="1" dirty="0">
                <a:solidFill>
                  <a:schemeClr val="tx1"/>
                </a:solidFill>
              </a:rPr>
              <a:t>:</a:t>
            </a:r>
            <a:r>
              <a:rPr lang="pl-PL" sz="2300" dirty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300" dirty="0">
                <a:solidFill>
                  <a:schemeClr val="tx1"/>
                </a:solidFill>
              </a:rPr>
              <a:t> </a:t>
            </a:r>
            <a:r>
              <a:rPr lang="pl-PL" sz="2300" dirty="0" smtClean="0">
                <a:solidFill>
                  <a:schemeClr val="tx1"/>
                </a:solidFill>
              </a:rPr>
              <a:t>agencji zatrudnienia </a:t>
            </a:r>
            <a:r>
              <a:rPr lang="pl-PL" sz="2300" dirty="0" err="1" smtClean="0">
                <a:solidFill>
                  <a:schemeClr val="tx1"/>
                </a:solidFill>
              </a:rPr>
              <a:t>Dream</a:t>
            </a:r>
            <a:r>
              <a:rPr lang="pl-PL" sz="2300" dirty="0" smtClean="0">
                <a:solidFill>
                  <a:schemeClr val="tx1"/>
                </a:solidFill>
              </a:rPr>
              <a:t> </a:t>
            </a:r>
            <a:r>
              <a:rPr lang="pl-PL" sz="2300" dirty="0" err="1" smtClean="0">
                <a:solidFill>
                  <a:schemeClr val="tx1"/>
                </a:solidFill>
              </a:rPr>
              <a:t>job</a:t>
            </a:r>
            <a:r>
              <a:rPr lang="pl-PL" sz="2300" dirty="0" smtClean="0">
                <a:solidFill>
                  <a:schemeClr val="tx1"/>
                </a:solidFill>
              </a:rPr>
              <a:t> Sp. z o.o.</a:t>
            </a: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300" b="1" dirty="0" smtClean="0">
                <a:solidFill>
                  <a:schemeClr val="tx1"/>
                </a:solidFill>
              </a:rPr>
              <a:t>Operator wózka widłowego dla</a:t>
            </a:r>
            <a:r>
              <a:rPr lang="pl-PL" sz="2300" b="1" dirty="0">
                <a:solidFill>
                  <a:schemeClr val="tx1"/>
                </a:solidFill>
              </a:rPr>
              <a:t>:</a:t>
            </a:r>
            <a:r>
              <a:rPr lang="pl-PL" sz="2300" dirty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300" dirty="0">
                <a:solidFill>
                  <a:schemeClr val="tx1"/>
                </a:solidFill>
              </a:rPr>
              <a:t> </a:t>
            </a:r>
            <a:r>
              <a:rPr lang="pl-PL" sz="2300" dirty="0" smtClean="0">
                <a:solidFill>
                  <a:schemeClr val="tx1"/>
                </a:solidFill>
              </a:rPr>
              <a:t>agencji zatrudnienia </a:t>
            </a:r>
            <a:r>
              <a:rPr lang="pl-PL" sz="2300" dirty="0" err="1" smtClean="0">
                <a:solidFill>
                  <a:schemeClr val="tx1"/>
                </a:solidFill>
              </a:rPr>
              <a:t>Randstat</a:t>
            </a:r>
            <a:r>
              <a:rPr lang="pl-PL" sz="2300" dirty="0" smtClean="0">
                <a:solidFill>
                  <a:schemeClr val="tx1"/>
                </a:solidFill>
              </a:rPr>
              <a:t> Polska Sp. z o.o.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0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5827712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395288" y="981075"/>
            <a:ext cx="8065144" cy="4678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300" b="1" dirty="0" smtClean="0">
                <a:solidFill>
                  <a:schemeClr val="tx1"/>
                </a:solidFill>
              </a:rPr>
              <a:t>Sprzątaczka oraz pracownik gospodarczy dla</a:t>
            </a:r>
            <a:r>
              <a:rPr lang="pl-PL" sz="2300" b="1" dirty="0">
                <a:solidFill>
                  <a:schemeClr val="tx1"/>
                </a:solidFill>
              </a:rPr>
              <a:t>:</a:t>
            </a:r>
            <a:r>
              <a:rPr lang="pl-PL" sz="2300" dirty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300" dirty="0">
                <a:solidFill>
                  <a:schemeClr val="tx1"/>
                </a:solidFill>
              </a:rPr>
              <a:t> firmy </a:t>
            </a:r>
            <a:r>
              <a:rPr lang="pl-PL" sz="2300" dirty="0" err="1" smtClean="0">
                <a:solidFill>
                  <a:schemeClr val="tx1"/>
                </a:solidFill>
              </a:rPr>
              <a:t>Probet</a:t>
            </a:r>
            <a:r>
              <a:rPr lang="pl-PL" sz="2300" dirty="0" smtClean="0">
                <a:solidFill>
                  <a:schemeClr val="tx1"/>
                </a:solidFill>
              </a:rPr>
              <a:t> Sp. z o.o.</a:t>
            </a: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300" b="1" dirty="0" smtClean="0">
                <a:solidFill>
                  <a:schemeClr val="tx1"/>
                </a:solidFill>
              </a:rPr>
              <a:t>Operator produkcji dla</a:t>
            </a:r>
            <a:r>
              <a:rPr lang="pl-PL" sz="2300" b="1" dirty="0">
                <a:solidFill>
                  <a:schemeClr val="tx1"/>
                </a:solidFill>
              </a:rPr>
              <a:t>:</a:t>
            </a:r>
            <a:r>
              <a:rPr lang="pl-PL" sz="2300" dirty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300" dirty="0" smtClean="0">
                <a:solidFill>
                  <a:schemeClr val="tx1"/>
                </a:solidFill>
              </a:rPr>
              <a:t> agencji zatrudnienia </a:t>
            </a:r>
            <a:r>
              <a:rPr lang="pl-PL" sz="2300" dirty="0" err="1" smtClean="0">
                <a:solidFill>
                  <a:schemeClr val="tx1"/>
                </a:solidFill>
              </a:rPr>
              <a:t>Lavoro</a:t>
            </a:r>
            <a:r>
              <a:rPr lang="pl-PL" sz="2300" dirty="0" smtClean="0">
                <a:solidFill>
                  <a:schemeClr val="tx1"/>
                </a:solidFill>
              </a:rPr>
              <a:t> Sp. z o.o.</a:t>
            </a: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</a:pPr>
            <a:endParaRPr lang="pl-PL" sz="20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300" b="1" dirty="0" smtClean="0">
                <a:solidFill>
                  <a:schemeClr val="tx1"/>
                </a:solidFill>
              </a:rPr>
              <a:t>Operator linii montażowej dla:</a:t>
            </a:r>
            <a:r>
              <a:rPr lang="pl-PL" sz="2300" dirty="0" smtClean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300" dirty="0" smtClean="0">
                <a:solidFill>
                  <a:schemeClr val="tx1"/>
                </a:solidFill>
              </a:rPr>
              <a:t> agencji zatrudnienia GI Group Sp. z o.o.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585742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8915" name="Text Box 4"/>
          <p:cNvSpPr txBox="1">
            <a:spLocks noChangeArrowheads="1"/>
          </p:cNvSpPr>
          <p:nvPr/>
        </p:nvSpPr>
        <p:spPr bwMode="auto">
          <a:xfrm>
            <a:off x="684213" y="981075"/>
            <a:ext cx="7488237" cy="537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b="1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dirty="0">
                <a:solidFill>
                  <a:schemeClr val="tx1"/>
                </a:solidFill>
              </a:rPr>
              <a:t>Zorganizowano spotkanie informacyjne dla osób zainteresowanych pracą za granicą, </a:t>
            </a:r>
            <a:br>
              <a:rPr lang="pl-PL" sz="2800" dirty="0">
                <a:solidFill>
                  <a:schemeClr val="tx1"/>
                </a:solidFill>
              </a:rPr>
            </a:br>
            <a:r>
              <a:rPr lang="pl-PL" sz="2800" dirty="0">
                <a:solidFill>
                  <a:schemeClr val="tx1"/>
                </a:solidFill>
              </a:rPr>
              <a:t>pn. „Bezpieczny wyjazd, bezpieczny powrót”. Prowadzący – doradca Europejskich Służb Zatrudnienia EURES, przedstawił informacje na temat możliwości podjęcia pracy oraz edukacji za granicą.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b="1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5827712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9939" name="Text Box 4"/>
          <p:cNvSpPr txBox="1">
            <a:spLocks noChangeArrowheads="1"/>
          </p:cNvSpPr>
          <p:nvPr/>
        </p:nvSpPr>
        <p:spPr bwMode="auto">
          <a:xfrm>
            <a:off x="521469" y="1017588"/>
            <a:ext cx="8137525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3600" b="1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3600" b="1" dirty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</a:pPr>
            <a:r>
              <a:rPr lang="pl-PL" sz="3600" dirty="0" smtClean="0">
                <a:solidFill>
                  <a:schemeClr val="tx1"/>
                </a:solidFill>
              </a:rPr>
              <a:t>W hali Integracyjnego Centrum Dydaktyczno – Sportowego w  Łomiankach</a:t>
            </a:r>
            <a:r>
              <a:rPr lang="pl-PL" sz="3600" b="1" dirty="0" smtClean="0">
                <a:solidFill>
                  <a:schemeClr val="tx1"/>
                </a:solidFill>
              </a:rPr>
              <a:t> </a:t>
            </a:r>
          </a:p>
          <a:p>
            <a:pPr algn="ctr">
              <a:buClr>
                <a:srgbClr val="000000"/>
              </a:buClr>
              <a:buSzPct val="100000"/>
            </a:pPr>
            <a:r>
              <a:rPr lang="pl-PL" sz="3600" b="1" dirty="0" smtClean="0">
                <a:solidFill>
                  <a:schemeClr val="tx1"/>
                </a:solidFill>
              </a:rPr>
              <a:t>odbyły się</a:t>
            </a:r>
          </a:p>
          <a:p>
            <a:pPr algn="ctr">
              <a:buClr>
                <a:srgbClr val="000000"/>
              </a:buClr>
              <a:buSzPct val="100000"/>
            </a:pPr>
            <a:r>
              <a:rPr lang="pl-PL" sz="3600" b="1" dirty="0" smtClean="0">
                <a:solidFill>
                  <a:schemeClr val="tx1"/>
                </a:solidFill>
              </a:rPr>
              <a:t> </a:t>
            </a:r>
            <a:r>
              <a:rPr lang="pl-PL" sz="3600" b="1" dirty="0" smtClean="0">
                <a:solidFill>
                  <a:schemeClr val="accent5">
                    <a:lumMod val="75000"/>
                  </a:schemeClr>
                </a:solidFill>
              </a:rPr>
              <a:t>Warszawskie Zachodnie Targi Pracy</a:t>
            </a:r>
            <a:endParaRPr lang="pl-PL" sz="36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Clr>
                <a:srgbClr val="000000"/>
              </a:buClr>
              <a:buSzPct val="100000"/>
              <a:buFontTx/>
              <a:buChar char="-"/>
            </a:pPr>
            <a:endParaRPr lang="pl-PL" sz="24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b="1" dirty="0">
              <a:solidFill>
                <a:schemeClr val="tx1"/>
              </a:solidFill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9412" y="5831135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16832"/>
            <a:ext cx="6788460" cy="1150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1828800" cy="1017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581128"/>
            <a:ext cx="3453582" cy="2077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39398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571500" y="1714500"/>
            <a:ext cx="8137525" cy="489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400" dirty="0">
                <a:solidFill>
                  <a:schemeClr val="tx1"/>
                </a:solidFill>
              </a:rPr>
              <a:t>W </a:t>
            </a:r>
            <a:r>
              <a:rPr lang="pl-PL" sz="2400" dirty="0" smtClean="0">
                <a:solidFill>
                  <a:schemeClr val="tx1"/>
                </a:solidFill>
              </a:rPr>
              <a:t>2014 </a:t>
            </a:r>
            <a:r>
              <a:rPr lang="pl-PL" sz="2400" dirty="0">
                <a:solidFill>
                  <a:schemeClr val="tx1"/>
                </a:solidFill>
              </a:rPr>
              <a:t>r. Powiatowy Urząd Pracy dla Powiatu Warszawskiego Zachodniego w Błoniu realizował zadania z zakresu poradnictwa zawodowego oraz informacji zawodowej poprzez: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400" dirty="0">
                <a:solidFill>
                  <a:schemeClr val="tx1"/>
                </a:solidFill>
              </a:rPr>
              <a:t>udzielanie informacji o zawodach, rynku pracy, możliwościach szkolenia,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400" dirty="0">
                <a:solidFill>
                  <a:schemeClr val="tx1"/>
                </a:solidFill>
              </a:rPr>
              <a:t>udzielanie porad indywidualnych z wykorzystaniem standaryzowanych metod ułatwiających wybór zawodu,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400" dirty="0">
                <a:solidFill>
                  <a:schemeClr val="tx1"/>
                </a:solidFill>
              </a:rPr>
              <a:t>organizowanie grupowych porad zawodowych.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843808" y="1019969"/>
            <a:ext cx="4237037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b="1" dirty="0">
                <a:solidFill>
                  <a:srgbClr val="00B050"/>
                </a:solidFill>
              </a:rPr>
              <a:t>Poradnictwo zawodowe</a:t>
            </a: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5887" y="6079563"/>
            <a:ext cx="1221334" cy="73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1026" name="Object 7"/>
          <p:cNvGraphicFramePr>
            <a:graphicFrameLocks noChangeAspect="1"/>
          </p:cNvGraphicFramePr>
          <p:nvPr/>
        </p:nvGraphicFramePr>
        <p:xfrm>
          <a:off x="322263" y="1693863"/>
          <a:ext cx="8512175" cy="4303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Worksheet" r:id="rId5" imgW="8877300" imgH="4457700" progId="Excel.Sheet.8">
                  <p:embed/>
                </p:oleObj>
              </mc:Choice>
              <mc:Fallback>
                <p:oleObj name="Worksheet" r:id="rId5" imgW="8877300" imgH="4457700" progId="Excel.Sheet.8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63" y="1693863"/>
                        <a:ext cx="8512175" cy="43037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8" name="Text Box 354"/>
          <p:cNvSpPr txBox="1">
            <a:spLocks noChangeArrowheads="1"/>
          </p:cNvSpPr>
          <p:nvPr/>
        </p:nvSpPr>
        <p:spPr bwMode="auto">
          <a:xfrm>
            <a:off x="2751138" y="712788"/>
            <a:ext cx="4197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rgbClr val="00B050"/>
                </a:solidFill>
              </a:rPr>
              <a:t>Poradnictwo zawodowe</a:t>
            </a:r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618" y="6204942"/>
            <a:ext cx="1085382" cy="653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Prostokąt 1"/>
          <p:cNvSpPr>
            <a:spLocks noChangeArrowheads="1"/>
          </p:cNvSpPr>
          <p:nvPr/>
        </p:nvSpPr>
        <p:spPr bwMode="auto">
          <a:xfrm>
            <a:off x="684213" y="2708275"/>
            <a:ext cx="7559675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</a:rPr>
              <a:t>Doradcy zawodowi wzięli udział w </a:t>
            </a:r>
            <a:r>
              <a:rPr lang="pl-PL" sz="2400" dirty="0">
                <a:solidFill>
                  <a:srgbClr val="00B050"/>
                </a:solidFill>
              </a:rPr>
              <a:t>III Targach Edukacyjnych</a:t>
            </a:r>
            <a:r>
              <a:rPr lang="pl-PL" sz="2400" dirty="0">
                <a:solidFill>
                  <a:schemeClr val="tx1"/>
                </a:solidFill>
              </a:rPr>
              <a:t> w Zespole Szkół nr 1 w Błoniu </a:t>
            </a:r>
            <a:br>
              <a:rPr lang="pl-PL" sz="2400" dirty="0">
                <a:solidFill>
                  <a:schemeClr val="tx1"/>
                </a:solidFill>
              </a:rPr>
            </a:br>
            <a:r>
              <a:rPr lang="pl-PL" sz="2400" dirty="0">
                <a:solidFill>
                  <a:schemeClr val="tx1"/>
                </a:solidFill>
              </a:rPr>
              <a:t>im. Melchiora Wańkowicza </a:t>
            </a:r>
            <a:r>
              <a:rPr lang="pl-PL" sz="2400" dirty="0" smtClean="0">
                <a:solidFill>
                  <a:schemeClr val="tx1"/>
                </a:solidFill>
              </a:rPr>
              <a:t>zorganizowanych.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i="1" dirty="0" smtClean="0">
                <a:solidFill>
                  <a:schemeClr val="tx1"/>
                </a:solidFill>
              </a:rPr>
              <a:t>Pracownicy </a:t>
            </a:r>
            <a:r>
              <a:rPr lang="pl-PL" sz="2400" i="1" dirty="0">
                <a:solidFill>
                  <a:schemeClr val="tx1"/>
                </a:solidFill>
              </a:rPr>
              <a:t>Powiatowego Urzędu Pracy dla Powiatu Warszawskiego Zachodniego w Błoniu zapoznawali uczestników targów z usługami rynku pracy oraz prawami i obowiązkami osób bezrobotnych. Chętni mogli skorzystać z konsultacji z doradcą zawodowym.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i="1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683568" y="1196752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</a:rPr>
              <a:t>Biuro Karier Wyższej Szkoły Ekologii i Zarządzania zorganizowało ,,</a:t>
            </a:r>
            <a:r>
              <a:rPr lang="pl-PL" sz="2400" b="1" dirty="0" smtClean="0">
                <a:solidFill>
                  <a:srgbClr val="00B050"/>
                </a:solidFill>
              </a:rPr>
              <a:t>IV Targi Pracy</a:t>
            </a:r>
            <a:r>
              <a:rPr lang="pl-PL" sz="2400" dirty="0" smtClean="0">
                <a:solidFill>
                  <a:schemeClr val="tx1"/>
                </a:solidFill>
              </a:rPr>
              <a:t>’’. Targi odbyły się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budynku Uczelni przy ul. Rejtana 16 w Warszawie.</a:t>
            </a:r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6205538"/>
            <a:ext cx="1085850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Prostokąt 1"/>
          <p:cNvSpPr>
            <a:spLocks noChangeArrowheads="1"/>
          </p:cNvSpPr>
          <p:nvPr/>
        </p:nvSpPr>
        <p:spPr bwMode="auto">
          <a:xfrm>
            <a:off x="539552" y="1124744"/>
            <a:ext cx="792088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600" dirty="0">
                <a:solidFill>
                  <a:schemeClr val="tx1"/>
                </a:solidFill>
              </a:rPr>
              <a:t>W </a:t>
            </a:r>
            <a:r>
              <a:rPr lang="pl-PL" sz="2600" dirty="0" smtClean="0">
                <a:solidFill>
                  <a:schemeClr val="tx1"/>
                </a:solidFill>
              </a:rPr>
              <a:t>2014 </a:t>
            </a:r>
            <a:r>
              <a:rPr lang="pl-PL" sz="2600" dirty="0">
                <a:solidFill>
                  <a:schemeClr val="tx1"/>
                </a:solidFill>
              </a:rPr>
              <a:t>r. </a:t>
            </a:r>
            <a:r>
              <a:rPr lang="pl-PL" sz="2600" dirty="0" smtClean="0">
                <a:solidFill>
                  <a:schemeClr val="tx1"/>
                </a:solidFill>
              </a:rPr>
              <a:t>doradcy zawodowi przeprowadzili cykl spotkań warsztatowych dla klas pierwszych</a:t>
            </a:r>
            <a:r>
              <a:rPr lang="pl-PL" sz="2600" dirty="0">
                <a:solidFill>
                  <a:schemeClr val="tx1"/>
                </a:solidFill>
              </a:rPr>
              <a:t> </a:t>
            </a:r>
            <a:r>
              <a:rPr lang="pl-PL" sz="2600" dirty="0" smtClean="0">
                <a:solidFill>
                  <a:schemeClr val="tx1"/>
                </a:solidFill>
              </a:rPr>
              <a:t/>
            </a:r>
            <a:br>
              <a:rPr lang="pl-PL" sz="2600" dirty="0" smtClean="0">
                <a:solidFill>
                  <a:schemeClr val="tx1"/>
                </a:solidFill>
              </a:rPr>
            </a:br>
            <a:r>
              <a:rPr lang="pl-PL" sz="2600" dirty="0" smtClean="0">
                <a:solidFill>
                  <a:schemeClr val="tx1"/>
                </a:solidFill>
              </a:rPr>
              <a:t>z </a:t>
            </a:r>
            <a:r>
              <a:rPr lang="pl-PL" sz="2600" dirty="0">
                <a:solidFill>
                  <a:schemeClr val="tx1"/>
                </a:solidFill>
              </a:rPr>
              <a:t>I Liceum </a:t>
            </a:r>
            <a:r>
              <a:rPr lang="pl-PL" sz="2600" dirty="0" smtClean="0">
                <a:solidFill>
                  <a:schemeClr val="tx1"/>
                </a:solidFill>
              </a:rPr>
              <a:t>Ogólnokształcącego </a:t>
            </a:r>
            <a:r>
              <a:rPr lang="pl-PL" sz="2600" dirty="0">
                <a:solidFill>
                  <a:schemeClr val="tx1"/>
                </a:solidFill>
              </a:rPr>
              <a:t>im. Władysława Broniewskiego </a:t>
            </a:r>
            <a:r>
              <a:rPr lang="pl-PL" sz="2600" dirty="0" smtClean="0">
                <a:solidFill>
                  <a:schemeClr val="tx1"/>
                </a:solidFill>
              </a:rPr>
              <a:t>w Błoniu oraz uczniów Gimnazjum </a:t>
            </a:r>
            <a:br>
              <a:rPr lang="pl-PL" sz="2600" dirty="0" smtClean="0">
                <a:solidFill>
                  <a:schemeClr val="tx1"/>
                </a:solidFill>
              </a:rPr>
            </a:br>
            <a:r>
              <a:rPr lang="pl-PL" sz="2600" dirty="0" smtClean="0">
                <a:solidFill>
                  <a:schemeClr val="tx1"/>
                </a:solidFill>
              </a:rPr>
              <a:t>nr 2 im. Św. M. Kolbego w Błoniu.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600" dirty="0" smtClean="0">
                <a:solidFill>
                  <a:schemeClr val="tx1"/>
                </a:solidFill>
              </a:rPr>
              <a:t>Uczestnikom spotkań zaprezentowano zestawienie zawodów deficytowych i nadwyżkowych oraz przedstawiono tendencje na lokalnym rynku pracy. Zapoznano z prawami i obowiązkami osób bezrobotnych oraz usługami rynku pracy.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600" dirty="0" smtClean="0">
                <a:solidFill>
                  <a:schemeClr val="tx1"/>
                </a:solidFill>
              </a:rPr>
              <a:t>Nawiązano również współpracę z I Gimnazjum </a:t>
            </a:r>
            <a:br>
              <a:rPr lang="pl-PL" sz="2600" dirty="0" smtClean="0">
                <a:solidFill>
                  <a:schemeClr val="tx1"/>
                </a:solidFill>
              </a:rPr>
            </a:br>
            <a:r>
              <a:rPr lang="pl-PL" sz="2600" dirty="0" smtClean="0">
                <a:solidFill>
                  <a:schemeClr val="tx1"/>
                </a:solidFill>
              </a:rPr>
              <a:t>w Łomiankach.</a:t>
            </a:r>
            <a:endParaRPr lang="pl-PL" sz="2600" dirty="0">
              <a:solidFill>
                <a:schemeClr val="tx1"/>
              </a:solidFill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6161882"/>
            <a:ext cx="1085850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Prostokąt 1"/>
          <p:cNvSpPr>
            <a:spLocks noChangeArrowheads="1"/>
          </p:cNvSpPr>
          <p:nvPr/>
        </p:nvSpPr>
        <p:spPr bwMode="auto">
          <a:xfrm>
            <a:off x="539750" y="1720850"/>
            <a:ext cx="8136706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Przeprowadzili też spotkania </a:t>
            </a:r>
            <a:r>
              <a:rPr lang="pl-PL" sz="2400" dirty="0">
                <a:solidFill>
                  <a:schemeClr val="tx1"/>
                </a:solidFill>
              </a:rPr>
              <a:t>informacyjne </a:t>
            </a:r>
            <a:r>
              <a:rPr lang="pl-PL" sz="2400" dirty="0" smtClean="0">
                <a:solidFill>
                  <a:schemeClr val="tx1"/>
                </a:solidFill>
              </a:rPr>
              <a:t>dla uczniów </a:t>
            </a:r>
            <a:r>
              <a:rPr lang="pl-PL" sz="2400" dirty="0">
                <a:solidFill>
                  <a:schemeClr val="tx1"/>
                </a:solidFill>
              </a:rPr>
              <a:t>Specjalnego Ośrodka Szkolno – Wychowawczego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</a:t>
            </a:r>
            <a:r>
              <a:rPr lang="pl-PL" sz="2400" dirty="0">
                <a:solidFill>
                  <a:schemeClr val="tx1"/>
                </a:solidFill>
              </a:rPr>
              <a:t>Lesznie</a:t>
            </a:r>
            <a:r>
              <a:rPr lang="pl-PL" sz="2400" dirty="0" smtClean="0">
                <a:solidFill>
                  <a:schemeClr val="tx1"/>
                </a:solidFill>
              </a:rPr>
              <a:t>. Uczestniczyli w nich uczniowie klas </a:t>
            </a:r>
            <a:r>
              <a:rPr lang="pl-PL" sz="2400" dirty="0">
                <a:solidFill>
                  <a:schemeClr val="tx1"/>
                </a:solidFill>
              </a:rPr>
              <a:t>zawodowych. Doradcy zawodowi przedstawili uczestnikom prawa </a:t>
            </a:r>
            <a:r>
              <a:rPr lang="pl-PL" sz="2400" dirty="0" smtClean="0">
                <a:solidFill>
                  <a:schemeClr val="tx1"/>
                </a:solidFill>
              </a:rPr>
              <a:t>i </a:t>
            </a:r>
            <a:r>
              <a:rPr lang="pl-PL" sz="2400" dirty="0">
                <a:solidFill>
                  <a:schemeClr val="tx1"/>
                </a:solidFill>
              </a:rPr>
              <a:t>obowiązki osób bezrobotnych oraz usługi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 </a:t>
            </a:r>
            <a:r>
              <a:rPr lang="pl-PL" sz="2400" dirty="0">
                <a:solidFill>
                  <a:schemeClr val="tx1"/>
                </a:solidFill>
              </a:rPr>
              <a:t>instrumenty rynku pracy realizowane przez PUP.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6200205"/>
            <a:ext cx="1085850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Prostokąt 1"/>
          <p:cNvSpPr>
            <a:spLocks noChangeArrowheads="1"/>
          </p:cNvSpPr>
          <p:nvPr/>
        </p:nvSpPr>
        <p:spPr bwMode="auto">
          <a:xfrm>
            <a:off x="395288" y="1341438"/>
            <a:ext cx="82804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W 2014 roku Powiatowy Urząd Pracy współpracował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z organizacjami zewnętrznymi.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Między innymi w </a:t>
            </a:r>
            <a:r>
              <a:rPr lang="pl-PL" sz="2400" dirty="0">
                <a:solidFill>
                  <a:schemeClr val="tx1"/>
                </a:solidFill>
              </a:rPr>
              <a:t>siedzibie </a:t>
            </a:r>
            <a:r>
              <a:rPr lang="pl-PL" sz="2400" dirty="0" smtClean="0">
                <a:solidFill>
                  <a:schemeClr val="tx1"/>
                </a:solidFill>
              </a:rPr>
              <a:t>Urzędu odbyło </a:t>
            </a:r>
            <a:r>
              <a:rPr lang="pl-PL" sz="2400" dirty="0">
                <a:solidFill>
                  <a:schemeClr val="tx1"/>
                </a:solidFill>
              </a:rPr>
              <a:t>się </a:t>
            </a:r>
            <a:r>
              <a:rPr lang="pl-PL" sz="2400" dirty="0" smtClean="0">
                <a:solidFill>
                  <a:schemeClr val="tx1"/>
                </a:solidFill>
              </a:rPr>
              <a:t>spotkanie informacyjne </a:t>
            </a:r>
            <a:r>
              <a:rPr lang="pl-PL" sz="2400" dirty="0">
                <a:solidFill>
                  <a:schemeClr val="tx1"/>
                </a:solidFill>
              </a:rPr>
              <a:t>dla podopiecznych Środowiskowego Domu Samopomocy w Łubcu. </a:t>
            </a:r>
            <a:r>
              <a:rPr lang="pl-PL" sz="2400" dirty="0" smtClean="0">
                <a:solidFill>
                  <a:schemeClr val="tx1"/>
                </a:solidFill>
              </a:rPr>
              <a:t>Zajęcia dotyczyły nauki pisania życiorysu zawodowego.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Kontynuowano współpracę z Fundacją Aktywizacja, która zajmuje się edukacją i projektem: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„Wsparcie środowiska osób niepełnosprawnych z terenów wiejskich i małomiasteczkowych”.</a:t>
            </a: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6190457"/>
            <a:ext cx="1085850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Prostokąt 1"/>
          <p:cNvSpPr>
            <a:spLocks noChangeArrowheads="1"/>
          </p:cNvSpPr>
          <p:nvPr/>
        </p:nvSpPr>
        <p:spPr bwMode="auto">
          <a:xfrm>
            <a:off x="2123728" y="620688"/>
            <a:ext cx="561662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683568" y="2204864"/>
            <a:ext cx="77768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  <a:cs typeface="Arial" charset="0"/>
              </a:rPr>
              <a:t>W 2014 roku przy wsparciu Doradców zawodowych, dla bezrobotnych założono 2419 Indywidualnych Planów Działania. W czasie ich realizacji, klienci mają możliwość określenia swoich mocnych i słabych stron, rozwijania umiejętności poszukiwania pracy oraz zdobywania nowych kompetencji zawodowych.</a:t>
            </a:r>
          </a:p>
          <a:p>
            <a:pPr algn="just"/>
            <a:endParaRPr lang="pl-PL" sz="2400" dirty="0" smtClean="0">
              <a:solidFill>
                <a:schemeClr val="tx1"/>
              </a:solidFill>
              <a:cs typeface="Arial" charset="0"/>
            </a:endParaRPr>
          </a:p>
          <a:p>
            <a:pPr algn="just"/>
            <a:r>
              <a:rPr lang="pl-PL" sz="2400" dirty="0" smtClean="0">
                <a:solidFill>
                  <a:schemeClr val="tx1"/>
                </a:solidFill>
                <a:cs typeface="Arial" charset="0"/>
              </a:rPr>
              <a:t>Ustalono profil pomocy dla 2839 osób.</a:t>
            </a:r>
            <a:endParaRPr lang="pl-PL" sz="2400" dirty="0"/>
          </a:p>
        </p:txBody>
      </p:sp>
      <p:sp>
        <p:nvSpPr>
          <p:cNvPr id="5" name="Prostokąt 4"/>
          <p:cNvSpPr/>
          <p:nvPr/>
        </p:nvSpPr>
        <p:spPr>
          <a:xfrm>
            <a:off x="2123728" y="836712"/>
            <a:ext cx="54655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b="1" dirty="0" smtClean="0">
                <a:solidFill>
                  <a:srgbClr val="00B050"/>
                </a:solidFill>
                <a:cs typeface="Arial" charset="0"/>
              </a:rPr>
              <a:t>Indywidualny Plan Działania</a:t>
            </a: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6199982"/>
            <a:ext cx="1085850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122587"/>
            <a:ext cx="4698034" cy="1713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05" y="116632"/>
            <a:ext cx="1828800" cy="1017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288532"/>
            <a:ext cx="2937758" cy="2569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37888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8131" name="Text Box 4"/>
          <p:cNvSpPr txBox="1">
            <a:spLocks noChangeArrowheads="1"/>
          </p:cNvSpPr>
          <p:nvPr/>
        </p:nvSpPr>
        <p:spPr bwMode="auto">
          <a:xfrm>
            <a:off x="900112" y="1341438"/>
            <a:ext cx="7632327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W </a:t>
            </a:r>
            <a:r>
              <a:rPr lang="pl-PL" sz="2400" b="1" dirty="0" smtClean="0">
                <a:solidFill>
                  <a:schemeClr val="tx1"/>
                </a:solidFill>
              </a:rPr>
              <a:t>2014 </a:t>
            </a:r>
            <a:r>
              <a:rPr lang="pl-PL" sz="2400" b="1" dirty="0">
                <a:solidFill>
                  <a:schemeClr val="tx1"/>
                </a:solidFill>
              </a:rPr>
              <a:t>roku Powiatowy Urząd Pracy dla Powiatu Warszawskiego Zachodniego w Błoniu skierował na szkolenia indywidualne </a:t>
            </a:r>
            <a:r>
              <a:rPr lang="pl-PL" sz="2400" b="1" dirty="0" smtClean="0">
                <a:solidFill>
                  <a:schemeClr val="tx1"/>
                </a:solidFill>
              </a:rPr>
              <a:t>117 </a:t>
            </a:r>
            <a:r>
              <a:rPr lang="pl-PL" sz="2400" b="1" dirty="0">
                <a:solidFill>
                  <a:schemeClr val="tx1"/>
                </a:solidFill>
              </a:rPr>
              <a:t>osób </a:t>
            </a:r>
            <a:r>
              <a:rPr lang="pl-PL" sz="2400" b="1" dirty="0" smtClean="0">
                <a:solidFill>
                  <a:schemeClr val="tx1"/>
                </a:solidFill>
              </a:rPr>
              <a:t>bezrobotnych.</a:t>
            </a: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Największym </a:t>
            </a:r>
            <a:r>
              <a:rPr lang="pl-PL" sz="2400" dirty="0">
                <a:solidFill>
                  <a:schemeClr val="tx1"/>
                </a:solidFill>
              </a:rPr>
              <a:t>zainteresowaniem cieszyły się szkolenia z zakresu</a:t>
            </a:r>
            <a:r>
              <a:rPr lang="pl-PL" sz="2400" dirty="0" smtClean="0">
                <a:solidFill>
                  <a:schemeClr val="tx1"/>
                </a:solidFill>
              </a:rPr>
              <a:t>: </a:t>
            </a:r>
            <a:endParaRPr lang="pl-PL" sz="2000" dirty="0" smtClean="0">
              <a:solidFill>
                <a:schemeClr val="tx1"/>
              </a:solidFill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prawa jazdy kat. C,</a:t>
            </a:r>
            <a:endParaRPr lang="pl-PL" sz="2400" dirty="0" smtClean="0">
              <a:solidFill>
                <a:srgbClr val="FF0000"/>
              </a:solidFill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obsługi </a:t>
            </a:r>
            <a:r>
              <a:rPr lang="pl-PL" sz="2400" dirty="0">
                <a:solidFill>
                  <a:schemeClr val="tx1"/>
                </a:solidFill>
              </a:rPr>
              <a:t>wózków jezdniowych,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z </a:t>
            </a:r>
            <a:r>
              <a:rPr lang="pl-PL" sz="2400" dirty="0">
                <a:solidFill>
                  <a:schemeClr val="tx1"/>
                </a:solidFill>
              </a:rPr>
              <a:t>zakresu księgowości oraz kadr i płac</a:t>
            </a:r>
            <a:r>
              <a:rPr lang="pl-PL" sz="2400" dirty="0" smtClean="0">
                <a:solidFill>
                  <a:schemeClr val="tx1"/>
                </a:solidFill>
              </a:rPr>
              <a:t>,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kurs kwalifikacji wstępnej przyśpieszonej do kat. C  prawa jazdy, 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kurs obsługi komputera.</a:t>
            </a: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8132" name="Prostokąt 4"/>
          <p:cNvSpPr>
            <a:spLocks noChangeArrowheads="1"/>
          </p:cNvSpPr>
          <p:nvPr/>
        </p:nvSpPr>
        <p:spPr bwMode="auto">
          <a:xfrm>
            <a:off x="3563938" y="549275"/>
            <a:ext cx="1841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rgbClr val="00B050"/>
                </a:solidFill>
              </a:rPr>
              <a:t>Szkolenia</a:t>
            </a: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17483" y="5873055"/>
            <a:ext cx="1126517" cy="985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539553" y="1341438"/>
            <a:ext cx="7848872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smtClean="0">
                <a:solidFill>
                  <a:schemeClr val="tx1"/>
                </a:solidFill>
              </a:rPr>
              <a:t>Spośród 117 osób</a:t>
            </a:r>
            <a:r>
              <a:rPr lang="pl-PL" sz="2800" dirty="0" smtClean="0">
                <a:solidFill>
                  <a:schemeClr val="tx1"/>
                </a:solidFill>
              </a:rPr>
              <a:t>, które ukończyły szkolenia </a:t>
            </a:r>
            <a:br>
              <a:rPr lang="pl-PL" sz="2800" dirty="0" smtClean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– 30 zostało wyrejestrowanych z tytułu podjęcia zatrudnienia w trakcie szkolenia lub w terminie </a:t>
            </a:r>
            <a:br>
              <a:rPr lang="pl-PL" sz="2800" dirty="0" smtClean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3 </a:t>
            </a:r>
            <a:r>
              <a:rPr lang="pl-PL" sz="2800" dirty="0" err="1" smtClean="0">
                <a:solidFill>
                  <a:schemeClr val="tx1"/>
                </a:solidFill>
              </a:rPr>
              <a:t>m-cy</a:t>
            </a:r>
            <a:r>
              <a:rPr lang="pl-PL" sz="2800" dirty="0" smtClean="0">
                <a:solidFill>
                  <a:schemeClr val="tx1"/>
                </a:solidFill>
              </a:rPr>
              <a:t> od jego zakończenia lub z tytułu podjęcia działalności gospodarczej.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 smtClean="0">
              <a:solidFill>
                <a:srgbClr val="FF0000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875" y="5870575"/>
            <a:ext cx="1127125" cy="98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539552" y="1052513"/>
            <a:ext cx="7920880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</a:rPr>
              <a:t>Powiatowy Urząd Pracy dla </a:t>
            </a:r>
            <a:r>
              <a:rPr lang="pl-PL" sz="2800" dirty="0" smtClean="0">
                <a:solidFill>
                  <a:schemeClr val="tx1"/>
                </a:solidFill>
              </a:rPr>
              <a:t>Powiatu Warszawskiego </a:t>
            </a:r>
            <a:r>
              <a:rPr lang="pl-PL" sz="2800" dirty="0">
                <a:solidFill>
                  <a:schemeClr val="tx1"/>
                </a:solidFill>
              </a:rPr>
              <a:t>Zachodniego w Błoniu skierował także </a:t>
            </a:r>
            <a:r>
              <a:rPr lang="pl-PL" sz="2800" b="1" dirty="0">
                <a:solidFill>
                  <a:schemeClr val="tx1"/>
                </a:solidFill>
              </a:rPr>
              <a:t>2</a:t>
            </a:r>
            <a:r>
              <a:rPr lang="pl-PL" sz="2800" b="1" dirty="0" smtClean="0">
                <a:solidFill>
                  <a:schemeClr val="tx1"/>
                </a:solidFill>
              </a:rPr>
              <a:t> </a:t>
            </a:r>
            <a:r>
              <a:rPr lang="pl-PL" sz="2800" dirty="0" smtClean="0">
                <a:solidFill>
                  <a:schemeClr val="tx1"/>
                </a:solidFill>
              </a:rPr>
              <a:t>osoby niepełnosprawne, zarejestrowane </a:t>
            </a:r>
            <a:r>
              <a:rPr lang="pl-PL" sz="2800" dirty="0">
                <a:solidFill>
                  <a:schemeClr val="tx1"/>
                </a:solidFill>
              </a:rPr>
              <a:t>jako </a:t>
            </a:r>
            <a:r>
              <a:rPr lang="pl-PL" sz="2800" dirty="0" smtClean="0">
                <a:solidFill>
                  <a:schemeClr val="tx1"/>
                </a:solidFill>
              </a:rPr>
              <a:t>poszukujące </a:t>
            </a:r>
            <a:r>
              <a:rPr lang="pl-PL" sz="2800" dirty="0">
                <a:solidFill>
                  <a:schemeClr val="tx1"/>
                </a:solidFill>
              </a:rPr>
              <a:t>pracy na </a:t>
            </a:r>
            <a:r>
              <a:rPr lang="pl-PL" sz="2800" dirty="0" smtClean="0">
                <a:solidFill>
                  <a:schemeClr val="tx1"/>
                </a:solidFill>
              </a:rPr>
              <a:t>szkolenia </a:t>
            </a:r>
            <a:r>
              <a:rPr lang="pl-PL" sz="2800" dirty="0">
                <a:solidFill>
                  <a:schemeClr val="tx1"/>
                </a:solidFill>
              </a:rPr>
              <a:t>ze środków PFRON.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8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 smtClean="0">
                <a:solidFill>
                  <a:schemeClr val="tx1"/>
                </a:solidFill>
              </a:rPr>
              <a:t>Osoby te uczestniczyły </a:t>
            </a:r>
            <a:r>
              <a:rPr lang="pl-PL" sz="2800" dirty="0">
                <a:solidFill>
                  <a:schemeClr val="tx1"/>
                </a:solidFill>
              </a:rPr>
              <a:t>w </a:t>
            </a:r>
            <a:r>
              <a:rPr lang="pl-PL" sz="2800" dirty="0" smtClean="0">
                <a:solidFill>
                  <a:schemeClr val="tx1"/>
                </a:solidFill>
              </a:rPr>
              <a:t>szkoleniach: </a:t>
            </a:r>
          </a:p>
          <a:p>
            <a:pPr algn="just">
              <a:buClr>
                <a:srgbClr val="000000"/>
              </a:buClr>
              <a:buSzPct val="100000"/>
              <a:buFontTx/>
              <a:buChar char="-"/>
              <a:defRPr/>
            </a:pPr>
            <a:r>
              <a:rPr lang="pl-PL" sz="2800" b="1" dirty="0" smtClean="0">
                <a:solidFill>
                  <a:schemeClr val="tx1"/>
                </a:solidFill>
              </a:rPr>
              <a:t> „ABC Przedsiębiorczości”,</a:t>
            </a:r>
          </a:p>
          <a:p>
            <a:pPr algn="just">
              <a:buClr>
                <a:srgbClr val="000000"/>
              </a:buClr>
              <a:buSzPct val="100000"/>
              <a:buFontTx/>
              <a:buChar char="-"/>
              <a:defRPr/>
            </a:pPr>
            <a:r>
              <a:rPr lang="pl-PL" sz="2800" b="1" dirty="0" smtClean="0">
                <a:solidFill>
                  <a:schemeClr val="tx1"/>
                </a:solidFill>
              </a:rPr>
              <a:t> „Kurs prawa jazdy kat. D”.</a:t>
            </a:r>
            <a:endParaRPr lang="pl-PL" sz="2800" b="1" dirty="0">
              <a:solidFill>
                <a:schemeClr val="tx1"/>
              </a:solidFill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4108" y="5870575"/>
            <a:ext cx="1127125" cy="98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6715" y="5949280"/>
            <a:ext cx="1037285" cy="908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226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323851" y="1052513"/>
            <a:ext cx="8352606" cy="6463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300" dirty="0">
                <a:solidFill>
                  <a:schemeClr val="tx1"/>
                </a:solidFill>
              </a:rPr>
              <a:t>Powiatowy Urząd Pracy dla Powiatu Warszawskiego Zachodniego w Błoniu w Błoniu sfinansował studia podyplomowe dla </a:t>
            </a:r>
            <a:r>
              <a:rPr lang="pl-PL" sz="2300" b="1" dirty="0">
                <a:solidFill>
                  <a:schemeClr val="tx1"/>
                </a:solidFill>
              </a:rPr>
              <a:t>3</a:t>
            </a:r>
            <a:r>
              <a:rPr lang="pl-PL" sz="2300" b="1" dirty="0" smtClean="0">
                <a:solidFill>
                  <a:schemeClr val="tx1"/>
                </a:solidFill>
              </a:rPr>
              <a:t> </a:t>
            </a:r>
            <a:r>
              <a:rPr lang="pl-PL" sz="2300" dirty="0">
                <a:solidFill>
                  <a:schemeClr val="tx1"/>
                </a:solidFill>
              </a:rPr>
              <a:t>osób </a:t>
            </a:r>
            <a:r>
              <a:rPr lang="pl-PL" sz="2300" dirty="0" smtClean="0">
                <a:solidFill>
                  <a:schemeClr val="tx1"/>
                </a:solidFill>
              </a:rPr>
              <a:t>bezrobotnych oraz </a:t>
            </a:r>
            <a:r>
              <a:rPr lang="pl-PL" sz="2300" b="1" dirty="0" smtClean="0">
                <a:solidFill>
                  <a:schemeClr val="tx1"/>
                </a:solidFill>
              </a:rPr>
              <a:t>1</a:t>
            </a:r>
            <a:r>
              <a:rPr lang="pl-PL" sz="2300" dirty="0" smtClean="0">
                <a:solidFill>
                  <a:schemeClr val="tx1"/>
                </a:solidFill>
              </a:rPr>
              <a:t> pracownikowi </a:t>
            </a:r>
            <a:br>
              <a:rPr lang="pl-PL" sz="2300" dirty="0" smtClean="0">
                <a:solidFill>
                  <a:schemeClr val="tx1"/>
                </a:solidFill>
              </a:rPr>
            </a:br>
            <a:r>
              <a:rPr lang="pl-PL" sz="2300" dirty="0" smtClean="0">
                <a:solidFill>
                  <a:schemeClr val="tx1"/>
                </a:solidFill>
              </a:rPr>
              <a:t>w wieku 45 plus.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Były </a:t>
            </a:r>
            <a:r>
              <a:rPr lang="pl-PL" sz="2300" dirty="0">
                <a:solidFill>
                  <a:schemeClr val="tx1"/>
                </a:solidFill>
              </a:rPr>
              <a:t>to studia z zakresu: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bezpieczeństwa i higieny pracy,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mediacji i innych alternatywnych metod rozwiązywania sporów,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terapii pedagogiczna z wczesnym wspomaganiem rozwoju,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bazy danych i ich aplikacje.</a:t>
            </a:r>
          </a:p>
          <a:p>
            <a:pPr marL="174625" indent="-174625">
              <a:buClr>
                <a:srgbClr val="000000"/>
              </a:buClr>
              <a:buSzPct val="100000"/>
              <a:defRPr/>
            </a:pPr>
            <a:endParaRPr lang="pl-PL" sz="23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3 </a:t>
            </a:r>
            <a:r>
              <a:rPr lang="pl-PL" sz="2300" dirty="0">
                <a:solidFill>
                  <a:schemeClr val="tx1"/>
                </a:solidFill>
              </a:rPr>
              <a:t>osoby, które rozpoczęły </a:t>
            </a:r>
            <a:r>
              <a:rPr lang="pl-PL" sz="2300" dirty="0" smtClean="0">
                <a:solidFill>
                  <a:schemeClr val="tx1"/>
                </a:solidFill>
              </a:rPr>
              <a:t>studia w 2013 r. na kierunkach: zarządzanie projektami, zarządzanie nieruchomościami,  zarządzanie finansami przedsiębiorstw w 2014 r.  ukończyły je. </a:t>
            </a:r>
            <a:br>
              <a:rPr lang="pl-PL" sz="2300" dirty="0" smtClean="0">
                <a:solidFill>
                  <a:schemeClr val="tx1"/>
                </a:solidFill>
              </a:rPr>
            </a:br>
            <a:endParaRPr lang="pl-PL" sz="2300" dirty="0">
              <a:solidFill>
                <a:schemeClr val="tx1"/>
              </a:solidFill>
            </a:endParaRPr>
          </a:p>
          <a:p>
            <a:pPr marL="174625" indent="-174625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Tx/>
              <a:buChar char="-"/>
              <a:defRPr/>
            </a:pPr>
            <a:endParaRPr lang="pl-PL" sz="2300" dirty="0">
              <a:solidFill>
                <a:schemeClr val="tx1"/>
              </a:solidFill>
            </a:endParaRP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2411413" y="476250"/>
            <a:ext cx="37988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rgbClr val="00B050"/>
                </a:solidFill>
              </a:rPr>
              <a:t>Studia podyplomowe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323528" y="1844824"/>
            <a:ext cx="8569325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dirty="0">
                <a:solidFill>
                  <a:schemeClr val="tx1"/>
                </a:solidFill>
              </a:rPr>
              <a:t>Powiatowy Urząd Pracy dla Powiatu Warszawskiego Zachodniego w Błoniu </a:t>
            </a:r>
            <a:r>
              <a:rPr lang="pl-PL" sz="2800" dirty="0" smtClean="0">
                <a:solidFill>
                  <a:schemeClr val="tx1"/>
                </a:solidFill>
              </a:rPr>
              <a:t>przyznał </a:t>
            </a:r>
            <a:r>
              <a:rPr lang="pl-PL" sz="2800" b="1" dirty="0" smtClean="0">
                <a:solidFill>
                  <a:schemeClr val="tx1"/>
                </a:solidFill>
              </a:rPr>
              <a:t>1</a:t>
            </a:r>
            <a:r>
              <a:rPr lang="pl-PL" sz="2800" dirty="0" smtClean="0">
                <a:solidFill>
                  <a:schemeClr val="tx1"/>
                </a:solidFill>
              </a:rPr>
              <a:t> osobie bezrobotnej stypendium na kontynuowanie nauki finansowane </a:t>
            </a:r>
            <a:br>
              <a:rPr lang="pl-PL" sz="2800" dirty="0" smtClean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z FP oraz kontynuowano wypłatę ww. stypendium </a:t>
            </a:r>
            <a:br>
              <a:rPr lang="pl-PL" sz="2800" dirty="0" smtClean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3 osobom z 2013 r.</a:t>
            </a:r>
            <a:endParaRPr lang="pl-PL" sz="28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Tx/>
              <a:buChar char="-"/>
              <a:defRPr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1835696" y="548680"/>
            <a:ext cx="65165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rgbClr val="00B050"/>
                </a:solidFill>
              </a:rPr>
              <a:t>Stypendium na kontynuowanie nauki</a:t>
            </a:r>
            <a:endParaRPr lang="pl-PL" sz="2800" b="1" dirty="0">
              <a:solidFill>
                <a:srgbClr val="00B050"/>
              </a:solidFill>
            </a:endParaRP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875" y="5811439"/>
            <a:ext cx="1127125" cy="98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323528" y="1844824"/>
            <a:ext cx="856932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8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8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800" dirty="0" smtClean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Tx/>
              <a:buChar char="-"/>
              <a:defRPr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1835696" y="548680"/>
            <a:ext cx="691276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rgbClr val="00B050"/>
                </a:solidFill>
                <a:cs typeface="Arial" charset="0"/>
              </a:rPr>
              <a:t>Pomoc w aktywnym poszukiwaniu pracy – zajęcia aktywizacyjne</a:t>
            </a:r>
            <a:endParaRPr lang="pl-PL" sz="2800" b="1" dirty="0">
              <a:solidFill>
                <a:srgbClr val="00B050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539552" y="1988840"/>
            <a:ext cx="78488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 2014 roku zorganizowano 3 pięciodniowe cykle zajęć aktywizacyjnych o tematyce:</a:t>
            </a:r>
          </a:p>
          <a:p>
            <a:pPr marL="266700" indent="-266700">
              <a:buFontTx/>
              <a:buChar char="–"/>
            </a:pPr>
            <a:r>
              <a:rPr lang="pl-P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„Kompetencje i predyspozycje zawodowe”,</a:t>
            </a:r>
          </a:p>
          <a:p>
            <a:pPr marL="266700" indent="-266700">
              <a:buFontTx/>
              <a:buChar char="–"/>
            </a:pPr>
            <a:r>
              <a:rPr lang="pl-P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„Moje dokumenty aplikacyjne”, </a:t>
            </a:r>
          </a:p>
          <a:p>
            <a:pPr marL="266700" indent="-266700">
              <a:buFontTx/>
              <a:buChar char="–"/>
            </a:pPr>
            <a:r>
              <a:rPr lang="pl-P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„Twarzą w twarz z pracodawcą”,</a:t>
            </a:r>
          </a:p>
          <a:p>
            <a:pPr marL="266700" indent="-266700">
              <a:buFontTx/>
              <a:buChar char="–"/>
            </a:pPr>
            <a:r>
              <a:rPr lang="pl-P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„Formy zatrudnienia”,</a:t>
            </a:r>
          </a:p>
          <a:p>
            <a:pPr marL="266700" indent="-266700">
              <a:buFontTx/>
              <a:buChar char="–"/>
            </a:pPr>
            <a:r>
              <a:rPr lang="pl-P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„Otwarty klub pracy”.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4965" y="5870575"/>
            <a:ext cx="1127125" cy="98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755576" y="2276872"/>
            <a:ext cx="77593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4000" b="1" dirty="0" smtClean="0">
                <a:solidFill>
                  <a:srgbClr val="0070C0"/>
                </a:solidFill>
              </a:rPr>
              <a:t>INSTRUMENTY </a:t>
            </a:r>
            <a:r>
              <a:rPr lang="pl-PL" sz="4000" b="1" dirty="0">
                <a:solidFill>
                  <a:srgbClr val="0070C0"/>
                </a:solidFill>
              </a:rPr>
              <a:t>RYNKU PRACY</a:t>
            </a: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14" y="0"/>
            <a:ext cx="1828800" cy="101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0553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 dirty="0">
                <a:solidFill>
                  <a:srgbClr val="000000"/>
                </a:solidFill>
              </a:rPr>
              <a:t>Podstawowe usługi rynku pracy wspierane są </a:t>
            </a:r>
            <a:br>
              <a:rPr lang="pl-PL" sz="2800" b="1" dirty="0">
                <a:solidFill>
                  <a:srgbClr val="000000"/>
                </a:solidFill>
              </a:rPr>
            </a:br>
            <a:r>
              <a:rPr lang="pl-PL" sz="2800" b="1" dirty="0">
                <a:solidFill>
                  <a:srgbClr val="0070C0"/>
                </a:solidFill>
              </a:rPr>
              <a:t>INSTRUMENTAMI RYNKU PRACY</a:t>
            </a:r>
          </a:p>
        </p:txBody>
      </p:sp>
      <p:sp>
        <p:nvSpPr>
          <p:cNvPr id="54275" name="Text Box 2"/>
          <p:cNvSpPr txBox="1">
            <a:spLocks noChangeArrowheads="1"/>
          </p:cNvSpPr>
          <p:nvPr/>
        </p:nvSpPr>
        <p:spPr bwMode="auto">
          <a:xfrm>
            <a:off x="285750" y="2500313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Korzystanie z instrumentów rynku pracy oznacza, </a:t>
            </a:r>
            <a:br>
              <a:rPr lang="pl-PL" sz="2800" dirty="0">
                <a:solidFill>
                  <a:schemeClr val="tx1"/>
                </a:solidFill>
              </a:rPr>
            </a:br>
            <a:r>
              <a:rPr lang="pl-PL" sz="2800" dirty="0">
                <a:solidFill>
                  <a:schemeClr val="tx1"/>
                </a:solidFill>
              </a:rPr>
              <a:t>że pracodawca uzyskuje bezpośrednie wsparcie finansowe lub brak ponoszenia kosztów na działania związane z zatrudnieniem </a:t>
            </a:r>
            <a:r>
              <a:rPr lang="pl-PL" sz="2800" dirty="0" smtClean="0">
                <a:solidFill>
                  <a:schemeClr val="tx1"/>
                </a:solidFill>
              </a:rPr>
              <a:t>osób bezrobotnych. </a:t>
            </a: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54276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55299" name="Text Box 2"/>
          <p:cNvSpPr txBox="1">
            <a:spLocks noChangeArrowheads="1"/>
          </p:cNvSpPr>
          <p:nvPr/>
        </p:nvSpPr>
        <p:spPr bwMode="auto">
          <a:xfrm>
            <a:off x="571500" y="332656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>
                <a:solidFill>
                  <a:srgbClr val="0070C0"/>
                </a:solidFill>
              </a:rPr>
              <a:t>INSTRUMENTAMI WSPIERAJĄCYMI PODSTAWOWE USŁUGI RYNKU PRACY SĄ</a:t>
            </a:r>
            <a:r>
              <a:rPr lang="pl-PL" sz="2800" b="1" dirty="0">
                <a:solidFill>
                  <a:schemeClr val="tx1"/>
                </a:solidFill>
              </a:rPr>
              <a:t>: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Roboty publiczne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Prace interwencyjne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 smtClean="0">
                <a:solidFill>
                  <a:schemeClr val="tx1"/>
                </a:solidFill>
              </a:rPr>
              <a:t>Staże</a:t>
            </a: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Jednorazowe środki na podjęcie działalności gospodarczej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Doposażenie stanowiska pracy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Prace społecznie </a:t>
            </a:r>
            <a:r>
              <a:rPr lang="pl-PL" sz="2800" dirty="0" smtClean="0">
                <a:solidFill>
                  <a:schemeClr val="tx1"/>
                </a:solidFill>
              </a:rPr>
              <a:t>użyteczne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 smtClean="0">
                <a:solidFill>
                  <a:schemeClr val="tx1"/>
                </a:solidFill>
              </a:rPr>
              <a:t>Dofinansowanie wynagrodzenia zatrudnienia skierowanego bezrobotnego 50+</a:t>
            </a: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55300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56323" name="Text Box 2"/>
          <p:cNvSpPr txBox="1">
            <a:spLocks noChangeArrowheads="1"/>
          </p:cNvSpPr>
          <p:nvPr/>
        </p:nvSpPr>
        <p:spPr bwMode="auto">
          <a:xfrm>
            <a:off x="179388" y="765175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600" b="1" dirty="0">
                <a:solidFill>
                  <a:srgbClr val="0070C0"/>
                </a:solidFill>
              </a:rPr>
              <a:t>Roboty publiczne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b="1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W ramach robót publicznych w </a:t>
            </a:r>
            <a:r>
              <a:rPr lang="pl-PL" sz="2800" dirty="0" smtClean="0">
                <a:solidFill>
                  <a:schemeClr val="tx1"/>
                </a:solidFill>
              </a:rPr>
              <a:t>2014 </a:t>
            </a:r>
            <a:r>
              <a:rPr lang="pl-PL" sz="2800" dirty="0">
                <a:solidFill>
                  <a:schemeClr val="tx1"/>
                </a:solidFill>
              </a:rPr>
              <a:t>r. zatrudnienie znalazło </a:t>
            </a:r>
            <a:r>
              <a:rPr lang="pl-PL" sz="2800" dirty="0" smtClean="0">
                <a:solidFill>
                  <a:schemeClr val="tx1"/>
                </a:solidFill>
              </a:rPr>
              <a:t>95</a:t>
            </a:r>
            <a:r>
              <a:rPr lang="pl-PL" sz="2800" dirty="0" smtClean="0">
                <a:solidFill>
                  <a:srgbClr val="FF0000"/>
                </a:solidFill>
              </a:rPr>
              <a:t> </a:t>
            </a:r>
            <a:r>
              <a:rPr lang="pl-PL" sz="2800" dirty="0">
                <a:solidFill>
                  <a:schemeClr val="tx1"/>
                </a:solidFill>
              </a:rPr>
              <a:t>osób bezrobotnych.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Najwięcej miejsc pracy zorganizowały </a:t>
            </a:r>
            <a:r>
              <a:rPr lang="pl-PL" sz="2800" dirty="0" smtClean="0">
                <a:solidFill>
                  <a:schemeClr val="tx1"/>
                </a:solidFill>
              </a:rPr>
              <a:t>gminy: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 smtClean="0">
                <a:solidFill>
                  <a:schemeClr val="tx1"/>
                </a:solidFill>
              </a:rPr>
              <a:t> </a:t>
            </a:r>
            <a:r>
              <a:rPr lang="pl-PL" sz="2800" dirty="0">
                <a:solidFill>
                  <a:schemeClr val="tx1"/>
                </a:solidFill>
              </a:rPr>
              <a:t>Leszno i </a:t>
            </a:r>
            <a:r>
              <a:rPr lang="pl-PL" sz="2800" dirty="0" smtClean="0">
                <a:solidFill>
                  <a:schemeClr val="tx1"/>
                </a:solidFill>
              </a:rPr>
              <a:t>Kampinos.</a:t>
            </a: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Osoby bezrobotne kierowane były przeważnie do Urzędów Gmin i Gminnych Spółek Wodnych. </a:t>
            </a:r>
          </a:p>
        </p:txBody>
      </p:sp>
      <p:pic>
        <p:nvPicPr>
          <p:cNvPr id="56324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468313" y="1628775"/>
            <a:ext cx="8461375" cy="5999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175" indent="17463"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400" dirty="0">
                <a:solidFill>
                  <a:schemeClr val="tx1"/>
                </a:solidFill>
              </a:rPr>
              <a:t>Powiatowy Urząd Pracy dla Powiatu Warszawskiego Zachodniego </a:t>
            </a:r>
            <a:r>
              <a:rPr lang="pl-PL" sz="2400" dirty="0" smtClean="0">
                <a:solidFill>
                  <a:schemeClr val="tx1"/>
                </a:solidFill>
              </a:rPr>
              <a:t>w Błoniu w</a:t>
            </a:r>
            <a:r>
              <a:rPr lang="pl-PL" sz="2400" b="1" dirty="0" smtClean="0">
                <a:solidFill>
                  <a:schemeClr val="tx1"/>
                </a:solidFill>
              </a:rPr>
              <a:t> </a:t>
            </a:r>
            <a:r>
              <a:rPr lang="pl-PL" sz="2400" dirty="0" smtClean="0">
                <a:solidFill>
                  <a:schemeClr val="tx1"/>
                </a:solidFill>
              </a:rPr>
              <a:t>2014 roku </a:t>
            </a:r>
            <a:r>
              <a:rPr lang="pl-PL" sz="2400" dirty="0">
                <a:solidFill>
                  <a:schemeClr val="tx1"/>
                </a:solidFill>
              </a:rPr>
              <a:t>skierował na prace interwencyjne </a:t>
            </a:r>
            <a:r>
              <a:rPr lang="pl-PL" sz="2400" dirty="0" smtClean="0">
                <a:solidFill>
                  <a:schemeClr val="tx1"/>
                </a:solidFill>
              </a:rPr>
              <a:t>20 </a:t>
            </a:r>
            <a:r>
              <a:rPr lang="pl-PL" sz="2400" dirty="0">
                <a:solidFill>
                  <a:schemeClr val="tx1"/>
                </a:solidFill>
              </a:rPr>
              <a:t>osób </a:t>
            </a:r>
            <a:r>
              <a:rPr lang="pl-PL" sz="2400" dirty="0" smtClean="0">
                <a:solidFill>
                  <a:schemeClr val="tx1"/>
                </a:solidFill>
              </a:rPr>
              <a:t>m.in. do n/w </a:t>
            </a:r>
            <a:r>
              <a:rPr lang="pl-PL" sz="2400" dirty="0">
                <a:solidFill>
                  <a:schemeClr val="tx1"/>
                </a:solidFill>
              </a:rPr>
              <a:t>pracodawców</a:t>
            </a:r>
            <a:r>
              <a:rPr lang="pl-PL" sz="2400" b="1" dirty="0" smtClean="0">
                <a:solidFill>
                  <a:schemeClr val="tx1"/>
                </a:solidFill>
              </a:rPr>
              <a:t>:</a:t>
            </a:r>
          </a:p>
          <a:p>
            <a:pPr marL="3175" indent="17463"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b="1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400" dirty="0">
                <a:solidFill>
                  <a:schemeClr val="tx1"/>
                </a:solidFill>
              </a:rPr>
              <a:t>Starostwo Powiatu Warszawskiego Zachodniego,</a:t>
            </a:r>
          </a:p>
          <a:p>
            <a:pPr marL="342900" indent="-3429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400" dirty="0">
                <a:solidFill>
                  <a:schemeClr val="tx1"/>
                </a:solidFill>
              </a:rPr>
              <a:t>Powiatowe Centrum Pomocy Rodzinie w Powiecie Warszawskim Zachodnim;</a:t>
            </a:r>
          </a:p>
          <a:p>
            <a:pPr marL="342900" indent="-3429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Ośrodek Pomocy Społecznej w Kampinosie,</a:t>
            </a:r>
          </a:p>
          <a:p>
            <a:pPr marL="342900" indent="-3429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Urząd Gminy w Kampinosie,</a:t>
            </a:r>
          </a:p>
          <a:p>
            <a:pPr marL="342900" indent="-3429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KODEK Łukasz </a:t>
            </a:r>
            <a:r>
              <a:rPr lang="pl-PL" sz="2400" dirty="0" err="1" smtClean="0">
                <a:solidFill>
                  <a:schemeClr val="tx1"/>
                </a:solidFill>
              </a:rPr>
              <a:t>Chudzicki</a:t>
            </a:r>
            <a:r>
              <a:rPr lang="pl-PL" sz="2400" dirty="0" smtClean="0">
                <a:solidFill>
                  <a:schemeClr val="tx1"/>
                </a:solidFill>
              </a:rPr>
              <a:t>,</a:t>
            </a:r>
          </a:p>
          <a:p>
            <a:pPr marL="342900" indent="-342900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Mama i Tata Stare Babice.</a:t>
            </a:r>
          </a:p>
          <a:p>
            <a:pPr marL="342900" indent="-342900">
              <a:buClr>
                <a:srgbClr val="000000"/>
              </a:buClr>
              <a:buSzPct val="100000"/>
              <a:buFontTx/>
              <a:buChar char="-"/>
              <a:defRPr/>
            </a:pPr>
            <a:endParaRPr lang="pl-PL" b="1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2428875" y="1000125"/>
            <a:ext cx="47756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0070C0"/>
                </a:solidFill>
              </a:rPr>
              <a:t>Prace interwencyjne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468313" y="1196975"/>
            <a:ext cx="8358187" cy="501675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indent="0" algn="just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Powiatowy Urząd Pracy dla Powiatu Warszawskiego Zachodniego </a:t>
            </a:r>
            <a:br>
              <a:rPr lang="pl-PL" sz="2000" dirty="0" smtClean="0">
                <a:solidFill>
                  <a:schemeClr val="tx1"/>
                </a:solidFill>
              </a:rPr>
            </a:br>
            <a:r>
              <a:rPr lang="pl-PL" sz="2000" dirty="0" smtClean="0">
                <a:solidFill>
                  <a:schemeClr val="tx1"/>
                </a:solidFill>
              </a:rPr>
              <a:t>w</a:t>
            </a:r>
            <a:r>
              <a:rPr lang="pl-PL" sz="2000" b="1" dirty="0" smtClean="0">
                <a:solidFill>
                  <a:schemeClr val="tx1"/>
                </a:solidFill>
              </a:rPr>
              <a:t> </a:t>
            </a:r>
            <a:r>
              <a:rPr lang="pl-PL" sz="2000" dirty="0" smtClean="0">
                <a:solidFill>
                  <a:schemeClr val="tx1"/>
                </a:solidFill>
              </a:rPr>
              <a:t>2014 roku skierował 255 osób do odbycia stażu do n/w pracodawców:</a:t>
            </a:r>
          </a:p>
          <a:p>
            <a:pPr marL="0" indent="0" algn="just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000" dirty="0" smtClean="0">
              <a:solidFill>
                <a:schemeClr val="tx1"/>
              </a:solidFill>
            </a:endParaRP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Nagel Polska </a:t>
            </a:r>
            <a:r>
              <a:rPr lang="pl-PL" sz="2000" dirty="0" err="1" smtClean="0">
                <a:solidFill>
                  <a:schemeClr val="tx1"/>
                </a:solidFill>
              </a:rPr>
              <a:t>sp</a:t>
            </a:r>
            <a:r>
              <a:rPr lang="pl-PL" sz="2000" dirty="0" smtClean="0">
                <a:solidFill>
                  <a:schemeClr val="tx1"/>
                </a:solidFill>
              </a:rPr>
              <a:t>. z o.o. – transport, spedycja, logistyka – Błonie,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„Szczęśliwa Gwiazdeczka” -  przedszkole – Ożarów </a:t>
            </a:r>
            <a:r>
              <a:rPr lang="pl-PL" sz="2000" dirty="0" err="1" smtClean="0">
                <a:solidFill>
                  <a:schemeClr val="tx1"/>
                </a:solidFill>
              </a:rPr>
              <a:t>Maz</a:t>
            </a:r>
            <a:r>
              <a:rPr lang="pl-PL" sz="2000" dirty="0" smtClean="0">
                <a:solidFill>
                  <a:schemeClr val="tx1"/>
                </a:solidFill>
              </a:rPr>
              <a:t>.,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„</a:t>
            </a:r>
            <a:r>
              <a:rPr lang="pl-PL" sz="2000" dirty="0" err="1" smtClean="0">
                <a:solidFill>
                  <a:schemeClr val="tx1"/>
                </a:solidFill>
              </a:rPr>
              <a:t>Wawrzyszko</a:t>
            </a:r>
            <a:r>
              <a:rPr lang="pl-PL" sz="2000" dirty="0" smtClean="0">
                <a:solidFill>
                  <a:schemeClr val="tx1"/>
                </a:solidFill>
              </a:rPr>
              <a:t>”  - przedszkole – Stare Babice,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err="1" smtClean="0">
                <a:solidFill>
                  <a:schemeClr val="tx1"/>
                </a:solidFill>
              </a:rPr>
              <a:t>Professtax</a:t>
            </a:r>
            <a:r>
              <a:rPr lang="pl-PL" sz="2000" dirty="0" smtClean="0">
                <a:solidFill>
                  <a:schemeClr val="tx1"/>
                </a:solidFill>
              </a:rPr>
              <a:t>  - biuro rachunkowe – Ożarów </a:t>
            </a:r>
            <a:r>
              <a:rPr lang="pl-PL" sz="2000" dirty="0" err="1" smtClean="0">
                <a:solidFill>
                  <a:schemeClr val="tx1"/>
                </a:solidFill>
              </a:rPr>
              <a:t>Maz</a:t>
            </a:r>
            <a:r>
              <a:rPr lang="pl-PL" sz="2000" dirty="0" smtClean="0">
                <a:solidFill>
                  <a:schemeClr val="tx1"/>
                </a:solidFill>
              </a:rPr>
              <a:t>.,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Urząd Skarbowy Warszawa – Bielany, 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Urząd Miejski w Ożarowie Mazowieckim,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Komenda Powiatowa Policji dla Powiatu Warszawskiego Zachodniego z siedzibą w Starych Babicach, 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Starostwo Powiatu Warszawskiego Zachodniego,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Drugi Urząd Skarbowy Warszawa Śródmieście.</a:t>
            </a:r>
          </a:p>
          <a:p>
            <a:pPr algn="just" eaLnBrk="1" hangingPunct="1">
              <a:buClr>
                <a:srgbClr val="000000"/>
              </a:buClr>
              <a:buSzPct val="100000"/>
              <a:defRPr/>
            </a:pPr>
            <a:endParaRPr lang="pl-PL" sz="2000" dirty="0" smtClean="0">
              <a:solidFill>
                <a:schemeClr val="tx1"/>
              </a:solidFill>
            </a:endParaRPr>
          </a:p>
          <a:p>
            <a:pPr marL="0" indent="0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000" dirty="0" smtClean="0">
              <a:solidFill>
                <a:schemeClr val="tx1"/>
              </a:solidFill>
            </a:endParaRPr>
          </a:p>
          <a:p>
            <a:pPr marL="0" indent="0" algn="just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Po zakończeniu stażu zatrudnienie znalazło 136 osób bezrobotnych.</a:t>
            </a: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3779838" y="549275"/>
            <a:ext cx="166744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4000" b="1" dirty="0">
                <a:solidFill>
                  <a:srgbClr val="0070C0"/>
                </a:solidFill>
              </a:rPr>
              <a:t>Staże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468313" y="1196975"/>
            <a:ext cx="8358187" cy="43396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indent="0" algn="just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Powiatowy Urząd Pracy dla Powiatu Warszawskiego Zachodniego w</a:t>
            </a:r>
            <a:r>
              <a:rPr lang="pl-PL" sz="2300" b="1" dirty="0" smtClean="0">
                <a:solidFill>
                  <a:schemeClr val="tx1"/>
                </a:solidFill>
              </a:rPr>
              <a:t> </a:t>
            </a:r>
            <a:r>
              <a:rPr lang="pl-PL" sz="2300" dirty="0" smtClean="0">
                <a:solidFill>
                  <a:schemeClr val="tx1"/>
                </a:solidFill>
              </a:rPr>
              <a:t>2014 roku skierował 7 osób do odbycia stażu </a:t>
            </a:r>
            <a:br>
              <a:rPr lang="pl-PL" sz="2300" dirty="0" smtClean="0">
                <a:solidFill>
                  <a:schemeClr val="tx1"/>
                </a:solidFill>
              </a:rPr>
            </a:br>
            <a:r>
              <a:rPr lang="pl-PL" sz="2300" dirty="0" smtClean="0">
                <a:solidFill>
                  <a:schemeClr val="tx1"/>
                </a:solidFill>
              </a:rPr>
              <a:t>w ramach przyznanego bonu stażowego do n/w pracodawców:</a:t>
            </a:r>
          </a:p>
          <a:p>
            <a:pPr marL="0" indent="0" algn="just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300" dirty="0" smtClean="0">
              <a:solidFill>
                <a:schemeClr val="tx1"/>
              </a:solidFill>
            </a:endParaRPr>
          </a:p>
          <a:p>
            <a:pPr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AI Agencja Interaktywna Sp. z o.o.,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err="1" smtClean="0">
                <a:solidFill>
                  <a:schemeClr val="tx1"/>
                </a:solidFill>
              </a:rPr>
              <a:t>Fizjomax</a:t>
            </a:r>
            <a:r>
              <a:rPr lang="pl-PL" sz="2300" dirty="0" smtClean="0">
                <a:solidFill>
                  <a:schemeClr val="tx1"/>
                </a:solidFill>
              </a:rPr>
              <a:t> Małgorzata </a:t>
            </a:r>
            <a:r>
              <a:rPr lang="pl-PL" sz="2300" dirty="0" err="1" smtClean="0">
                <a:solidFill>
                  <a:schemeClr val="tx1"/>
                </a:solidFill>
              </a:rPr>
              <a:t>Celik</a:t>
            </a:r>
            <a:r>
              <a:rPr lang="pl-PL" sz="2300" dirty="0" smtClean="0">
                <a:solidFill>
                  <a:schemeClr val="tx1"/>
                </a:solidFill>
              </a:rPr>
              <a:t>,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„Szczęśliwa gwiazdeczka” Katarzyna </a:t>
            </a:r>
            <a:r>
              <a:rPr lang="pl-PL" sz="2300" dirty="0" err="1" smtClean="0">
                <a:solidFill>
                  <a:schemeClr val="tx1"/>
                </a:solidFill>
              </a:rPr>
              <a:t>Łazarewicz</a:t>
            </a:r>
            <a:r>
              <a:rPr lang="pl-PL" sz="2300" dirty="0" smtClean="0">
                <a:solidFill>
                  <a:schemeClr val="tx1"/>
                </a:solidFill>
              </a:rPr>
              <a:t>,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Brandt Agnieszka Nowakowska,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Markiza Monika Mętel,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Gabinet weterynaryjny „Dąbrowa”,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Tom-Car Tomasz Kaczmarek. </a:t>
            </a:r>
          </a:p>
          <a:p>
            <a:pPr marL="0" indent="0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300" dirty="0" smtClean="0">
              <a:solidFill>
                <a:schemeClr val="tx1"/>
              </a:solidFill>
            </a:endParaRP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3491880" y="548680"/>
            <a:ext cx="33906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 smtClean="0">
                <a:solidFill>
                  <a:srgbClr val="0070C0"/>
                </a:solidFill>
              </a:rPr>
              <a:t>Bony stażowe </a:t>
            </a:r>
            <a:endParaRPr lang="pl-PL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59395" name="Text Box 2"/>
          <p:cNvSpPr txBox="1">
            <a:spLocks noChangeArrowheads="1"/>
          </p:cNvSpPr>
          <p:nvPr/>
        </p:nvSpPr>
        <p:spPr bwMode="auto">
          <a:xfrm>
            <a:off x="323850" y="1125538"/>
            <a:ext cx="8429625" cy="3286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600" b="1" dirty="0">
                <a:solidFill>
                  <a:srgbClr val="0070C0"/>
                </a:solidFill>
              </a:rPr>
              <a:t>Jednorazowe środki na podjęcie działalności gospodarczej</a:t>
            </a:r>
            <a:r>
              <a:rPr lang="pl-PL" sz="3600" dirty="0">
                <a:solidFill>
                  <a:srgbClr val="0070C0"/>
                </a:solidFill>
              </a:rPr>
              <a:t> 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3600" dirty="0">
              <a:solidFill>
                <a:srgbClr val="0070C0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Powiatowy Urząd Pracy w</a:t>
            </a:r>
            <a:r>
              <a:rPr lang="pl-PL" sz="2800" b="1" dirty="0">
                <a:solidFill>
                  <a:schemeClr val="tx1"/>
                </a:solidFill>
              </a:rPr>
              <a:t> </a:t>
            </a:r>
            <a:r>
              <a:rPr lang="pl-PL" sz="2800" dirty="0" smtClean="0">
                <a:solidFill>
                  <a:schemeClr val="tx1"/>
                </a:solidFill>
              </a:rPr>
              <a:t>2014 </a:t>
            </a:r>
            <a:r>
              <a:rPr lang="pl-PL" sz="2800" dirty="0">
                <a:solidFill>
                  <a:schemeClr val="tx1"/>
                </a:solidFill>
              </a:rPr>
              <a:t>roku przyznał </a:t>
            </a:r>
            <a:br>
              <a:rPr lang="pl-PL" sz="2800" dirty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105 </a:t>
            </a:r>
            <a:r>
              <a:rPr lang="pl-PL" sz="2800" dirty="0">
                <a:solidFill>
                  <a:schemeClr val="tx1"/>
                </a:solidFill>
              </a:rPr>
              <a:t>osobom bezrobotnym jednorazowe środki na podjęcie własnej działalności gospodarczej.</a:t>
            </a:r>
            <a:endParaRPr lang="pl-PL" sz="2800" b="1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Tx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59396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Prostokąt 2"/>
          <p:cNvSpPr>
            <a:spLocks noChangeArrowheads="1"/>
          </p:cNvSpPr>
          <p:nvPr/>
        </p:nvSpPr>
        <p:spPr bwMode="auto">
          <a:xfrm>
            <a:off x="755576" y="1340768"/>
            <a:ext cx="7993063" cy="392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400" dirty="0">
                <a:solidFill>
                  <a:schemeClr val="tx1"/>
                </a:solidFill>
              </a:rPr>
              <a:t>Rodzaj działalności prowadzonej przez osoby bezrobotne otrzymujące jednorazowe środki to m.in</a:t>
            </a:r>
            <a:r>
              <a:rPr lang="pl-PL" sz="2400" dirty="0" smtClean="0">
                <a:solidFill>
                  <a:schemeClr val="tx1"/>
                </a:solidFill>
              </a:rPr>
              <a:t>.:</a:t>
            </a:r>
          </a:p>
          <a:p>
            <a:pPr marL="360363" indent="-360363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pozaszkolne formy edukacji,</a:t>
            </a:r>
          </a:p>
          <a:p>
            <a:pPr marL="360363" indent="-360363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sprzedaż detaliczna,</a:t>
            </a:r>
          </a:p>
          <a:p>
            <a:pPr marL="360363" indent="-360363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działalność usługowa,</a:t>
            </a:r>
          </a:p>
          <a:p>
            <a:pPr marL="360363" indent="-360363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wykonywanie robót budowlanych wykończeniowych,</a:t>
            </a:r>
          </a:p>
          <a:p>
            <a:pPr marL="360363" indent="-360363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konserwacja i naprawa pojazdów samochodowych, </a:t>
            </a:r>
          </a:p>
          <a:p>
            <a:pPr marL="360363" indent="-360363">
              <a:spcBef>
                <a:spcPts val="700"/>
              </a:spcBef>
              <a:buClr>
                <a:srgbClr val="000000"/>
              </a:buClr>
              <a:buSzPct val="100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     z wyłączeniem motocykli,</a:t>
            </a:r>
          </a:p>
          <a:p>
            <a:pPr marL="360363" indent="-360363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000" dirty="0" smtClean="0">
                <a:solidFill>
                  <a:schemeClr val="tx1"/>
                </a:solidFill>
              </a:rPr>
              <a:t>sprzedaż detaliczna prowadzona przez domy sprzedaży wysyłkowej lub Internet</a:t>
            </a:r>
            <a:r>
              <a:rPr lang="pl-PL" sz="2000" dirty="0">
                <a:solidFill>
                  <a:schemeClr val="tx1"/>
                </a:solidFill>
              </a:rPr>
              <a:t>.</a:t>
            </a:r>
            <a:endParaRPr lang="pl-PL" sz="2000" dirty="0" smtClean="0">
              <a:solidFill>
                <a:schemeClr val="tx1"/>
              </a:solidFill>
            </a:endParaRPr>
          </a:p>
        </p:txBody>
      </p:sp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179388" y="188913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61443" name="Text Box 2"/>
          <p:cNvSpPr txBox="1">
            <a:spLocks noChangeArrowheads="1"/>
          </p:cNvSpPr>
          <p:nvPr/>
        </p:nvSpPr>
        <p:spPr bwMode="auto">
          <a:xfrm>
            <a:off x="395536" y="692150"/>
            <a:ext cx="8284914" cy="3286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200" b="1" dirty="0">
                <a:solidFill>
                  <a:srgbClr val="0070C0"/>
                </a:solidFill>
              </a:rPr>
              <a:t>Jednorazowe środki na podjęcie działalności gospodarczej ze środków </a:t>
            </a:r>
            <a:r>
              <a:rPr lang="pl-PL" sz="3200" b="1" dirty="0" smtClean="0">
                <a:solidFill>
                  <a:srgbClr val="0070C0"/>
                </a:solidFill>
              </a:rPr>
              <a:t>PFRON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600" b="1" dirty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 smtClean="0">
                <a:solidFill>
                  <a:schemeClr val="tx1"/>
                </a:solidFill>
              </a:rPr>
              <a:t>W</a:t>
            </a:r>
            <a:r>
              <a:rPr lang="pl-PL" sz="2600" b="1" dirty="0" smtClean="0">
                <a:solidFill>
                  <a:schemeClr val="tx1"/>
                </a:solidFill>
              </a:rPr>
              <a:t> </a:t>
            </a:r>
            <a:r>
              <a:rPr lang="pl-PL" sz="2600" dirty="0" smtClean="0">
                <a:solidFill>
                  <a:schemeClr val="tx1"/>
                </a:solidFill>
              </a:rPr>
              <a:t>2014 </a:t>
            </a:r>
            <a:r>
              <a:rPr lang="pl-PL" sz="2600" dirty="0">
                <a:solidFill>
                  <a:schemeClr val="tx1"/>
                </a:solidFill>
              </a:rPr>
              <a:t>roku </a:t>
            </a:r>
            <a:r>
              <a:rPr lang="pl-PL" sz="2600" dirty="0" smtClean="0">
                <a:solidFill>
                  <a:schemeClr val="tx1"/>
                </a:solidFill>
              </a:rPr>
              <a:t>1 osoba niepełnosprawna otrzymała </a:t>
            </a:r>
            <a:r>
              <a:rPr lang="pl-PL" sz="2600" dirty="0">
                <a:solidFill>
                  <a:schemeClr val="tx1"/>
                </a:solidFill>
              </a:rPr>
              <a:t>jednorazowe środki na podjęcie własnej działalności gospodarczej.  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600" dirty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>
                <a:solidFill>
                  <a:schemeClr val="tx1"/>
                </a:solidFill>
              </a:rPr>
              <a:t>Rodzaj </a:t>
            </a:r>
            <a:r>
              <a:rPr lang="pl-PL" sz="2600" dirty="0" smtClean="0">
                <a:solidFill>
                  <a:schemeClr val="tx1"/>
                </a:solidFill>
              </a:rPr>
              <a:t>prowadzonej działalności: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 smtClean="0">
                <a:solidFill>
                  <a:schemeClr val="tx1"/>
                </a:solidFill>
              </a:rPr>
              <a:t>pozaszkolne formy edukacji (doradztwo szkoleniowe).</a:t>
            </a: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61444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62467" name="Text Box 2"/>
          <p:cNvSpPr txBox="1">
            <a:spLocks noChangeArrowheads="1"/>
          </p:cNvSpPr>
          <p:nvPr/>
        </p:nvSpPr>
        <p:spPr bwMode="auto">
          <a:xfrm>
            <a:off x="467544" y="908720"/>
            <a:ext cx="828092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200" b="1" dirty="0">
                <a:solidFill>
                  <a:srgbClr val="0070C0"/>
                </a:solidFill>
              </a:rPr>
              <a:t>Doposażenie stanowiska pracy 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</a:rPr>
              <a:t>W </a:t>
            </a:r>
            <a:r>
              <a:rPr lang="pl-PL" sz="2400" dirty="0" smtClean="0">
                <a:solidFill>
                  <a:schemeClr val="tx1"/>
                </a:solidFill>
              </a:rPr>
              <a:t>2014 </a:t>
            </a:r>
            <a:r>
              <a:rPr lang="pl-PL" sz="2400" dirty="0">
                <a:solidFill>
                  <a:schemeClr val="tx1"/>
                </a:solidFill>
              </a:rPr>
              <a:t>r. Powiatowy Urząd Pracy dla Powiatu Warszawskiego Zachodniego w Błoniu zrefundował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4 pracodawcom </a:t>
            </a:r>
            <a:r>
              <a:rPr lang="pl-PL" sz="2400" dirty="0">
                <a:solidFill>
                  <a:schemeClr val="tx1"/>
                </a:solidFill>
              </a:rPr>
              <a:t>koszty wyposażenia lub doposażenia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7 stanowisk </a:t>
            </a:r>
            <a:r>
              <a:rPr lang="pl-PL" sz="2400" dirty="0">
                <a:solidFill>
                  <a:schemeClr val="tx1"/>
                </a:solidFill>
              </a:rPr>
              <a:t>pracy dla </a:t>
            </a:r>
            <a:r>
              <a:rPr lang="pl-PL" sz="2400" dirty="0" smtClean="0">
                <a:solidFill>
                  <a:schemeClr val="tx1"/>
                </a:solidFill>
              </a:rPr>
              <a:t>skierowanych osób bezrobotnych </a:t>
            </a:r>
            <a:r>
              <a:rPr lang="pl-PL" sz="2400" dirty="0">
                <a:solidFill>
                  <a:schemeClr val="tx1"/>
                </a:solidFill>
              </a:rPr>
              <a:t>na </a:t>
            </a:r>
            <a:r>
              <a:rPr lang="pl-PL" sz="2400" dirty="0" smtClean="0">
                <a:solidFill>
                  <a:schemeClr val="tx1"/>
                </a:solidFill>
              </a:rPr>
              <a:t>stanowiskach:</a:t>
            </a:r>
            <a:endParaRPr lang="pl-PL" sz="2400" dirty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</a:rPr>
              <a:t> </a:t>
            </a:r>
            <a:r>
              <a:rPr lang="pl-PL" sz="2400" dirty="0" smtClean="0">
                <a:solidFill>
                  <a:schemeClr val="tx1"/>
                </a:solidFill>
              </a:rPr>
              <a:t>fryzjer,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 kosmetyczka,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 ekspedient w punkcie usługowym,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 robotnik gospodarczy,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 specjalista ds. sprzedaży,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 specjalista ds. sprzedaży wysyłkowej,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 samodzielny księgowy.</a:t>
            </a:r>
            <a:endParaRPr lang="pl-PL" sz="24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62468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62467" name="Text Box 2"/>
          <p:cNvSpPr txBox="1">
            <a:spLocks noChangeArrowheads="1"/>
          </p:cNvSpPr>
          <p:nvPr/>
        </p:nvSpPr>
        <p:spPr bwMode="auto">
          <a:xfrm>
            <a:off x="706894" y="908050"/>
            <a:ext cx="7776864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600" b="1" dirty="0" smtClean="0">
                <a:solidFill>
                  <a:srgbClr val="0070C0"/>
                </a:solidFill>
              </a:rPr>
              <a:t>Dofinansowanie wynagrodzenia zatrudnienia bezrobotnego, który ukończył 50 r. ż.</a:t>
            </a:r>
            <a:endParaRPr lang="pl-PL" sz="3600" b="1" dirty="0">
              <a:solidFill>
                <a:srgbClr val="0070C0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200" dirty="0">
                <a:solidFill>
                  <a:schemeClr val="tx1"/>
                </a:solidFill>
              </a:rPr>
              <a:t>W </a:t>
            </a:r>
            <a:r>
              <a:rPr lang="pl-PL" sz="2200" dirty="0" smtClean="0">
                <a:solidFill>
                  <a:schemeClr val="tx1"/>
                </a:solidFill>
              </a:rPr>
              <a:t>2014 </a:t>
            </a:r>
            <a:r>
              <a:rPr lang="pl-PL" sz="2200" dirty="0">
                <a:solidFill>
                  <a:schemeClr val="tx1"/>
                </a:solidFill>
              </a:rPr>
              <a:t>r. Powiatowy Urząd Pracy dla Powiatu Warszawskiego Zachodniego w Błoniu </a:t>
            </a:r>
            <a:r>
              <a:rPr lang="pl-PL" sz="2200" dirty="0" smtClean="0">
                <a:solidFill>
                  <a:schemeClr val="tx1"/>
                </a:solidFill>
              </a:rPr>
              <a:t>dofinansował </a:t>
            </a:r>
            <a:br>
              <a:rPr lang="pl-PL" sz="2200" dirty="0" smtClean="0">
                <a:solidFill>
                  <a:schemeClr val="tx1"/>
                </a:solidFill>
              </a:rPr>
            </a:br>
            <a:r>
              <a:rPr lang="pl-PL" sz="2200" dirty="0" smtClean="0">
                <a:solidFill>
                  <a:schemeClr val="tx1"/>
                </a:solidFill>
              </a:rPr>
              <a:t>3 pracodawcom wynagrodzenie zatrudnienia bezrobotnego, który ukończył 50 r. ż. Dofinansowanie otrzymali następujący Pracodawcy:</a:t>
            </a: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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200" b="1" dirty="0" err="1" smtClean="0">
                <a:solidFill>
                  <a:schemeClr val="tx1"/>
                </a:solidFill>
              </a:rPr>
              <a:t>Robson</a:t>
            </a:r>
            <a:r>
              <a:rPr lang="pl-PL" sz="2200" b="1" dirty="0" smtClean="0">
                <a:solidFill>
                  <a:schemeClr val="tx1"/>
                </a:solidFill>
              </a:rPr>
              <a:t> Trans Sp. j</a:t>
            </a:r>
            <a:r>
              <a:rPr lang="pl-PL" sz="2200" dirty="0" smtClean="0">
                <a:solidFill>
                  <a:schemeClr val="tx1"/>
                </a:solidFill>
              </a:rPr>
              <a:t>. – stanowisko księgowej,</a:t>
            </a: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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200" b="1" dirty="0" smtClean="0">
                <a:solidFill>
                  <a:schemeClr val="tx1"/>
                </a:solidFill>
              </a:rPr>
              <a:t>Marlin Sp. j </a:t>
            </a:r>
            <a:r>
              <a:rPr lang="pl-PL" sz="2200" dirty="0" smtClean="0">
                <a:solidFill>
                  <a:schemeClr val="tx1"/>
                </a:solidFill>
              </a:rPr>
              <a:t>– stanowisko kierowcy oraz magazyniera,</a:t>
            </a: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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200" b="1" dirty="0" smtClean="0">
                <a:solidFill>
                  <a:schemeClr val="tx1"/>
                </a:solidFill>
              </a:rPr>
              <a:t>PUP</a:t>
            </a:r>
            <a:r>
              <a:rPr lang="pl-PL" sz="2200" dirty="0" smtClean="0">
                <a:solidFill>
                  <a:schemeClr val="tx1"/>
                </a:solidFill>
              </a:rPr>
              <a:t> – stanowisko Pośrednika pracy oraz Pomocy   administracyjno – biurowej.</a:t>
            </a:r>
            <a:endParaRPr lang="pl-PL" sz="22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62468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1527175" y="17208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63492" name="Line 143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3" name="Line 146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4" name="Text Box 599"/>
          <p:cNvSpPr txBox="1">
            <a:spLocks noChangeArrowheads="1"/>
          </p:cNvSpPr>
          <p:nvPr/>
        </p:nvSpPr>
        <p:spPr bwMode="auto">
          <a:xfrm>
            <a:off x="1311275" y="1576388"/>
            <a:ext cx="2252663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63495" name="Line 739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6" name="Line 742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7" name="Line 1061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8" name="Line 1064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9" name="pole tekstowe 10"/>
          <p:cNvSpPr txBox="1">
            <a:spLocks noChangeArrowheads="1"/>
          </p:cNvSpPr>
          <p:nvPr/>
        </p:nvSpPr>
        <p:spPr bwMode="auto">
          <a:xfrm>
            <a:off x="1000125" y="1857375"/>
            <a:ext cx="7643813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800000"/>
                </a:solidFill>
              </a:rPr>
              <a:t>Inne zadania realizowane przez Powiatowy Urząd Pracy dla Powiatu Warszawskiego Zachodniego </a:t>
            </a:r>
            <a:br>
              <a:rPr lang="pl-PL" sz="3600" b="1" dirty="0">
                <a:solidFill>
                  <a:srgbClr val="800000"/>
                </a:solidFill>
              </a:rPr>
            </a:br>
            <a:r>
              <a:rPr lang="pl-PL" sz="3600" b="1" dirty="0">
                <a:solidFill>
                  <a:srgbClr val="800000"/>
                </a:solidFill>
              </a:rPr>
              <a:t>w Błoniu w </a:t>
            </a:r>
            <a:r>
              <a:rPr lang="pl-PL" sz="3600" b="1" dirty="0" smtClean="0">
                <a:solidFill>
                  <a:srgbClr val="800000"/>
                </a:solidFill>
              </a:rPr>
              <a:t>2014 </a:t>
            </a:r>
            <a:r>
              <a:rPr lang="pl-PL" sz="3600" b="1" dirty="0">
                <a:solidFill>
                  <a:srgbClr val="800000"/>
                </a:solidFill>
              </a:rPr>
              <a:t>roku</a:t>
            </a:r>
            <a:r>
              <a:rPr lang="pl-PL" sz="3600" dirty="0">
                <a:solidFill>
                  <a:schemeClr val="tx1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428625" y="1147763"/>
            <a:ext cx="8247063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200" b="1" dirty="0" smtClean="0">
                <a:solidFill>
                  <a:srgbClr val="7030A0"/>
                </a:solidFill>
              </a:rPr>
              <a:t>SZKOLENIA pracowników Urzędu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Pracownicy uczestniczyli w 11 szkoleniach płatnych oraz 29 bezpłatnych.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Zorganizowano 4 szkolenia grupowe pn:</a:t>
            </a:r>
          </a:p>
          <a:p>
            <a:pPr marL="360363" indent="-360363" algn="just">
              <a:buClr>
                <a:srgbClr val="000000"/>
              </a:buClr>
              <a:buSzPct val="100000"/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szkolenie dla doradców klienta indywidualnego,</a:t>
            </a:r>
          </a:p>
          <a:p>
            <a:pPr marL="360363" indent="-360363" algn="just">
              <a:buClr>
                <a:srgbClr val="000000"/>
              </a:buClr>
              <a:buSzPct val="100000"/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szkolenie dla doradców klienta instytucjonalnego,</a:t>
            </a:r>
          </a:p>
          <a:p>
            <a:pPr marL="360363" indent="-360363" algn="just">
              <a:buClr>
                <a:srgbClr val="000000"/>
              </a:buClr>
              <a:buSzPct val="100000"/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ochrona danych osobowych,</a:t>
            </a:r>
          </a:p>
          <a:p>
            <a:pPr marL="360363" indent="-360363" algn="just">
              <a:buClr>
                <a:srgbClr val="000000"/>
              </a:buClr>
              <a:buSzPct val="100000"/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zmiany w ustawie o promocji zatrudnienia i instytucjach rynku pracy.</a:t>
            </a:r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381337" y="620688"/>
            <a:ext cx="8281168" cy="3570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 dirty="0" smtClean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rgbClr val="800080"/>
                </a:solidFill>
              </a:rPr>
              <a:t>OŚWIADCZENIA DOT. CUDZOZIEMCÓW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b="1" dirty="0" smtClean="0">
                <a:solidFill>
                  <a:schemeClr val="tx1"/>
                </a:solidFill>
              </a:rPr>
              <a:t>Rejestracja </a:t>
            </a:r>
            <a:r>
              <a:rPr lang="pl-PL" b="1" dirty="0">
                <a:solidFill>
                  <a:schemeClr val="tx1"/>
                </a:solidFill>
              </a:rPr>
              <a:t>OŚWIADCZEŃ O ZAMIARZE POWIERZENIA WYKONYWANIA PRACY OBYWATELOWI </a:t>
            </a:r>
            <a:r>
              <a:rPr lang="pl-PL" b="1" dirty="0" smtClean="0">
                <a:solidFill>
                  <a:schemeClr val="tx1"/>
                </a:solidFill>
              </a:rPr>
              <a:t>REPUBLIKI ARMENII, REPUBLIKI </a:t>
            </a:r>
            <a:r>
              <a:rPr lang="pl-PL" b="1" dirty="0">
                <a:solidFill>
                  <a:schemeClr val="tx1"/>
                </a:solidFill>
              </a:rPr>
              <a:t>BIAŁORUŚ, REPUBLIKI GRUZJI, REPUBLIKI MOŁDOWY, FEDERACJI ROSYJSKIEJ LUB UKRAINY</a:t>
            </a:r>
            <a:endParaRPr lang="pl-PL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na warunkach określonych w §1 </a:t>
            </a:r>
            <a:r>
              <a:rPr lang="pl-PL" dirty="0" err="1">
                <a:solidFill>
                  <a:schemeClr val="tx1"/>
                </a:solidFill>
              </a:rPr>
              <a:t>pkt</a:t>
            </a:r>
            <a:r>
              <a:rPr lang="pl-PL" dirty="0">
                <a:solidFill>
                  <a:schemeClr val="tx1"/>
                </a:solidFill>
              </a:rPr>
              <a:t> 22 rozporządzenia Ministra Pracy </a:t>
            </a:r>
            <a:br>
              <a:rPr lang="pl-PL" dirty="0">
                <a:solidFill>
                  <a:schemeClr val="tx1"/>
                </a:solidFill>
              </a:rPr>
            </a:br>
            <a:r>
              <a:rPr lang="pl-PL" dirty="0">
                <a:solidFill>
                  <a:schemeClr val="tx1"/>
                </a:solidFill>
              </a:rPr>
              <a:t>i Polityki Społecznej z dnia 20 lipca 2011 </a:t>
            </a:r>
            <a:r>
              <a:rPr lang="pl-PL" dirty="0" smtClean="0">
                <a:solidFill>
                  <a:schemeClr val="tx1"/>
                </a:solidFill>
              </a:rPr>
              <a:t>r. w </a:t>
            </a:r>
            <a:r>
              <a:rPr lang="pl-PL" dirty="0">
                <a:solidFill>
                  <a:schemeClr val="tx1"/>
                </a:solidFill>
              </a:rPr>
              <a:t>sprawie przypadków, w których powierzenie wykonywania pracy cudzoziemcowi na </a:t>
            </a:r>
            <a:r>
              <a:rPr lang="pl-PL" dirty="0" smtClean="0">
                <a:solidFill>
                  <a:schemeClr val="tx1"/>
                </a:solidFill>
              </a:rPr>
              <a:t>terytorium Rzeczypospolitej </a:t>
            </a:r>
            <a:r>
              <a:rPr lang="pl-PL" dirty="0">
                <a:solidFill>
                  <a:schemeClr val="tx1"/>
                </a:solidFill>
              </a:rPr>
              <a:t>Polskiej jest dopuszczalne bez konieczności uzyskania zezwolenia na pracę (Dz</a:t>
            </a:r>
            <a:r>
              <a:rPr lang="pl-PL" dirty="0" smtClean="0">
                <a:solidFill>
                  <a:schemeClr val="tx1"/>
                </a:solidFill>
              </a:rPr>
              <a:t>. U</a:t>
            </a:r>
            <a:r>
              <a:rPr lang="pl-PL" dirty="0">
                <a:solidFill>
                  <a:schemeClr val="tx1"/>
                </a:solidFill>
              </a:rPr>
              <a:t>. z </a:t>
            </a:r>
            <a:r>
              <a:rPr lang="pl-PL" dirty="0" smtClean="0">
                <a:solidFill>
                  <a:schemeClr val="tx1"/>
                </a:solidFill>
              </a:rPr>
              <a:t>2015 </a:t>
            </a:r>
            <a:r>
              <a:rPr lang="pl-PL" dirty="0">
                <a:solidFill>
                  <a:schemeClr val="tx1"/>
                </a:solidFill>
              </a:rPr>
              <a:t>r., </a:t>
            </a:r>
            <a:r>
              <a:rPr lang="pl-PL" dirty="0" smtClean="0">
                <a:solidFill>
                  <a:schemeClr val="tx1"/>
                </a:solidFill>
              </a:rPr>
              <a:t>poz. 95)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304318" y="4172266"/>
            <a:ext cx="8358187" cy="233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LICZBA zarejestrowanych oświadczeń w Powiatowym Urzędzie Pracy dla Powiatu Warszawskiego Zachodniego w Błoniu w </a:t>
            </a:r>
            <a:r>
              <a:rPr lang="pl-PL" dirty="0" smtClean="0">
                <a:solidFill>
                  <a:schemeClr val="tx1"/>
                </a:solidFill>
              </a:rPr>
              <a:t>2014 </a:t>
            </a:r>
            <a:r>
              <a:rPr lang="pl-PL" dirty="0">
                <a:solidFill>
                  <a:schemeClr val="tx1"/>
                </a:solidFill>
              </a:rPr>
              <a:t>r. wynosiła -  </a:t>
            </a:r>
            <a:r>
              <a:rPr lang="pl-PL" sz="2000" b="1" dirty="0" smtClean="0">
                <a:solidFill>
                  <a:schemeClr val="tx1"/>
                </a:solidFill>
              </a:rPr>
              <a:t>3355 </a:t>
            </a:r>
            <a:r>
              <a:rPr lang="pl-PL" sz="2000" b="1" dirty="0">
                <a:solidFill>
                  <a:schemeClr val="tx1"/>
                </a:solidFill>
              </a:rPr>
              <a:t>szt.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Zgłoszenia dotyczyły głównie pracowników – obywateli Ukrainy </a:t>
            </a:r>
            <a:r>
              <a:rPr lang="pl-PL" dirty="0" smtClean="0">
                <a:solidFill>
                  <a:schemeClr val="tx1"/>
                </a:solidFill>
              </a:rPr>
              <a:t>(3280);</a:t>
            </a:r>
            <a:endParaRPr lang="pl-PL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Najczęściej powtarzające się </a:t>
            </a:r>
            <a:r>
              <a:rPr lang="pl-PL" dirty="0" smtClean="0">
                <a:solidFill>
                  <a:schemeClr val="tx1"/>
                </a:solidFill>
              </a:rPr>
              <a:t>branże: </a:t>
            </a:r>
            <a:endParaRPr lang="pl-PL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- rolnictwo,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- budownictwo,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</a:rPr>
              <a:t>- usługi domowe (opieka, prowadzenie domu).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69635" name="pole tekstowe 3"/>
          <p:cNvSpPr txBox="1">
            <a:spLocks noChangeArrowheads="1"/>
          </p:cNvSpPr>
          <p:nvPr/>
        </p:nvSpPr>
        <p:spPr bwMode="auto">
          <a:xfrm>
            <a:off x="504012" y="1124744"/>
            <a:ext cx="7715250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200" b="1" dirty="0" smtClean="0">
                <a:solidFill>
                  <a:srgbClr val="3399FF"/>
                </a:solidFill>
              </a:rPr>
              <a:t>DECYZJE ADMINISTRACYJNE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</a:rPr>
              <a:t>W 2014 </a:t>
            </a:r>
            <a:r>
              <a:rPr lang="pl-PL" sz="2400" dirty="0">
                <a:solidFill>
                  <a:schemeClr val="tx1"/>
                </a:solidFill>
              </a:rPr>
              <a:t>r. Powiatowy Urząd Pracy dla Powiatu Warszawskiego Zachodniego w Błoniu w toku postępowania administracyjnego wydał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</a:rPr>
              <a:t>ogółem </a:t>
            </a:r>
            <a:r>
              <a:rPr lang="pl-PL" sz="2800" b="1" dirty="0" smtClean="0">
                <a:solidFill>
                  <a:schemeClr val="tx1"/>
                </a:solidFill>
              </a:rPr>
              <a:t>10 943 </a:t>
            </a:r>
            <a:r>
              <a:rPr lang="pl-PL" sz="2800" b="1" dirty="0">
                <a:solidFill>
                  <a:schemeClr val="tx1"/>
                </a:solidFill>
              </a:rPr>
              <a:t>decyzje</a:t>
            </a:r>
            <a:r>
              <a:rPr lang="pl-PL" sz="2400" dirty="0">
                <a:solidFill>
                  <a:schemeClr val="tx1"/>
                </a:solidFill>
              </a:rPr>
              <a:t>,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</a:rPr>
              <a:t>z tego zaskarżonych do II instancji – </a:t>
            </a:r>
            <a:r>
              <a:rPr lang="pl-PL" sz="2400" dirty="0" smtClean="0">
                <a:solidFill>
                  <a:schemeClr val="tx1"/>
                </a:solidFill>
              </a:rPr>
              <a:t>36, </a:t>
            </a:r>
            <a:r>
              <a:rPr lang="pl-PL" sz="2400" dirty="0">
                <a:solidFill>
                  <a:schemeClr val="tx1"/>
                </a:solidFill>
              </a:rPr>
              <a:t>z których zostały uchylone </a:t>
            </a:r>
            <a:r>
              <a:rPr lang="pl-PL" sz="2400" dirty="0" smtClean="0">
                <a:solidFill>
                  <a:schemeClr val="tx1"/>
                </a:solidFill>
              </a:rPr>
              <a:t>3 </a:t>
            </a:r>
            <a:r>
              <a:rPr lang="pl-PL" sz="2400" dirty="0">
                <a:solidFill>
                  <a:schemeClr val="tx1"/>
                </a:solidFill>
              </a:rPr>
              <a:t>decyzje administracyjne.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0659" name="pole tekstowe 2"/>
          <p:cNvSpPr txBox="1">
            <a:spLocks noChangeArrowheads="1"/>
          </p:cNvSpPr>
          <p:nvPr/>
        </p:nvSpPr>
        <p:spPr bwMode="auto">
          <a:xfrm>
            <a:off x="2555875" y="2276475"/>
            <a:ext cx="419735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7200" b="1" dirty="0">
                <a:solidFill>
                  <a:srgbClr val="CC3300"/>
                </a:solidFill>
              </a:rPr>
              <a:t>FINANSE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1683" name="pole tekstowe 2"/>
          <p:cNvSpPr txBox="1">
            <a:spLocks noChangeArrowheads="1"/>
          </p:cNvSpPr>
          <p:nvPr/>
        </p:nvSpPr>
        <p:spPr bwMode="auto">
          <a:xfrm>
            <a:off x="1214438" y="1714500"/>
            <a:ext cx="18415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71684" name="pole tekstowe 3"/>
          <p:cNvSpPr txBox="1">
            <a:spLocks noChangeArrowheads="1"/>
          </p:cNvSpPr>
          <p:nvPr/>
        </p:nvSpPr>
        <p:spPr bwMode="auto">
          <a:xfrm>
            <a:off x="1214438" y="1714500"/>
            <a:ext cx="1841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71685" name="pole tekstowe 5"/>
          <p:cNvSpPr txBox="1">
            <a:spLocks noChangeArrowheads="1"/>
          </p:cNvSpPr>
          <p:nvPr/>
        </p:nvSpPr>
        <p:spPr bwMode="auto">
          <a:xfrm>
            <a:off x="2411413" y="476250"/>
            <a:ext cx="60975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b="1" dirty="0">
                <a:solidFill>
                  <a:schemeClr val="tx1"/>
                </a:solidFill>
              </a:rPr>
              <a:t>Aktywne formy przeciwdziałania bezrobociu w </a:t>
            </a:r>
            <a:r>
              <a:rPr lang="pl-PL" b="1" dirty="0" smtClean="0">
                <a:solidFill>
                  <a:schemeClr val="tx1"/>
                </a:solidFill>
              </a:rPr>
              <a:t>2014 </a:t>
            </a:r>
            <a:r>
              <a:rPr lang="pl-PL" b="1" dirty="0">
                <a:solidFill>
                  <a:schemeClr val="tx1"/>
                </a:solidFill>
              </a:rPr>
              <a:t>r. </a:t>
            </a:r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5386172"/>
              </p:ext>
            </p:extLst>
          </p:nvPr>
        </p:nvGraphicFramePr>
        <p:xfrm>
          <a:off x="395536" y="908720"/>
          <a:ext cx="8424933" cy="5991745"/>
        </p:xfrm>
        <a:graphic>
          <a:graphicData uri="http://schemas.openxmlformats.org/drawingml/2006/table">
            <a:tbl>
              <a:tblPr/>
              <a:tblGrid>
                <a:gridCol w="1440160"/>
                <a:gridCol w="790628"/>
                <a:gridCol w="738932"/>
                <a:gridCol w="702688"/>
                <a:gridCol w="775174"/>
                <a:gridCol w="664986"/>
                <a:gridCol w="720080"/>
                <a:gridCol w="92796"/>
                <a:gridCol w="411258"/>
                <a:gridCol w="144016"/>
                <a:gridCol w="175259"/>
                <a:gridCol w="285495"/>
                <a:gridCol w="547358"/>
                <a:gridCol w="216764"/>
                <a:gridCol w="260305"/>
                <a:gridCol w="459034"/>
              </a:tblGrid>
              <a:tr h="504056"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latin typeface="Times New Roman"/>
                        </a:rPr>
                        <a:t>PLAN na </a:t>
                      </a:r>
                      <a:r>
                        <a:rPr lang="pl-PL" sz="1000" b="1" i="0" u="none" strike="noStrike" dirty="0" smtClean="0">
                          <a:latin typeface="Times New Roman"/>
                        </a:rPr>
                        <a:t>2014 </a:t>
                      </a:r>
                      <a:r>
                        <a:rPr lang="pl-PL" sz="1000" b="1" i="0" u="none" strike="noStrike" dirty="0">
                          <a:latin typeface="Times New Roman"/>
                        </a:rPr>
                        <a:t>r.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latin typeface="Times New Roman"/>
                        </a:rPr>
                        <a:t>WYDATKI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pl-PL" sz="900" b="1" i="0" u="none" strike="noStrike" dirty="0">
                          <a:latin typeface="Times New Roman"/>
                        </a:rPr>
                        <a:t>LICZBA SKIEROWANYCH BEZROBOTNYCH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9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l-PL" sz="900" b="1" i="0" u="none" strike="noStrike" dirty="0">
                          <a:latin typeface="Times New Roman"/>
                        </a:rPr>
                        <a:t>KONTYNUACJA                             Z ROKU POPRZEDNIEGO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l-PL" sz="800" b="1" i="0" u="none" strike="noStrike" dirty="0">
                          <a:latin typeface="Times New Roman"/>
                        </a:rPr>
                        <a:t>EFEKTYWNOŚĆ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42708"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1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/>
                        </a:rPr>
                        <a:t>EFS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/>
                        </a:rPr>
                        <a:t>EFS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9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/>
                        </a:rPr>
                        <a:t>EFS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EFS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STAŻE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1 879 589,00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   466 839,00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1 412 750,00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7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        1 824 184,05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1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      459 324,89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  1 364 859,16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255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51</a:t>
                      </a:r>
                      <a:endParaRPr lang="pl-PL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204</a:t>
                      </a:r>
                      <a:endParaRPr lang="pl-PL" sz="9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pl-PL" sz="9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b="0" i="0" u="none" strike="noStrike" dirty="0">
                          <a:latin typeface="Times New Roman"/>
                        </a:rPr>
                        <a:t>58,87%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ROBOTY PUBLICZNE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    739 107,00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   739 107,00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7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           736 856,20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      736 856,20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95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pl-PL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pl-PL" sz="9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55,06%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PRACE INTERWENCYJNE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117 938,00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   117 938,00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7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           117 490,16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      117 490,16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pl-PL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pl-PL" sz="9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67,65%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SZKOLENIA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308 658,00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     34 408,00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274 250,00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7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           299 690,10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        34 408,00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     265 282,10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117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pl-PL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108</a:t>
                      </a:r>
                      <a:endParaRPr lang="pl-PL" sz="9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25,64%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 dirty="0">
                          <a:latin typeface="Times New Roman"/>
                        </a:rPr>
                        <a:t>STUDIA PODYPLOMOWE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16 955,00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     16 955,00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700" b="0" i="0" u="none" strike="noStrike" dirty="0">
                          <a:latin typeface="Times New Roman"/>
                        </a:rPr>
                        <a:t>             16 946,13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      16 946,13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pl-PL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pl-PL" sz="9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0,00%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25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PRACE SPOŁECZNIE UŻYTECZNE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44 369,00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     44 369,00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700" b="0" i="0" u="none" strike="noStrike" dirty="0">
                          <a:latin typeface="Times New Roman"/>
                        </a:rPr>
                        <a:t>             40 675,20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  40 675,20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23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pl-PL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0,00%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051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ŚRODKI NA PODJĘCIE DZIAŁALNOŚCI GOSPODARCZEJ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2 041 800,00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     35 800,00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2 006 000,00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700" b="0" i="0" u="none" strike="noStrike" dirty="0">
                          <a:latin typeface="Times New Roman"/>
                        </a:rPr>
                        <a:t>        2 031 386,76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      35 203,96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1 996 182,80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105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pl-PL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103</a:t>
                      </a:r>
                      <a:endParaRPr lang="pl-PL" sz="9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0,00%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051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STYPENDIUM NA KONTYNUACJĘ NAUKI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18 010,00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     18 010,00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700" b="0" i="0" u="none" strike="noStrike" dirty="0">
                          <a:latin typeface="Times New Roman"/>
                        </a:rPr>
                        <a:t>             17 864,40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      17 864,40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pl-PL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pl-PL" sz="9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0,00%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7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DOPOSAŻENIE STANOWISKA PRACY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124 944,00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   124 944,00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700" b="0" i="0" u="none" strike="noStrike" dirty="0">
                          <a:latin typeface="Times New Roman"/>
                        </a:rPr>
                        <a:t>           124 942,99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124 942,99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pl-PL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0,00%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836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 dirty="0">
                          <a:latin typeface="Times New Roman"/>
                        </a:rPr>
                        <a:t>INNE WYDATKI (BADANIA BEZROBOTNYCH)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1 326,00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       1 326,00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700" b="0" i="0" u="none" strike="noStrike" dirty="0">
                          <a:latin typeface="Times New Roman"/>
                        </a:rPr>
                        <a:t>               1 295,00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    1 295,00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pl-PL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latin typeface="Times New Roman"/>
                        </a:rPr>
                        <a:t>0,00%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133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BON STAŻOWY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35 500,00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     35 500,00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700" b="0" i="0" u="none" strike="noStrike" dirty="0">
                          <a:latin typeface="Times New Roman"/>
                        </a:rPr>
                        <a:t>             25 104,83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  25 104,83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pl-PL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pl-PL" sz="9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9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latin typeface="Times New Roman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121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DOFINANSOWANIE WYNAGRODZENIA 50+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14 204,00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     14 204,00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700" b="0" i="0" u="none" strike="noStrike" dirty="0">
                          <a:latin typeface="Times New Roman"/>
                        </a:rPr>
                        <a:t>             14 140,00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  14 140,00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pl-PL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pl-PL" sz="9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9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7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 dirty="0">
                          <a:latin typeface="Times New Roman"/>
                        </a:rPr>
                        <a:t>RAZEM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5</a:t>
                      </a:r>
                      <a:r>
                        <a:rPr lang="pl-PL" sz="900" b="0" i="0" u="none" strike="noStrike" baseline="0" dirty="0" smtClean="0">
                          <a:latin typeface="Times New Roman"/>
                        </a:rPr>
                        <a:t> 342 400,00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latin typeface="Times New Roman"/>
                        </a:rPr>
                        <a:t>  1 649 400,00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3 693 000,00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7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        5 250 575,82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 1 624 251,76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latin typeface="Times New Roman"/>
                        </a:rPr>
                        <a:t>  3 626 324,06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652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l-PL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237</a:t>
                      </a:r>
                      <a:endParaRPr lang="pl-PL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211</a:t>
                      </a:r>
                      <a:endParaRPr lang="pl-PL" sz="9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pl-PL" sz="9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pl-PL" sz="9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9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9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774">
                <a:tc gridSpan="16"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031">
                <a:tc gridSpan="8"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2707" name="pole tekstowe 2"/>
          <p:cNvSpPr txBox="1">
            <a:spLocks noChangeArrowheads="1"/>
          </p:cNvSpPr>
          <p:nvPr/>
        </p:nvSpPr>
        <p:spPr bwMode="auto">
          <a:xfrm>
            <a:off x="1824261" y="692696"/>
            <a:ext cx="67832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</a:rPr>
              <a:t>Pasywne wydatki z Funduszu Pracy w </a:t>
            </a:r>
            <a:r>
              <a:rPr lang="pl-PL" sz="2400" b="1" dirty="0" smtClean="0">
                <a:solidFill>
                  <a:schemeClr val="tx1"/>
                </a:solidFill>
              </a:rPr>
              <a:t>2014 </a:t>
            </a:r>
            <a:r>
              <a:rPr lang="pl-PL" sz="2400" b="1" dirty="0">
                <a:solidFill>
                  <a:schemeClr val="tx1"/>
                </a:solidFill>
              </a:rPr>
              <a:t>r.</a:t>
            </a:r>
          </a:p>
        </p:txBody>
      </p:sp>
      <p:graphicFrame>
        <p:nvGraphicFramePr>
          <p:cNvPr id="66699" name="Group 1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7335867"/>
              </p:ext>
            </p:extLst>
          </p:nvPr>
        </p:nvGraphicFramePr>
        <p:xfrm>
          <a:off x="1086473" y="1772816"/>
          <a:ext cx="7488238" cy="3952877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</a:tblPr>
              <a:tblGrid>
                <a:gridCol w="4827588"/>
                <a:gridCol w="2660650"/>
              </a:tblGrid>
              <a:tr h="620712"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wybrane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zadani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a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wydatkowana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kwota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zasiłki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dla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bezrobotnych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6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939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336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43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dodatki aktywizacyjne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116 866,30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</a:t>
                      </a: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organizacji</a:t>
                      </a: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partnerstwa</a:t>
                      </a: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lokalnego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         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-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 wezwań, zawiadomień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122 769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57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 systemu informatycznego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150 296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15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 szkolenia kadr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  29 858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57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razem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FP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7 359 127,02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766762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składka zdrowotna za osoby bezrobotne bez prawa do zasiłku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2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149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175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00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Aspekt">
  <a:themeElements>
    <a:clrScheme name="Niestandardowy 2">
      <a:dk1>
        <a:sysClr val="windowText" lastClr="000000"/>
      </a:dk1>
      <a:lt1>
        <a:sysClr val="window" lastClr="FFFFFF"/>
      </a:lt1>
      <a:dk2>
        <a:srgbClr val="CAE9C0"/>
      </a:dk2>
      <a:lt2>
        <a:srgbClr val="B0DFA0"/>
      </a:lt2>
      <a:accent1>
        <a:srgbClr val="3ECCB4"/>
      </a:accent1>
      <a:accent2>
        <a:srgbClr val="54A838"/>
      </a:accent2>
      <a:accent3>
        <a:srgbClr val="0B9B74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6731</TotalTime>
  <Words>2203</Words>
  <Application>Microsoft Office PowerPoint</Application>
  <PresentationFormat>Pokaz na ekranie (4:3)</PresentationFormat>
  <Paragraphs>748</Paragraphs>
  <Slides>61</Slides>
  <Notes>17</Notes>
  <HiddenSlides>0</HiddenSlides>
  <MMClips>0</MMClips>
  <ScaleCrop>false</ScaleCrop>
  <HeadingPairs>
    <vt:vector size="6" baseType="variant">
      <vt:variant>
        <vt:lpstr>Motyw</vt:lpstr>
      </vt:variant>
      <vt:variant>
        <vt:i4>2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61</vt:i4>
      </vt:variant>
    </vt:vector>
  </HeadingPairs>
  <TitlesOfParts>
    <vt:vector size="64" baseType="lpstr">
      <vt:lpstr>Projekt domyślny</vt:lpstr>
      <vt:lpstr>Aspekt</vt:lpstr>
      <vt:lpstr>Worksheet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RYNEK PRACY W POWIECIE WARSZAWSKIM ZACHODNIM</dc:title>
  <dc:creator>Doradca</dc:creator>
  <cp:lastModifiedBy>Magdalena Sachogłuchowicz</cp:lastModifiedBy>
  <cp:revision>720</cp:revision>
  <cp:lastPrinted>2012-02-06T09:10:18Z</cp:lastPrinted>
  <dcterms:created xsi:type="dcterms:W3CDTF">2008-06-02T06:50:43Z</dcterms:created>
  <dcterms:modified xsi:type="dcterms:W3CDTF">2015-08-12T12:34:54Z</dcterms:modified>
</cp:coreProperties>
</file>