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emf" ContentType="image/x-emf"/>
  <Default Extension="xls" ContentType="application/vnd.ms-excel"/>
  <Default Extension="rels" ContentType="application/vnd.openxmlformats-package.relationships+xml"/>
  <Default Extension="xml" ContentType="application/xml"/>
  <Default Extension="vml" ContentType="application/vnd.openxmlformats-officedocument.vmlDrawing"/>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notesSlides/notesSlide2.xml" ContentType="application/vnd.openxmlformats-officedocument.presentationml.notesSlide+xml"/>
  <Override PartName="/ppt/charts/chart2.xml" ContentType="application/vnd.openxmlformats-officedocument.drawingml.chart+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rts/chart3.xml" ContentType="application/vnd.openxmlformats-officedocument.drawingml.chart+xml"/>
  <Override PartName="/ppt/notesSlides/notesSlide5.xml" ContentType="application/vnd.openxmlformats-officedocument.presentationml.notesSlide+xml"/>
  <Override PartName="/ppt/charts/chart4.xml" ContentType="application/vnd.openxmlformats-officedocument.drawingml.chart+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4184" r:id="rId1"/>
    <p:sldMasterId id="2147484298" r:id="rId2"/>
  </p:sldMasterIdLst>
  <p:notesMasterIdLst>
    <p:notesMasterId r:id="rId89"/>
  </p:notesMasterIdLst>
  <p:handoutMasterIdLst>
    <p:handoutMasterId r:id="rId90"/>
  </p:handoutMasterIdLst>
  <p:sldIdLst>
    <p:sldId id="423" r:id="rId3"/>
    <p:sldId id="425" r:id="rId4"/>
    <p:sldId id="428" r:id="rId5"/>
    <p:sldId id="426" r:id="rId6"/>
    <p:sldId id="360" r:id="rId7"/>
    <p:sldId id="258" r:id="rId8"/>
    <p:sldId id="259" r:id="rId9"/>
    <p:sldId id="287" r:id="rId10"/>
    <p:sldId id="288" r:id="rId11"/>
    <p:sldId id="289" r:id="rId12"/>
    <p:sldId id="291" r:id="rId13"/>
    <p:sldId id="405" r:id="rId14"/>
    <p:sldId id="296" r:id="rId15"/>
    <p:sldId id="312" r:id="rId16"/>
    <p:sldId id="295" r:id="rId17"/>
    <p:sldId id="313" r:id="rId18"/>
    <p:sldId id="314" r:id="rId19"/>
    <p:sldId id="383" r:id="rId20"/>
    <p:sldId id="315" r:id="rId21"/>
    <p:sldId id="399" r:id="rId22"/>
    <p:sldId id="316" r:id="rId23"/>
    <p:sldId id="385" r:id="rId24"/>
    <p:sldId id="301" r:id="rId25"/>
    <p:sldId id="300" r:id="rId26"/>
    <p:sldId id="307" r:id="rId27"/>
    <p:sldId id="375" r:id="rId28"/>
    <p:sldId id="391" r:id="rId29"/>
    <p:sldId id="392" r:id="rId30"/>
    <p:sldId id="388" r:id="rId31"/>
    <p:sldId id="389" r:id="rId32"/>
    <p:sldId id="366" r:id="rId33"/>
    <p:sldId id="400" r:id="rId34"/>
    <p:sldId id="401" r:id="rId35"/>
    <p:sldId id="412" r:id="rId36"/>
    <p:sldId id="431" r:id="rId37"/>
    <p:sldId id="411" r:id="rId38"/>
    <p:sldId id="413" r:id="rId39"/>
    <p:sldId id="386" r:id="rId40"/>
    <p:sldId id="339" r:id="rId41"/>
    <p:sldId id="338" r:id="rId42"/>
    <p:sldId id="370" r:id="rId43"/>
    <p:sldId id="368" r:id="rId44"/>
    <p:sldId id="432" r:id="rId45"/>
    <p:sldId id="408" r:id="rId46"/>
    <p:sldId id="433" r:id="rId47"/>
    <p:sldId id="434" r:id="rId48"/>
    <p:sldId id="381" r:id="rId49"/>
    <p:sldId id="387" r:id="rId50"/>
    <p:sldId id="340" r:id="rId51"/>
    <p:sldId id="352" r:id="rId52"/>
    <p:sldId id="415" r:id="rId53"/>
    <p:sldId id="394" r:id="rId54"/>
    <p:sldId id="402" r:id="rId55"/>
    <p:sldId id="403" r:id="rId56"/>
    <p:sldId id="404" r:id="rId57"/>
    <p:sldId id="384" r:id="rId58"/>
    <p:sldId id="336" r:id="rId59"/>
    <p:sldId id="337" r:id="rId60"/>
    <p:sldId id="347" r:id="rId61"/>
    <p:sldId id="348" r:id="rId62"/>
    <p:sldId id="345" r:id="rId63"/>
    <p:sldId id="349" r:id="rId64"/>
    <p:sldId id="361" r:id="rId65"/>
    <p:sldId id="435" r:id="rId66"/>
    <p:sldId id="350" r:id="rId67"/>
    <p:sldId id="380" r:id="rId68"/>
    <p:sldId id="440" r:id="rId69"/>
    <p:sldId id="439" r:id="rId70"/>
    <p:sldId id="333" r:id="rId71"/>
    <p:sldId id="331" r:id="rId72"/>
    <p:sldId id="327" r:id="rId73"/>
    <p:sldId id="393" r:id="rId74"/>
    <p:sldId id="378" r:id="rId75"/>
    <p:sldId id="398" r:id="rId76"/>
    <p:sldId id="325" r:id="rId77"/>
    <p:sldId id="438" r:id="rId78"/>
    <p:sldId id="436" r:id="rId79"/>
    <p:sldId id="437" r:id="rId80"/>
    <p:sldId id="323" r:id="rId81"/>
    <p:sldId id="322" r:id="rId82"/>
    <p:sldId id="355" r:id="rId83"/>
    <p:sldId id="420" r:id="rId84"/>
    <p:sldId id="417" r:id="rId85"/>
    <p:sldId id="430" r:id="rId86"/>
    <p:sldId id="418" r:id="rId87"/>
    <p:sldId id="419" r:id="rId88"/>
  </p:sldIdLst>
  <p:sldSz cx="9144000" cy="6858000" type="screen4x3"/>
  <p:notesSz cx="6797675" cy="9928225"/>
  <p:defaultTextStyle>
    <a:defPPr>
      <a:defRPr lang="en-GB"/>
    </a:defPPr>
    <a:lvl1pPr algn="l" defTabSz="449263" rtl="0" fontAlgn="base">
      <a:spcBef>
        <a:spcPct val="0"/>
      </a:spcBef>
      <a:spcAft>
        <a:spcPct val="0"/>
      </a:spcAft>
      <a:defRPr kern="1200">
        <a:solidFill>
          <a:schemeClr val="bg1"/>
        </a:solidFill>
        <a:latin typeface="Arial" charset="0"/>
        <a:ea typeface="Arial Unicode MS" pitchFamily="34" charset="-128"/>
        <a:cs typeface="Arial Unicode MS" pitchFamily="34" charset="-128"/>
      </a:defRPr>
    </a:lvl1pPr>
    <a:lvl2pPr marL="742950" indent="-285750" algn="l" defTabSz="449263" rtl="0" fontAlgn="base">
      <a:spcBef>
        <a:spcPct val="0"/>
      </a:spcBef>
      <a:spcAft>
        <a:spcPct val="0"/>
      </a:spcAft>
      <a:defRPr kern="1200">
        <a:solidFill>
          <a:schemeClr val="bg1"/>
        </a:solidFill>
        <a:latin typeface="Arial" charset="0"/>
        <a:ea typeface="Arial Unicode MS" pitchFamily="34" charset="-128"/>
        <a:cs typeface="Arial Unicode MS" pitchFamily="34" charset="-128"/>
      </a:defRPr>
    </a:lvl2pPr>
    <a:lvl3pPr marL="1143000" indent="-228600" algn="l" defTabSz="449263" rtl="0" fontAlgn="base">
      <a:spcBef>
        <a:spcPct val="0"/>
      </a:spcBef>
      <a:spcAft>
        <a:spcPct val="0"/>
      </a:spcAft>
      <a:defRPr kern="1200">
        <a:solidFill>
          <a:schemeClr val="bg1"/>
        </a:solidFill>
        <a:latin typeface="Arial" charset="0"/>
        <a:ea typeface="Arial Unicode MS" pitchFamily="34" charset="-128"/>
        <a:cs typeface="Arial Unicode MS" pitchFamily="34" charset="-128"/>
      </a:defRPr>
    </a:lvl3pPr>
    <a:lvl4pPr marL="1600200" indent="-228600" algn="l" defTabSz="449263" rtl="0" fontAlgn="base">
      <a:spcBef>
        <a:spcPct val="0"/>
      </a:spcBef>
      <a:spcAft>
        <a:spcPct val="0"/>
      </a:spcAft>
      <a:defRPr kern="1200">
        <a:solidFill>
          <a:schemeClr val="bg1"/>
        </a:solidFill>
        <a:latin typeface="Arial" charset="0"/>
        <a:ea typeface="Arial Unicode MS" pitchFamily="34" charset="-128"/>
        <a:cs typeface="Arial Unicode MS" pitchFamily="34" charset="-128"/>
      </a:defRPr>
    </a:lvl4pPr>
    <a:lvl5pPr marL="2057400" indent="-228600" algn="l" defTabSz="449263" rtl="0" fontAlgn="base">
      <a:spcBef>
        <a:spcPct val="0"/>
      </a:spcBef>
      <a:spcAft>
        <a:spcPct val="0"/>
      </a:spcAft>
      <a:defRPr kern="1200">
        <a:solidFill>
          <a:schemeClr val="bg1"/>
        </a:solidFill>
        <a:latin typeface="Arial" charset="0"/>
        <a:ea typeface="Arial Unicode MS" pitchFamily="34" charset="-128"/>
        <a:cs typeface="Arial Unicode MS" pitchFamily="34" charset="-128"/>
      </a:defRPr>
    </a:lvl5pPr>
    <a:lvl6pPr marL="2286000" algn="l" defTabSz="914400" rtl="0" eaLnBrk="1" latinLnBrk="0" hangingPunct="1">
      <a:defRPr kern="1200">
        <a:solidFill>
          <a:schemeClr val="bg1"/>
        </a:solidFill>
        <a:latin typeface="Arial" charset="0"/>
        <a:ea typeface="Arial Unicode MS" pitchFamily="34" charset="-128"/>
        <a:cs typeface="Arial Unicode MS" pitchFamily="34" charset="-128"/>
      </a:defRPr>
    </a:lvl6pPr>
    <a:lvl7pPr marL="2743200" algn="l" defTabSz="914400" rtl="0" eaLnBrk="1" latinLnBrk="0" hangingPunct="1">
      <a:defRPr kern="1200">
        <a:solidFill>
          <a:schemeClr val="bg1"/>
        </a:solidFill>
        <a:latin typeface="Arial" charset="0"/>
        <a:ea typeface="Arial Unicode MS" pitchFamily="34" charset="-128"/>
        <a:cs typeface="Arial Unicode MS" pitchFamily="34" charset="-128"/>
      </a:defRPr>
    </a:lvl7pPr>
    <a:lvl8pPr marL="3200400" algn="l" defTabSz="914400" rtl="0" eaLnBrk="1" latinLnBrk="0" hangingPunct="1">
      <a:defRPr kern="1200">
        <a:solidFill>
          <a:schemeClr val="bg1"/>
        </a:solidFill>
        <a:latin typeface="Arial" charset="0"/>
        <a:ea typeface="Arial Unicode MS" pitchFamily="34" charset="-128"/>
        <a:cs typeface="Arial Unicode MS" pitchFamily="34" charset="-128"/>
      </a:defRPr>
    </a:lvl8pPr>
    <a:lvl9pPr marL="3657600" algn="l" defTabSz="914400" rtl="0" eaLnBrk="1" latinLnBrk="0" hangingPunct="1">
      <a:defRPr kern="1200">
        <a:solidFill>
          <a:schemeClr val="bg1"/>
        </a:solidFill>
        <a:latin typeface="Arial" charset="0"/>
        <a:ea typeface="Arial Unicode MS" pitchFamily="34" charset="-128"/>
        <a:cs typeface="Arial Unicode MS" pitchFamily="34" charset="-128"/>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userDrawn="1">
          <p15:clr>
            <a:srgbClr val="A4A3A4"/>
          </p15:clr>
        </p15:guide>
        <p15:guide id="2" pos="2160"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B050"/>
    <a:srgbClr val="0ABA5A"/>
    <a:srgbClr val="5C9D4D"/>
    <a:srgbClr val="CCCCFF"/>
    <a:srgbClr val="ECF7A7"/>
    <a:srgbClr val="800080"/>
    <a:srgbClr val="3399FF"/>
    <a:srgbClr val="FFFF66"/>
    <a:srgbClr val="CC3300"/>
    <a:srgbClr val="8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Styl pośredni 2 — Ak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Styl pośredni 2 — Ak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600" autoAdjust="0"/>
    <p:restoredTop sz="88226" autoAdjust="0"/>
  </p:normalViewPr>
  <p:slideViewPr>
    <p:cSldViewPr>
      <p:cViewPr varScale="1">
        <p:scale>
          <a:sx n="99" d="100"/>
          <a:sy n="99" d="100"/>
        </p:scale>
        <p:origin x="1926" y="84"/>
      </p:cViewPr>
      <p:guideLst>
        <p:guide orient="horz" pos="2160"/>
        <p:guide pos="2880"/>
      </p:guideLst>
    </p:cSldViewPr>
  </p:slideViewPr>
  <p:outlineViewPr>
    <p:cViewPr varScale="1">
      <p:scale>
        <a:sx n="170" d="200"/>
        <a:sy n="170" d="200"/>
      </p:scale>
      <p:origin x="0" y="1824"/>
    </p:cViewPr>
  </p:outlineViewPr>
  <p:notesTextViewPr>
    <p:cViewPr>
      <p:scale>
        <a:sx n="100" d="100"/>
        <a:sy n="100" d="100"/>
      </p:scale>
      <p:origin x="0" y="0"/>
    </p:cViewPr>
  </p:notesTextViewPr>
  <p:notesViewPr>
    <p:cSldViewPr>
      <p:cViewPr varScale="1">
        <p:scale>
          <a:sx n="59" d="100"/>
          <a:sy n="59" d="100"/>
        </p:scale>
        <p:origin x="-1752" y="-72"/>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84" Type="http://schemas.openxmlformats.org/officeDocument/2006/relationships/slide" Target="slides/slide82.xml"/><Relationship Id="rId89" Type="http://schemas.openxmlformats.org/officeDocument/2006/relationships/notesMaster" Target="notesMasters/notesMaster1.xml"/><Relationship Id="rId7" Type="http://schemas.openxmlformats.org/officeDocument/2006/relationships/slide" Target="slides/slide5.xml"/><Relationship Id="rId71" Type="http://schemas.openxmlformats.org/officeDocument/2006/relationships/slide" Target="slides/slide69.xml"/><Relationship Id="rId92"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87" Type="http://schemas.openxmlformats.org/officeDocument/2006/relationships/slide" Target="slides/slide85.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slide" Target="slides/slide80.xml"/><Relationship Id="rId90" Type="http://schemas.openxmlformats.org/officeDocument/2006/relationships/handoutMaster" Target="handoutMasters/handoutMaster1.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slide" Target="slides/slide83.xml"/><Relationship Id="rId93" Type="http://schemas.openxmlformats.org/officeDocument/2006/relationships/theme" Target="theme/theme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88" Type="http://schemas.openxmlformats.org/officeDocument/2006/relationships/slide" Target="slides/slide86.xml"/><Relationship Id="rId9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slide" Target="slides/slide84.xml"/><Relationship Id="rId94"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s>
</file>

<file path=ppt/charts/_rels/chart1.xml.rels><?xml version="1.0" encoding="UTF-8" standalone="yes"?>
<Relationships xmlns="http://schemas.openxmlformats.org/package/2006/relationships"><Relationship Id="rId1" Type="http://schemas.openxmlformats.org/officeDocument/2006/relationships/package" Target="../embeddings/Arkusz_programu_Microsoft_Excel1.xlsx"/></Relationships>
</file>

<file path=ppt/charts/_rels/chart2.xml.rels><?xml version="1.0" encoding="UTF-8" standalone="yes"?>
<Relationships xmlns="http://schemas.openxmlformats.org/package/2006/relationships"><Relationship Id="rId1" Type="http://schemas.openxmlformats.org/officeDocument/2006/relationships/package" Target="../embeddings/Arkusz_programu_Microsoft_Excel2.xlsx"/></Relationships>
</file>

<file path=ppt/charts/_rels/chart3.xml.rels><?xml version="1.0" encoding="UTF-8" standalone="yes"?>
<Relationships xmlns="http://schemas.openxmlformats.org/package/2006/relationships"><Relationship Id="rId1" Type="http://schemas.openxmlformats.org/officeDocument/2006/relationships/package" Target="../embeddings/Arkusz_programu_Microsoft_Excel3.xlsx"/></Relationships>
</file>

<file path=ppt/charts/_rels/chart4.xml.rels><?xml version="1.0" encoding="UTF-8" standalone="yes"?>
<Relationships xmlns="http://schemas.openxmlformats.org/package/2006/relationships"><Relationship Id="rId1" Type="http://schemas.openxmlformats.org/officeDocument/2006/relationships/package" Target="../embeddings/Arkusz_programu_Microsoft_Excel4.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pl-PL"/>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view3D>
      <c:rotX val="15"/>
      <c:rotY val="20"/>
      <c:rAngAx val="1"/>
    </c:view3D>
    <c:floor>
      <c:thickness val="0"/>
      <c:spPr>
        <a:solidFill>
          <a:schemeClr val="bg1"/>
        </a:solidFill>
      </c:spPr>
    </c:floor>
    <c:sideWall>
      <c:thickness val="0"/>
      <c:spPr>
        <a:solidFill>
          <a:schemeClr val="bg1"/>
        </a:solidFill>
      </c:spPr>
    </c:sideWall>
    <c:backWall>
      <c:thickness val="0"/>
      <c:spPr>
        <a:solidFill>
          <a:schemeClr val="bg1"/>
        </a:solidFill>
      </c:spPr>
    </c:backWall>
    <c:plotArea>
      <c:layout/>
      <c:bar3DChart>
        <c:barDir val="col"/>
        <c:grouping val="stacked"/>
        <c:varyColors val="0"/>
        <c:ser>
          <c:idx val="0"/>
          <c:order val="0"/>
          <c:tx>
            <c:strRef>
              <c:f>Arkusz1!$B$1</c:f>
              <c:strCache>
                <c:ptCount val="1"/>
                <c:pt idx="0">
                  <c:v>Stopa bezrobocia</c:v>
                </c:pt>
              </c:strCache>
            </c:strRef>
          </c:tx>
          <c:spPr>
            <a:solidFill>
              <a:srgbClr val="00B050"/>
            </a:solidFill>
          </c:spPr>
          <c:invertIfNegative val="0"/>
          <c:dLbls>
            <c:dLbl>
              <c:idx val="0"/>
              <c:layout>
                <c:manualLayout>
                  <c:x val="1.6744667812160162E-3"/>
                  <c:y val="1.4697441025071289E-2"/>
                </c:manualLayout>
              </c:layout>
              <c:showLegendKey val="0"/>
              <c:showVal val="1"/>
              <c:showCatName val="0"/>
              <c:showSerName val="0"/>
              <c:showPercent val="0"/>
              <c:showBubbleSize val="0"/>
              <c:extLst>
                <c:ext xmlns:c15="http://schemas.microsoft.com/office/drawing/2012/chart" uri="{CE6537A1-D6FC-4f65-9D91-7224C49458BB}"/>
              </c:extLst>
            </c:dLbl>
            <c:dLbl>
              <c:idx val="1"/>
              <c:layout>
                <c:manualLayout>
                  <c:x val="1.6744667812159855E-3"/>
                  <c:y val="5.8789764100285156E-3"/>
                </c:manualLayout>
              </c:layout>
              <c:showLegendKey val="0"/>
              <c:showVal val="1"/>
              <c:showCatName val="0"/>
              <c:showSerName val="0"/>
              <c:showPercent val="0"/>
              <c:showBubbleSize val="0"/>
              <c:extLst>
                <c:ext xmlns:c15="http://schemas.microsoft.com/office/drawing/2012/chart" uri="{CE6537A1-D6FC-4f65-9D91-7224C49458BB}"/>
              </c:extLst>
            </c:dLbl>
            <c:dLbl>
              <c:idx val="2"/>
              <c:layout>
                <c:manualLayout>
                  <c:x val="3.3489335624319709E-3"/>
                  <c:y val="5.8789764100284072E-3"/>
                </c:manualLayout>
              </c:layout>
              <c:showLegendKey val="0"/>
              <c:showVal val="1"/>
              <c:showCatName val="0"/>
              <c:showSerName val="0"/>
              <c:showPercent val="0"/>
              <c:showBubbleSize val="0"/>
              <c:extLst>
                <c:ext xmlns:c15="http://schemas.microsoft.com/office/drawing/2012/chart" uri="{CE6537A1-D6FC-4f65-9D91-7224C49458BB}"/>
              </c:extLst>
            </c:dLbl>
            <c:dLbl>
              <c:idx val="3"/>
              <c:layout>
                <c:manualLayout>
                  <c:x val="-1.6744667812160776E-3"/>
                  <c:y val="1.1757952820057031E-2"/>
                </c:manualLayout>
              </c:layout>
              <c:showLegendKey val="0"/>
              <c:showVal val="1"/>
              <c:showCatName val="0"/>
              <c:showSerName val="0"/>
              <c:showPercent val="0"/>
              <c:showBubbleSize val="0"/>
              <c:extLst>
                <c:ext xmlns:c15="http://schemas.microsoft.com/office/drawing/2012/chart" uri="{CE6537A1-D6FC-4f65-9D91-7224C49458BB}"/>
              </c:extLst>
            </c:dLbl>
            <c:dLbl>
              <c:idx val="4"/>
              <c:layout>
                <c:manualLayout>
                  <c:x val="0"/>
                  <c:y val="8.8184646150426659E-3"/>
                </c:manualLayout>
              </c:layout>
              <c:showLegendKey val="0"/>
              <c:showVal val="1"/>
              <c:showCatName val="0"/>
              <c:showSerName val="0"/>
              <c:showPercent val="0"/>
              <c:showBubbleSize val="0"/>
              <c:extLst>
                <c:ext xmlns:c15="http://schemas.microsoft.com/office/drawing/2012/chart" uri="{CE6537A1-D6FC-4f65-9D91-7224C49458BB}"/>
              </c:extLst>
            </c:dLbl>
            <c:dLbl>
              <c:idx val="5"/>
              <c:layout>
                <c:manualLayout>
                  <c:x val="3.3489335624319098E-3"/>
                  <c:y val="2.0576417435099695E-2"/>
                </c:manualLayout>
              </c:layout>
              <c:showLegendKey val="0"/>
              <c:showVal val="1"/>
              <c:showCatName val="0"/>
              <c:showSerName val="0"/>
              <c:showPercent val="0"/>
              <c:showBubbleSize val="0"/>
              <c:extLst>
                <c:ext xmlns:c15="http://schemas.microsoft.com/office/drawing/2012/chart" uri="{CE6537A1-D6FC-4f65-9D91-7224C49458BB}"/>
              </c:extLst>
            </c:dLbl>
            <c:spPr>
              <a:noFill/>
              <a:ln>
                <a:noFill/>
              </a:ln>
              <a:effectLst/>
            </c:spPr>
            <c:txPr>
              <a:bodyPr wrap="square" lIns="38100" tIns="19050" rIns="38100" bIns="19050" anchor="ctr">
                <a:spAutoFit/>
              </a:bodyPr>
              <a:lstStyle/>
              <a:p>
                <a:pPr>
                  <a:defRPr sz="1800">
                    <a:latin typeface="Calibri" panose="020F0502020204030204" pitchFamily="34" charset="0"/>
                    <a:cs typeface="Calibri" panose="020F0502020204030204" pitchFamily="34" charset="0"/>
                  </a:defRPr>
                </a:pPr>
                <a:endParaRPr lang="pl-PL"/>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Arkusz1!$A$3:$A$8</c:f>
              <c:strCache>
                <c:ptCount val="6"/>
                <c:pt idx="0">
                  <c:v>2013 r.</c:v>
                </c:pt>
                <c:pt idx="1">
                  <c:v>2014 r.</c:v>
                </c:pt>
                <c:pt idx="2">
                  <c:v>2015 r.</c:v>
                </c:pt>
                <c:pt idx="3">
                  <c:v>2016 r.</c:v>
                </c:pt>
                <c:pt idx="4">
                  <c:v>2017 r.</c:v>
                </c:pt>
                <c:pt idx="5">
                  <c:v>2018 r.</c:v>
                </c:pt>
              </c:strCache>
            </c:strRef>
          </c:cat>
          <c:val>
            <c:numRef>
              <c:f>Arkusz1!$B$3:$B$8</c:f>
              <c:numCache>
                <c:formatCode>General</c:formatCode>
                <c:ptCount val="6"/>
                <c:pt idx="0">
                  <c:v>7.1</c:v>
                </c:pt>
                <c:pt idx="1">
                  <c:v>5.8</c:v>
                </c:pt>
                <c:pt idx="2">
                  <c:v>4.4000000000000004</c:v>
                </c:pt>
                <c:pt idx="3">
                  <c:v>3.2</c:v>
                </c:pt>
                <c:pt idx="4">
                  <c:v>2.4</c:v>
                </c:pt>
                <c:pt idx="5" formatCode="0.0">
                  <c:v>2</c:v>
                </c:pt>
              </c:numCache>
            </c:numRef>
          </c:val>
        </c:ser>
        <c:dLbls>
          <c:showLegendKey val="0"/>
          <c:showVal val="0"/>
          <c:showCatName val="0"/>
          <c:showSerName val="0"/>
          <c:showPercent val="0"/>
          <c:showBubbleSize val="0"/>
        </c:dLbls>
        <c:gapWidth val="150"/>
        <c:shape val="box"/>
        <c:axId val="438737736"/>
        <c:axId val="438736168"/>
        <c:axId val="0"/>
      </c:bar3DChart>
      <c:catAx>
        <c:axId val="438737736"/>
        <c:scaling>
          <c:orientation val="minMax"/>
        </c:scaling>
        <c:delete val="0"/>
        <c:axPos val="b"/>
        <c:numFmt formatCode="General" sourceLinked="1"/>
        <c:majorTickMark val="out"/>
        <c:minorTickMark val="none"/>
        <c:tickLblPos val="nextTo"/>
        <c:txPr>
          <a:bodyPr/>
          <a:lstStyle/>
          <a:p>
            <a:pPr>
              <a:defRPr sz="1800">
                <a:latin typeface="Calibri" panose="020F0502020204030204" pitchFamily="34" charset="0"/>
                <a:cs typeface="Calibri" panose="020F0502020204030204" pitchFamily="34" charset="0"/>
              </a:defRPr>
            </a:pPr>
            <a:endParaRPr lang="pl-PL"/>
          </a:p>
        </c:txPr>
        <c:crossAx val="438736168"/>
        <c:crosses val="autoZero"/>
        <c:auto val="1"/>
        <c:lblAlgn val="ctr"/>
        <c:lblOffset val="100"/>
        <c:noMultiLvlLbl val="0"/>
      </c:catAx>
      <c:valAx>
        <c:axId val="438736168"/>
        <c:scaling>
          <c:orientation val="minMax"/>
        </c:scaling>
        <c:delete val="0"/>
        <c:axPos val="l"/>
        <c:majorGridlines/>
        <c:numFmt formatCode="General" sourceLinked="1"/>
        <c:majorTickMark val="out"/>
        <c:minorTickMark val="none"/>
        <c:tickLblPos val="nextTo"/>
        <c:txPr>
          <a:bodyPr/>
          <a:lstStyle/>
          <a:p>
            <a:pPr>
              <a:defRPr sz="1800">
                <a:latin typeface="Calibri" panose="020F0502020204030204" pitchFamily="34" charset="0"/>
                <a:cs typeface="Calibri" panose="020F0502020204030204" pitchFamily="34" charset="0"/>
              </a:defRPr>
            </a:pPr>
            <a:endParaRPr lang="pl-PL"/>
          </a:p>
        </c:txPr>
        <c:crossAx val="438737736"/>
        <c:crosses val="autoZero"/>
        <c:crossBetween val="between"/>
      </c:valAx>
    </c:plotArea>
    <c:plotVisOnly val="1"/>
    <c:dispBlanksAs val="gap"/>
    <c:showDLblsOverMax val="0"/>
  </c:chart>
  <c:txPr>
    <a:bodyPr/>
    <a:lstStyle/>
    <a:p>
      <a:pPr>
        <a:defRPr sz="1800"/>
      </a:pPr>
      <a:endParaRPr lang="pl-PL"/>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pl-PL"/>
  <c:roundedCorners val="0"/>
  <mc:AlternateContent xmlns:mc="http://schemas.openxmlformats.org/markup-compatibility/2006">
    <mc:Choice xmlns:c14="http://schemas.microsoft.com/office/drawing/2007/8/2/chart" Requires="c14">
      <c14:style val="129"/>
    </mc:Choice>
    <mc:Fallback>
      <c:style val="29"/>
    </mc:Fallback>
  </mc:AlternateContent>
  <c:chart>
    <c:autoTitleDeleted val="1"/>
    <c:view3D>
      <c:rotX val="0"/>
      <c:rotY val="0"/>
      <c:rAngAx val="0"/>
      <c:perspective val="0"/>
    </c:view3D>
    <c:floor>
      <c:thickness val="0"/>
    </c:floor>
    <c:sideWall>
      <c:thickness val="0"/>
      <c:spPr>
        <a:solidFill>
          <a:schemeClr val="bg1"/>
        </a:solidFill>
        <a:ln w="25396">
          <a:noFill/>
        </a:ln>
      </c:spPr>
    </c:sideWall>
    <c:backWall>
      <c:thickness val="0"/>
      <c:spPr>
        <a:solidFill>
          <a:schemeClr val="bg1"/>
        </a:solidFill>
        <a:ln w="25396">
          <a:noFill/>
        </a:ln>
      </c:spPr>
    </c:backWall>
    <c:plotArea>
      <c:layout/>
      <c:bar3DChart>
        <c:barDir val="bar"/>
        <c:grouping val="clustered"/>
        <c:varyColors val="0"/>
        <c:ser>
          <c:idx val="0"/>
          <c:order val="0"/>
          <c:tx>
            <c:strRef>
              <c:f>Arkusz1!$B$1</c:f>
              <c:strCache>
                <c:ptCount val="1"/>
                <c:pt idx="0">
                  <c:v>Stopa bezrobocia</c:v>
                </c:pt>
              </c:strCache>
            </c:strRef>
          </c:tx>
          <c:spPr>
            <a:solidFill>
              <a:srgbClr val="00B050"/>
            </a:solidFill>
          </c:spPr>
          <c:invertIfNegative val="0"/>
          <c:dLbls>
            <c:dLbl>
              <c:idx val="0"/>
              <c:layout>
                <c:manualLayout>
                  <c:x val="-0.14428857715430873"/>
                  <c:y val="-1.7477836070306725E-16"/>
                </c:manualLayout>
              </c:layout>
              <c:showLegendKey val="0"/>
              <c:showVal val="1"/>
              <c:showCatName val="0"/>
              <c:showSerName val="0"/>
              <c:showPercent val="0"/>
              <c:showBubbleSize val="0"/>
              <c:extLst>
                <c:ext xmlns:c15="http://schemas.microsoft.com/office/drawing/2012/chart" uri="{CE6537A1-D6FC-4f65-9D91-7224C49458BB}"/>
              </c:extLst>
            </c:dLbl>
            <c:dLbl>
              <c:idx val="1"/>
              <c:layout>
                <c:manualLayout>
                  <c:x val="-0.11062124248496993"/>
                  <c:y val="-2.3833688148764253E-3"/>
                </c:manualLayout>
              </c:layout>
              <c:showLegendKey val="0"/>
              <c:showVal val="1"/>
              <c:showCatName val="0"/>
              <c:showSerName val="0"/>
              <c:showPercent val="0"/>
              <c:showBubbleSize val="0"/>
              <c:extLst>
                <c:ext xmlns:c15="http://schemas.microsoft.com/office/drawing/2012/chart" uri="{CE6537A1-D6FC-4f65-9D91-7224C49458BB}"/>
              </c:extLst>
            </c:dLbl>
            <c:dLbl>
              <c:idx val="2"/>
              <c:layout>
                <c:manualLayout>
                  <c:x val="-0.19238476953907815"/>
                  <c:y val="-7.1501064446293627E-3"/>
                </c:manualLayout>
              </c:layout>
              <c:showLegendKey val="0"/>
              <c:showVal val="1"/>
              <c:showCatName val="0"/>
              <c:showSerName val="0"/>
              <c:showPercent val="0"/>
              <c:showBubbleSize val="0"/>
              <c:extLst>
                <c:ext xmlns:c15="http://schemas.microsoft.com/office/drawing/2012/chart" uri="{CE6537A1-D6FC-4f65-9D91-7224C49458BB}"/>
              </c:extLst>
            </c:dLbl>
            <c:dLbl>
              <c:idx val="3"/>
              <c:layout>
                <c:manualLayout>
                  <c:x val="-0.18917835671342687"/>
                  <c:y val="2.3833688148764253E-3"/>
                </c:manualLayout>
              </c:layout>
              <c:showLegendKey val="0"/>
              <c:showVal val="1"/>
              <c:showCatName val="0"/>
              <c:showSerName val="0"/>
              <c:showPercent val="0"/>
              <c:showBubbleSize val="0"/>
              <c:extLst>
                <c:ext xmlns:c15="http://schemas.microsoft.com/office/drawing/2012/chart" uri="{CE6537A1-D6FC-4f65-9D91-7224C49458BB}"/>
              </c:extLst>
            </c:dLbl>
            <c:dLbl>
              <c:idx val="4"/>
              <c:layout>
                <c:manualLayout>
                  <c:x val="-0.28056112224448898"/>
                  <c:y val="-8.7389180351533627E-17"/>
                </c:manualLayout>
              </c:layout>
              <c:showLegendKey val="0"/>
              <c:showVal val="1"/>
              <c:showCatName val="0"/>
              <c:showSerName val="0"/>
              <c:showPercent val="0"/>
              <c:showBubbleSize val="0"/>
              <c:extLst>
                <c:ext xmlns:c15="http://schemas.microsoft.com/office/drawing/2012/chart" uri="{CE6537A1-D6FC-4f65-9D91-7224C49458BB}"/>
              </c:extLst>
            </c:dLbl>
            <c:dLbl>
              <c:idx val="5"/>
              <c:layout>
                <c:manualLayout>
                  <c:x val="-0.11222444889779559"/>
                  <c:y val="-2.3833688148764253E-3"/>
                </c:manualLayout>
              </c:layout>
              <c:showLegendKey val="0"/>
              <c:showVal val="1"/>
              <c:showCatName val="0"/>
              <c:showSerName val="0"/>
              <c:showPercent val="0"/>
              <c:showBubbleSize val="0"/>
              <c:extLst>
                <c:ext xmlns:c15="http://schemas.microsoft.com/office/drawing/2012/chart" uri="{CE6537A1-D6FC-4f65-9D91-7224C49458BB}"/>
              </c:extLst>
            </c:dLbl>
            <c:dLbl>
              <c:idx val="7"/>
              <c:layout>
                <c:manualLayout>
                  <c:x val="-0.20360721442885771"/>
                  <c:y val="-4.7667376297528506E-3"/>
                </c:manualLayout>
              </c:layout>
              <c:showLegendKey val="0"/>
              <c:showVal val="1"/>
              <c:showCatName val="0"/>
              <c:showSerName val="0"/>
              <c:showPercent val="0"/>
              <c:showBubbleSize val="0"/>
              <c:extLst>
                <c:ext xmlns:c15="http://schemas.microsoft.com/office/drawing/2012/chart" uri="{CE6537A1-D6FC-4f65-9D91-7224C49458BB}"/>
              </c:extLst>
            </c:dLbl>
            <c:dLbl>
              <c:idx val="8"/>
              <c:layout>
                <c:manualLayout>
                  <c:x val="-0.24048096192384782"/>
                  <c:y val="-2.1847295087883407E-17"/>
                </c:manualLayout>
              </c:layout>
              <c:showLegendKey val="0"/>
              <c:showVal val="1"/>
              <c:showCatName val="0"/>
              <c:showSerName val="0"/>
              <c:showPercent val="0"/>
              <c:showBubbleSize val="0"/>
              <c:extLst>
                <c:ext xmlns:c15="http://schemas.microsoft.com/office/drawing/2012/chart" uri="{CE6537A1-D6FC-4f65-9D91-7224C49458BB}"/>
              </c:extLst>
            </c:dLbl>
            <c:dLbl>
              <c:idx val="9"/>
              <c:layout>
                <c:manualLayout>
                  <c:x val="-0.28056112224448909"/>
                  <c:y val="0"/>
                </c:manualLayout>
              </c:layout>
              <c:showLegendKey val="0"/>
              <c:showVal val="1"/>
              <c:showCatName val="0"/>
              <c:showSerName val="0"/>
              <c:showPercent val="0"/>
              <c:showBubbleSize val="0"/>
              <c:extLst>
                <c:ext xmlns:c15="http://schemas.microsoft.com/office/drawing/2012/chart" uri="{CE6537A1-D6FC-4f65-9D91-7224C49458BB}"/>
              </c:extLst>
            </c:dLbl>
            <c:spPr>
              <a:noFill/>
              <a:ln>
                <a:noFill/>
              </a:ln>
              <a:effectLst/>
            </c:spPr>
            <c:txPr>
              <a:bodyPr wrap="square" lIns="38100" tIns="19050" rIns="38100" bIns="19050" anchor="ctr">
                <a:spAutoFit/>
              </a:bodyPr>
              <a:lstStyle/>
              <a:p>
                <a:pPr>
                  <a:defRPr>
                    <a:latin typeface="Calibri" panose="020F0502020204030204" pitchFamily="34" charset="0"/>
                    <a:cs typeface="Calibri" panose="020F0502020204030204" pitchFamily="34" charset="0"/>
                  </a:defRPr>
                </a:pPr>
                <a:endParaRPr lang="pl-PL"/>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Arkusz1!$A$2:$A$10</c:f>
              <c:strCache>
                <c:ptCount val="9"/>
                <c:pt idx="0">
                  <c:v>Grodziski</c:v>
                </c:pt>
                <c:pt idx="1">
                  <c:v>Grójecki</c:v>
                </c:pt>
                <c:pt idx="2">
                  <c:v>Piaseczyński</c:v>
                </c:pt>
                <c:pt idx="3">
                  <c:v>Pruszkowski</c:v>
                </c:pt>
                <c:pt idx="4">
                  <c:v>Sochaczewski</c:v>
                </c:pt>
                <c:pt idx="5">
                  <c:v>Warszawski zachodni</c:v>
                </c:pt>
                <c:pt idx="6">
                  <c:v>Żyrardowski</c:v>
                </c:pt>
                <c:pt idx="7">
                  <c:v>WOJ. MAZOWIECKIE</c:v>
                </c:pt>
                <c:pt idx="8">
                  <c:v>POLSKA </c:v>
                </c:pt>
              </c:strCache>
            </c:strRef>
          </c:cat>
          <c:val>
            <c:numRef>
              <c:f>Arkusz1!$B$2:$B$10</c:f>
              <c:numCache>
                <c:formatCode>0.0</c:formatCode>
                <c:ptCount val="9"/>
                <c:pt idx="0">
                  <c:v>2.9</c:v>
                </c:pt>
                <c:pt idx="1">
                  <c:v>2.1</c:v>
                </c:pt>
                <c:pt idx="2">
                  <c:v>4</c:v>
                </c:pt>
                <c:pt idx="3">
                  <c:v>3.4</c:v>
                </c:pt>
                <c:pt idx="4">
                  <c:v>6.1</c:v>
                </c:pt>
                <c:pt idx="5">
                  <c:v>2</c:v>
                </c:pt>
                <c:pt idx="6">
                  <c:v>10.3</c:v>
                </c:pt>
                <c:pt idx="7">
                  <c:v>4.9000000000000004</c:v>
                </c:pt>
                <c:pt idx="8">
                  <c:v>5.8</c:v>
                </c:pt>
              </c:numCache>
            </c:numRef>
          </c:val>
        </c:ser>
        <c:dLbls>
          <c:showLegendKey val="0"/>
          <c:showVal val="0"/>
          <c:showCatName val="0"/>
          <c:showSerName val="0"/>
          <c:showPercent val="0"/>
          <c:showBubbleSize val="0"/>
        </c:dLbls>
        <c:gapWidth val="100"/>
        <c:gapDepth val="100"/>
        <c:shape val="box"/>
        <c:axId val="438734992"/>
        <c:axId val="438736560"/>
        <c:axId val="0"/>
      </c:bar3DChart>
      <c:catAx>
        <c:axId val="438734992"/>
        <c:scaling>
          <c:orientation val="minMax"/>
        </c:scaling>
        <c:delete val="0"/>
        <c:axPos val="l"/>
        <c:numFmt formatCode="General" sourceLinked="1"/>
        <c:majorTickMark val="out"/>
        <c:minorTickMark val="none"/>
        <c:tickLblPos val="nextTo"/>
        <c:txPr>
          <a:bodyPr/>
          <a:lstStyle/>
          <a:p>
            <a:pPr>
              <a:defRPr>
                <a:latin typeface="Calibri" panose="020F0502020204030204" pitchFamily="34" charset="0"/>
                <a:cs typeface="Calibri" panose="020F0502020204030204" pitchFamily="34" charset="0"/>
              </a:defRPr>
            </a:pPr>
            <a:endParaRPr lang="pl-PL"/>
          </a:p>
        </c:txPr>
        <c:crossAx val="438736560"/>
        <c:crosses val="autoZero"/>
        <c:auto val="1"/>
        <c:lblAlgn val="ctr"/>
        <c:lblOffset val="100"/>
        <c:noMultiLvlLbl val="0"/>
      </c:catAx>
      <c:valAx>
        <c:axId val="438736560"/>
        <c:scaling>
          <c:orientation val="minMax"/>
        </c:scaling>
        <c:delete val="0"/>
        <c:axPos val="b"/>
        <c:majorGridlines/>
        <c:numFmt formatCode="0.0" sourceLinked="1"/>
        <c:majorTickMark val="out"/>
        <c:minorTickMark val="none"/>
        <c:tickLblPos val="nextTo"/>
        <c:txPr>
          <a:bodyPr/>
          <a:lstStyle/>
          <a:p>
            <a:pPr>
              <a:defRPr>
                <a:latin typeface="Calibri" panose="020F0502020204030204" pitchFamily="34" charset="0"/>
                <a:cs typeface="Calibri" panose="020F0502020204030204" pitchFamily="34" charset="0"/>
              </a:defRPr>
            </a:pPr>
            <a:endParaRPr lang="pl-PL"/>
          </a:p>
        </c:txPr>
        <c:crossAx val="438734992"/>
        <c:crosses val="autoZero"/>
        <c:crossBetween val="between"/>
      </c:valAx>
    </c:plotArea>
    <c:plotVisOnly val="1"/>
    <c:dispBlanksAs val="gap"/>
    <c:showDLblsOverMax val="0"/>
  </c:chart>
  <c:txPr>
    <a:bodyPr/>
    <a:lstStyle/>
    <a:p>
      <a:pPr>
        <a:defRPr sz="1800"/>
      </a:pPr>
      <a:endParaRPr lang="pl-PL"/>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pl-PL"/>
  <c:roundedCorners val="0"/>
  <mc:AlternateContent xmlns:mc="http://schemas.openxmlformats.org/markup-compatibility/2006">
    <mc:Choice xmlns:c14="http://schemas.microsoft.com/office/drawing/2007/8/2/chart" Requires="c14">
      <c14:style val="129"/>
    </mc:Choice>
    <mc:Fallback>
      <c:style val="29"/>
    </mc:Fallback>
  </mc:AlternateContent>
  <c:chart>
    <c:autoTitleDeleted val="1"/>
    <c:view3D>
      <c:rotX val="0"/>
      <c:rotY val="0"/>
      <c:rAngAx val="0"/>
      <c:perspective val="0"/>
    </c:view3D>
    <c:floor>
      <c:thickness val="0"/>
    </c:floor>
    <c:sideWall>
      <c:thickness val="0"/>
      <c:spPr>
        <a:solidFill>
          <a:schemeClr val="bg1"/>
        </a:solidFill>
        <a:ln w="25396">
          <a:noFill/>
        </a:ln>
      </c:spPr>
    </c:sideWall>
    <c:backWall>
      <c:thickness val="0"/>
      <c:spPr>
        <a:solidFill>
          <a:schemeClr val="bg1"/>
        </a:solidFill>
        <a:ln w="25396">
          <a:noFill/>
        </a:ln>
      </c:spPr>
    </c:backWall>
    <c:plotArea>
      <c:layout/>
      <c:bar3DChart>
        <c:barDir val="bar"/>
        <c:grouping val="clustered"/>
        <c:varyColors val="0"/>
        <c:ser>
          <c:idx val="0"/>
          <c:order val="0"/>
          <c:tx>
            <c:strRef>
              <c:f>Arkusz1!$B$1</c:f>
              <c:strCache>
                <c:ptCount val="1"/>
                <c:pt idx="0">
                  <c:v>Seria 2</c:v>
                </c:pt>
              </c:strCache>
            </c:strRef>
          </c:tx>
          <c:spPr>
            <a:solidFill>
              <a:srgbClr val="00B050"/>
            </a:solidFill>
          </c:spPr>
          <c:invertIfNegative val="0"/>
          <c:dLbls>
            <c:dLbl>
              <c:idx val="0"/>
              <c:layout>
                <c:manualLayout>
                  <c:x val="-0.14428857715430873"/>
                  <c:y val="-1.7477836070306725E-16"/>
                </c:manualLayout>
              </c:layout>
              <c:showLegendKey val="0"/>
              <c:showVal val="1"/>
              <c:showCatName val="0"/>
              <c:showSerName val="0"/>
              <c:showPercent val="0"/>
              <c:showBubbleSize val="0"/>
              <c:extLst>
                <c:ext xmlns:c15="http://schemas.microsoft.com/office/drawing/2012/chart" uri="{CE6537A1-D6FC-4f65-9D91-7224C49458BB}"/>
              </c:extLst>
            </c:dLbl>
            <c:dLbl>
              <c:idx val="1"/>
              <c:layout>
                <c:manualLayout>
                  <c:x val="-5.2905811623246549E-2"/>
                  <c:y val="-4.7667376297529374E-3"/>
                </c:manualLayout>
              </c:layout>
              <c:showLegendKey val="0"/>
              <c:showVal val="1"/>
              <c:showCatName val="0"/>
              <c:showSerName val="0"/>
              <c:showPercent val="0"/>
              <c:showBubbleSize val="0"/>
              <c:extLst>
                <c:ext xmlns:c15="http://schemas.microsoft.com/office/drawing/2012/chart" uri="{CE6537A1-D6FC-4f65-9D91-7224C49458BB}"/>
              </c:extLst>
            </c:dLbl>
            <c:dLbl>
              <c:idx val="2"/>
              <c:layout>
                <c:manualLayout>
                  <c:x val="-3.8476953907815629E-2"/>
                  <c:y val="-2.3833688148764253E-3"/>
                </c:manualLayout>
              </c:layout>
              <c:showLegendKey val="0"/>
              <c:showVal val="1"/>
              <c:showCatName val="0"/>
              <c:showSerName val="0"/>
              <c:showPercent val="0"/>
              <c:showBubbleSize val="0"/>
              <c:extLst>
                <c:ext xmlns:c15="http://schemas.microsoft.com/office/drawing/2012/chart" uri="{CE6537A1-D6FC-4f65-9D91-7224C49458BB}"/>
              </c:extLst>
            </c:dLbl>
            <c:dLbl>
              <c:idx val="3"/>
              <c:layout>
                <c:manualLayout>
                  <c:x val="-7.535070140280567E-2"/>
                  <c:y val="2.3833688148764253E-3"/>
                </c:manualLayout>
              </c:layout>
              <c:showLegendKey val="0"/>
              <c:showVal val="1"/>
              <c:showCatName val="0"/>
              <c:showSerName val="0"/>
              <c:showPercent val="0"/>
              <c:showBubbleSize val="0"/>
              <c:extLst>
                <c:ext xmlns:c15="http://schemas.microsoft.com/office/drawing/2012/chart" uri="{CE6537A1-D6FC-4f65-9D91-7224C49458BB}"/>
              </c:extLst>
            </c:dLbl>
            <c:dLbl>
              <c:idx val="4"/>
              <c:layout>
                <c:manualLayout>
                  <c:x val="-8.9779559118236527E-2"/>
                  <c:y val="-4.7667376297528506E-3"/>
                </c:manualLayout>
              </c:layout>
              <c:showLegendKey val="0"/>
              <c:showVal val="1"/>
              <c:showCatName val="0"/>
              <c:showSerName val="0"/>
              <c:showPercent val="0"/>
              <c:showBubbleSize val="0"/>
              <c:extLst>
                <c:ext xmlns:c15="http://schemas.microsoft.com/office/drawing/2012/chart" uri="{CE6537A1-D6FC-4f65-9D91-7224C49458BB}"/>
              </c:extLst>
            </c:dLbl>
            <c:dLbl>
              <c:idx val="5"/>
              <c:layout>
                <c:manualLayout>
                  <c:x val="-6.8937875751503008E-2"/>
                  <c:y val="-2.3833688148763815E-3"/>
                </c:manualLayout>
              </c:layout>
              <c:showLegendKey val="0"/>
              <c:showVal val="1"/>
              <c:showCatName val="0"/>
              <c:showSerName val="0"/>
              <c:showPercent val="0"/>
              <c:showBubbleSize val="0"/>
              <c:extLst>
                <c:ext xmlns:c15="http://schemas.microsoft.com/office/drawing/2012/chart" uri="{CE6537A1-D6FC-4f65-9D91-7224C49458BB}"/>
              </c:extLst>
            </c:dLbl>
            <c:dLbl>
              <c:idx val="6"/>
              <c:layout>
                <c:manualLayout>
                  <c:x val="-9.6192384769539077E-2"/>
                  <c:y val="2.3833688148764253E-3"/>
                </c:manualLayout>
              </c:layout>
              <c:showLegendKey val="0"/>
              <c:showVal val="1"/>
              <c:showCatName val="0"/>
              <c:showSerName val="0"/>
              <c:showPercent val="0"/>
              <c:showBubbleSize val="0"/>
              <c:extLst>
                <c:ext xmlns:c15="http://schemas.microsoft.com/office/drawing/2012/chart" uri="{CE6537A1-D6FC-4f65-9D91-7224C49458BB}"/>
              </c:extLst>
            </c:dLbl>
            <c:dLbl>
              <c:idx val="7"/>
              <c:layout>
                <c:manualLayout>
                  <c:x val="-0.20360721442885771"/>
                  <c:y val="-4.7667376297528506E-3"/>
                </c:manualLayout>
              </c:layout>
              <c:showLegendKey val="0"/>
              <c:showVal val="1"/>
              <c:showCatName val="0"/>
              <c:showSerName val="0"/>
              <c:showPercent val="0"/>
              <c:showBubbleSize val="0"/>
              <c:extLst>
                <c:ext xmlns:c15="http://schemas.microsoft.com/office/drawing/2012/chart" uri="{CE6537A1-D6FC-4f65-9D91-7224C49458BB}"/>
              </c:extLst>
            </c:dLbl>
            <c:dLbl>
              <c:idx val="8"/>
              <c:layout>
                <c:manualLayout>
                  <c:x val="-0.14108216432865731"/>
                  <c:y val="-2.1847295087883407E-17"/>
                </c:manualLayout>
              </c:layout>
              <c:showLegendKey val="0"/>
              <c:showVal val="1"/>
              <c:showCatName val="0"/>
              <c:showSerName val="0"/>
              <c:showPercent val="0"/>
              <c:showBubbleSize val="0"/>
              <c:extLst>
                <c:ext xmlns:c15="http://schemas.microsoft.com/office/drawing/2012/chart" uri="{CE6537A1-D6FC-4f65-9D91-7224C49458BB}"/>
              </c:extLst>
            </c:dLbl>
            <c:dLbl>
              <c:idx val="9"/>
              <c:layout>
                <c:manualLayout>
                  <c:x val="-0.28056112224448909"/>
                  <c:y val="0"/>
                </c:manualLayout>
              </c:layout>
              <c:showLegendKey val="0"/>
              <c:showVal val="1"/>
              <c:showCatName val="0"/>
              <c:showSerName val="0"/>
              <c:showPercent val="0"/>
              <c:showBubbleSize val="0"/>
              <c:extLst>
                <c:ext xmlns:c15="http://schemas.microsoft.com/office/drawing/2012/chart" uri="{CE6537A1-D6FC-4f65-9D91-7224C49458BB}"/>
              </c:extLst>
            </c:dLbl>
            <c:spPr>
              <a:noFill/>
              <a:ln>
                <a:noFill/>
              </a:ln>
              <a:effectLst/>
            </c:spPr>
            <c:txPr>
              <a:bodyPr wrap="square" lIns="38100" tIns="19050" rIns="38100" bIns="19050" anchor="ctr">
                <a:spAutoFit/>
              </a:bodyPr>
              <a:lstStyle/>
              <a:p>
                <a:pPr>
                  <a:defRPr>
                    <a:latin typeface="Calibri" panose="020F0502020204030204" pitchFamily="34" charset="0"/>
                    <a:cs typeface="Calibri" panose="020F0502020204030204" pitchFamily="34" charset="0"/>
                  </a:defRPr>
                </a:pPr>
                <a:endParaRPr lang="pl-PL"/>
              </a:p>
            </c:txPr>
            <c:showLegendKey val="0"/>
            <c:showVal val="1"/>
            <c:showCatName val="0"/>
            <c:showSerName val="0"/>
            <c:showPercent val="0"/>
            <c:showBubbleSize val="0"/>
            <c:showLeaderLines val="0"/>
            <c:extLst>
              <c:ext xmlns:c15="http://schemas.microsoft.com/office/drawing/2012/chart" uri="{CE6537A1-D6FC-4f65-9D91-7224C49458BB}">
                <c15:showLeaderLines val="1"/>
              </c:ext>
            </c:extLst>
          </c:dLbls>
          <c:cat>
            <c:strRef>
              <c:f>Arkusz1!$A$2:$A$11</c:f>
              <c:strCache>
                <c:ptCount val="10"/>
                <c:pt idx="0">
                  <c:v>do 30 roku życia</c:v>
                </c:pt>
                <c:pt idx="1">
                  <c:v>Niepełnosprawni</c:v>
                </c:pt>
                <c:pt idx="2">
                  <c:v>osoby w okresie 12 miesięcy od dnia ukończenia nauki</c:v>
                </c:pt>
                <c:pt idx="3">
                  <c:v>które nie podjęły zatrudnienia po urodzeniu dziecka</c:v>
                </c:pt>
                <c:pt idx="4">
                  <c:v>samotnie wychowujące co najmniej jedno dziecko do 6 roku życia</c:v>
                </c:pt>
                <c:pt idx="5">
                  <c:v>do 25 roku życia</c:v>
                </c:pt>
                <c:pt idx="6">
                  <c:v>bez doświadczenia zawodowego</c:v>
                </c:pt>
                <c:pt idx="7">
                  <c:v>powyżej 50 roku życia</c:v>
                </c:pt>
                <c:pt idx="8">
                  <c:v>bez kwalifikiacji zawodowych</c:v>
                </c:pt>
                <c:pt idx="9">
                  <c:v>długotrwale bezrobotne</c:v>
                </c:pt>
              </c:strCache>
            </c:strRef>
          </c:cat>
          <c:val>
            <c:numRef>
              <c:f>Arkusz1!$B$2:$B$11</c:f>
              <c:numCache>
                <c:formatCode>General</c:formatCode>
                <c:ptCount val="10"/>
                <c:pt idx="0">
                  <c:v>192</c:v>
                </c:pt>
                <c:pt idx="1">
                  <c:v>56</c:v>
                </c:pt>
                <c:pt idx="2">
                  <c:v>29</c:v>
                </c:pt>
                <c:pt idx="3">
                  <c:v>103</c:v>
                </c:pt>
                <c:pt idx="4">
                  <c:v>119</c:v>
                </c:pt>
                <c:pt idx="5">
                  <c:v>85</c:v>
                </c:pt>
                <c:pt idx="6">
                  <c:v>189</c:v>
                </c:pt>
                <c:pt idx="7">
                  <c:v>480</c:v>
                </c:pt>
                <c:pt idx="8">
                  <c:v>280</c:v>
                </c:pt>
                <c:pt idx="9">
                  <c:v>597</c:v>
                </c:pt>
              </c:numCache>
            </c:numRef>
          </c:val>
        </c:ser>
        <c:dLbls>
          <c:showLegendKey val="0"/>
          <c:showVal val="0"/>
          <c:showCatName val="0"/>
          <c:showSerName val="0"/>
          <c:showPercent val="0"/>
          <c:showBubbleSize val="0"/>
        </c:dLbls>
        <c:gapWidth val="100"/>
        <c:gapDepth val="100"/>
        <c:shape val="box"/>
        <c:axId val="438738912"/>
        <c:axId val="438736952"/>
        <c:axId val="0"/>
      </c:bar3DChart>
      <c:catAx>
        <c:axId val="438738912"/>
        <c:scaling>
          <c:orientation val="minMax"/>
        </c:scaling>
        <c:delete val="0"/>
        <c:axPos val="l"/>
        <c:numFmt formatCode="General" sourceLinked="1"/>
        <c:majorTickMark val="out"/>
        <c:minorTickMark val="none"/>
        <c:tickLblPos val="nextTo"/>
        <c:txPr>
          <a:bodyPr/>
          <a:lstStyle/>
          <a:p>
            <a:pPr>
              <a:defRPr>
                <a:latin typeface="Calibri" panose="020F0502020204030204" pitchFamily="34" charset="0"/>
                <a:cs typeface="Calibri" panose="020F0502020204030204" pitchFamily="34" charset="0"/>
              </a:defRPr>
            </a:pPr>
            <a:endParaRPr lang="pl-PL"/>
          </a:p>
        </c:txPr>
        <c:crossAx val="438736952"/>
        <c:crosses val="autoZero"/>
        <c:auto val="1"/>
        <c:lblAlgn val="ctr"/>
        <c:lblOffset val="100"/>
        <c:noMultiLvlLbl val="0"/>
      </c:catAx>
      <c:valAx>
        <c:axId val="438736952"/>
        <c:scaling>
          <c:orientation val="minMax"/>
        </c:scaling>
        <c:delete val="0"/>
        <c:axPos val="b"/>
        <c:majorGridlines/>
        <c:numFmt formatCode="General" sourceLinked="1"/>
        <c:majorTickMark val="out"/>
        <c:minorTickMark val="none"/>
        <c:tickLblPos val="nextTo"/>
        <c:txPr>
          <a:bodyPr/>
          <a:lstStyle/>
          <a:p>
            <a:pPr>
              <a:defRPr>
                <a:latin typeface="Calibri" panose="020F0502020204030204" pitchFamily="34" charset="0"/>
                <a:cs typeface="Calibri" panose="020F0502020204030204" pitchFamily="34" charset="0"/>
              </a:defRPr>
            </a:pPr>
            <a:endParaRPr lang="pl-PL"/>
          </a:p>
        </c:txPr>
        <c:crossAx val="438738912"/>
        <c:crosses val="autoZero"/>
        <c:crossBetween val="between"/>
      </c:valAx>
    </c:plotArea>
    <c:plotVisOnly val="1"/>
    <c:dispBlanksAs val="gap"/>
    <c:showDLblsOverMax val="0"/>
  </c:chart>
  <c:txPr>
    <a:bodyPr/>
    <a:lstStyle/>
    <a:p>
      <a:pPr>
        <a:defRPr sz="1800"/>
      </a:pPr>
      <a:endParaRPr lang="pl-PL"/>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pl-PL"/>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view3D>
      <c:rotX val="15"/>
      <c:rotY val="20"/>
      <c:rAngAx val="1"/>
    </c:view3D>
    <c:floor>
      <c:thickness val="0"/>
      <c:spPr>
        <a:solidFill>
          <a:schemeClr val="bg1"/>
        </a:solidFill>
      </c:spPr>
    </c:floor>
    <c:sideWall>
      <c:thickness val="0"/>
      <c:spPr>
        <a:solidFill>
          <a:schemeClr val="bg1"/>
        </a:solidFill>
      </c:spPr>
    </c:sideWall>
    <c:backWall>
      <c:thickness val="0"/>
      <c:spPr>
        <a:solidFill>
          <a:schemeClr val="bg1"/>
        </a:solidFill>
      </c:spPr>
    </c:backWall>
    <c:plotArea>
      <c:layout/>
      <c:bar3DChart>
        <c:barDir val="col"/>
        <c:grouping val="stacked"/>
        <c:varyColors val="0"/>
        <c:ser>
          <c:idx val="0"/>
          <c:order val="0"/>
          <c:tx>
            <c:strRef>
              <c:f>Arkusz1!$B$1</c:f>
              <c:strCache>
                <c:ptCount val="1"/>
                <c:pt idx="0">
                  <c:v>Osoby bezrobotne wg wieku</c:v>
                </c:pt>
              </c:strCache>
            </c:strRef>
          </c:tx>
          <c:spPr>
            <a:solidFill>
              <a:srgbClr val="00B050"/>
            </a:solidFill>
          </c:spPr>
          <c:invertIfNegative val="0"/>
          <c:dLbls>
            <c:dLbl>
              <c:idx val="0"/>
              <c:layout>
                <c:manualLayout>
                  <c:x val="1.6744667812160162E-3"/>
                  <c:y val="1.4697441025071289E-2"/>
                </c:manualLayout>
              </c:layout>
              <c:showLegendKey val="0"/>
              <c:showVal val="1"/>
              <c:showCatName val="0"/>
              <c:showSerName val="0"/>
              <c:showPercent val="0"/>
              <c:showBubbleSize val="0"/>
              <c:extLst>
                <c:ext xmlns:c15="http://schemas.microsoft.com/office/drawing/2012/chart" uri="{CE6537A1-D6FC-4f65-9D91-7224C49458BB}"/>
              </c:extLst>
            </c:dLbl>
            <c:dLbl>
              <c:idx val="1"/>
              <c:layout>
                <c:manualLayout>
                  <c:x val="1.6744667812159855E-3"/>
                  <c:y val="5.8789764100285156E-3"/>
                </c:manualLayout>
              </c:layout>
              <c:showLegendKey val="0"/>
              <c:showVal val="1"/>
              <c:showCatName val="0"/>
              <c:showSerName val="0"/>
              <c:showPercent val="0"/>
              <c:showBubbleSize val="0"/>
              <c:extLst>
                <c:ext xmlns:c15="http://schemas.microsoft.com/office/drawing/2012/chart" uri="{CE6537A1-D6FC-4f65-9D91-7224C49458BB}"/>
              </c:extLst>
            </c:dLbl>
            <c:dLbl>
              <c:idx val="2"/>
              <c:layout>
                <c:manualLayout>
                  <c:x val="3.3489335624319709E-3"/>
                  <c:y val="5.8789764100284072E-3"/>
                </c:manualLayout>
              </c:layout>
              <c:showLegendKey val="0"/>
              <c:showVal val="1"/>
              <c:showCatName val="0"/>
              <c:showSerName val="0"/>
              <c:showPercent val="0"/>
              <c:showBubbleSize val="0"/>
              <c:extLst>
                <c:ext xmlns:c15="http://schemas.microsoft.com/office/drawing/2012/chart" uri="{CE6537A1-D6FC-4f65-9D91-7224C49458BB}"/>
              </c:extLst>
            </c:dLbl>
            <c:dLbl>
              <c:idx val="3"/>
              <c:layout>
                <c:manualLayout>
                  <c:x val="-1.6744667812160776E-3"/>
                  <c:y val="1.1757952820057031E-2"/>
                </c:manualLayout>
              </c:layout>
              <c:showLegendKey val="0"/>
              <c:showVal val="1"/>
              <c:showCatName val="0"/>
              <c:showSerName val="0"/>
              <c:showPercent val="0"/>
              <c:showBubbleSize val="0"/>
              <c:extLst>
                <c:ext xmlns:c15="http://schemas.microsoft.com/office/drawing/2012/chart" uri="{CE6537A1-D6FC-4f65-9D91-7224C49458BB}"/>
              </c:extLst>
            </c:dLbl>
            <c:dLbl>
              <c:idx val="4"/>
              <c:layout>
                <c:manualLayout>
                  <c:x val="0"/>
                  <c:y val="8.8184646150426659E-3"/>
                </c:manualLayout>
              </c:layout>
              <c:showLegendKey val="0"/>
              <c:showVal val="1"/>
              <c:showCatName val="0"/>
              <c:showSerName val="0"/>
              <c:showPercent val="0"/>
              <c:showBubbleSize val="0"/>
              <c:extLst>
                <c:ext xmlns:c15="http://schemas.microsoft.com/office/drawing/2012/chart" uri="{CE6537A1-D6FC-4f65-9D91-7224C49458BB}"/>
              </c:extLst>
            </c:dLbl>
            <c:dLbl>
              <c:idx val="5"/>
              <c:layout>
                <c:manualLayout>
                  <c:x val="3.3489335624319098E-3"/>
                  <c:y val="2.0576417435099695E-2"/>
                </c:manualLayout>
              </c:layout>
              <c:showLegendKey val="0"/>
              <c:showVal val="1"/>
              <c:showCatName val="0"/>
              <c:showSerName val="0"/>
              <c:showPercent val="0"/>
              <c:showBubbleSize val="0"/>
              <c:extLst>
                <c:ext xmlns:c15="http://schemas.microsoft.com/office/drawing/2012/chart" uri="{CE6537A1-D6FC-4f65-9D91-7224C49458BB}"/>
              </c:extLst>
            </c:dLbl>
            <c:spPr>
              <a:noFill/>
              <a:ln>
                <a:noFill/>
              </a:ln>
              <a:effectLst/>
            </c:spPr>
            <c:txPr>
              <a:bodyPr wrap="square" lIns="38100" tIns="19050" rIns="38100" bIns="19050" anchor="ctr">
                <a:spAutoFit/>
              </a:bodyPr>
              <a:lstStyle/>
              <a:p>
                <a:pPr>
                  <a:defRPr sz="1800">
                    <a:latin typeface="Calibri" panose="020F0502020204030204" pitchFamily="34" charset="0"/>
                    <a:cs typeface="Calibri" panose="020F0502020204030204" pitchFamily="34" charset="0"/>
                  </a:defRPr>
                </a:pPr>
                <a:endParaRPr lang="pl-PL"/>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Arkusz1!$A$3:$A$8</c:f>
              <c:strCache>
                <c:ptCount val="6"/>
                <c:pt idx="0">
                  <c:v>18-24</c:v>
                </c:pt>
                <c:pt idx="1">
                  <c:v>25-34</c:v>
                </c:pt>
                <c:pt idx="2">
                  <c:v>35-44</c:v>
                </c:pt>
                <c:pt idx="3">
                  <c:v>45-54</c:v>
                </c:pt>
                <c:pt idx="4">
                  <c:v>55-59</c:v>
                </c:pt>
                <c:pt idx="5">
                  <c:v>60 i więcej</c:v>
                </c:pt>
              </c:strCache>
            </c:strRef>
          </c:cat>
          <c:val>
            <c:numRef>
              <c:f>Arkusz1!$B$3:$B$8</c:f>
              <c:numCache>
                <c:formatCode>General</c:formatCode>
                <c:ptCount val="6"/>
                <c:pt idx="0">
                  <c:v>85</c:v>
                </c:pt>
                <c:pt idx="1">
                  <c:v>260</c:v>
                </c:pt>
                <c:pt idx="2">
                  <c:v>295</c:v>
                </c:pt>
                <c:pt idx="3">
                  <c:v>244</c:v>
                </c:pt>
                <c:pt idx="4">
                  <c:v>199</c:v>
                </c:pt>
                <c:pt idx="5">
                  <c:v>157</c:v>
                </c:pt>
              </c:numCache>
            </c:numRef>
          </c:val>
        </c:ser>
        <c:dLbls>
          <c:showLegendKey val="0"/>
          <c:showVal val="0"/>
          <c:showCatName val="0"/>
          <c:showSerName val="0"/>
          <c:showPercent val="0"/>
          <c:showBubbleSize val="0"/>
        </c:dLbls>
        <c:gapWidth val="150"/>
        <c:shape val="box"/>
        <c:axId val="438739304"/>
        <c:axId val="438739696"/>
        <c:axId val="0"/>
      </c:bar3DChart>
      <c:catAx>
        <c:axId val="438739304"/>
        <c:scaling>
          <c:orientation val="minMax"/>
        </c:scaling>
        <c:delete val="0"/>
        <c:axPos val="b"/>
        <c:numFmt formatCode="General" sourceLinked="1"/>
        <c:majorTickMark val="out"/>
        <c:minorTickMark val="none"/>
        <c:tickLblPos val="nextTo"/>
        <c:txPr>
          <a:bodyPr/>
          <a:lstStyle/>
          <a:p>
            <a:pPr>
              <a:defRPr sz="1800">
                <a:latin typeface="Calibri" panose="020F0502020204030204" pitchFamily="34" charset="0"/>
                <a:cs typeface="Calibri" panose="020F0502020204030204" pitchFamily="34" charset="0"/>
              </a:defRPr>
            </a:pPr>
            <a:endParaRPr lang="pl-PL"/>
          </a:p>
        </c:txPr>
        <c:crossAx val="438739696"/>
        <c:crosses val="autoZero"/>
        <c:auto val="1"/>
        <c:lblAlgn val="ctr"/>
        <c:lblOffset val="100"/>
        <c:noMultiLvlLbl val="0"/>
      </c:catAx>
      <c:valAx>
        <c:axId val="438739696"/>
        <c:scaling>
          <c:orientation val="minMax"/>
        </c:scaling>
        <c:delete val="0"/>
        <c:axPos val="l"/>
        <c:majorGridlines/>
        <c:numFmt formatCode="General" sourceLinked="1"/>
        <c:majorTickMark val="out"/>
        <c:minorTickMark val="none"/>
        <c:tickLblPos val="nextTo"/>
        <c:txPr>
          <a:bodyPr/>
          <a:lstStyle/>
          <a:p>
            <a:pPr>
              <a:defRPr sz="1800">
                <a:latin typeface="Calibri" panose="020F0502020204030204" pitchFamily="34" charset="0"/>
                <a:cs typeface="Calibri" panose="020F0502020204030204" pitchFamily="34" charset="0"/>
              </a:defRPr>
            </a:pPr>
            <a:endParaRPr lang="pl-PL"/>
          </a:p>
        </c:txPr>
        <c:crossAx val="438739304"/>
        <c:crosses val="autoZero"/>
        <c:crossBetween val="between"/>
      </c:valAx>
    </c:plotArea>
    <c:plotVisOnly val="1"/>
    <c:dispBlanksAs val="gap"/>
    <c:showDLblsOverMax val="0"/>
  </c:chart>
  <c:txPr>
    <a:bodyPr/>
    <a:lstStyle/>
    <a:p>
      <a:pPr>
        <a:defRPr sz="1800"/>
      </a:pPr>
      <a:endParaRPr lang="pl-PL"/>
    </a:p>
  </c:txPr>
  <c:externalData r:id="rId1">
    <c:autoUpdate val="0"/>
  </c:externalData>
</c:chartSpace>
</file>

<file path=ppt/drawings/_rels/vmlDrawing1.vml.rels><?xml version="1.0" encoding="UTF-8" standalone="yes"?>
<Relationships xmlns="http://schemas.openxmlformats.org/package/2006/relationships"><Relationship Id="rId1" Type="http://schemas.openxmlformats.org/officeDocument/2006/relationships/image" Target="../media/image20.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2098" name="Rectangle 2"/>
          <p:cNvSpPr>
            <a:spLocks noGrp="1" noChangeArrowheads="1"/>
          </p:cNvSpPr>
          <p:nvPr>
            <p:ph type="hdr" sz="quarter"/>
          </p:nvPr>
        </p:nvSpPr>
        <p:spPr bwMode="auto">
          <a:xfrm>
            <a:off x="1" y="0"/>
            <a:ext cx="2944813" cy="496967"/>
          </a:xfrm>
          <a:prstGeom prst="rect">
            <a:avLst/>
          </a:prstGeom>
          <a:noFill/>
          <a:ln w="9525">
            <a:noFill/>
            <a:miter lim="800000"/>
            <a:headEnd/>
            <a:tailEnd/>
          </a:ln>
          <a:effectLst/>
        </p:spPr>
        <p:txBody>
          <a:bodyPr vert="horz" wrap="square" lIns="91349" tIns="45674" rIns="91349" bIns="45674" numCol="1" anchor="t" anchorCtr="0" compatLnSpc="1">
            <a:prstTxWarp prst="textNoShape">
              <a:avLst/>
            </a:prstTxWarp>
          </a:bodyPr>
          <a:lstStyle>
            <a:lvl1pPr eaLnBrk="0" hangingPunct="0">
              <a:buClr>
                <a:srgbClr val="000000"/>
              </a:buClr>
              <a:buSzPct val="100000"/>
              <a:buFont typeface="Times New Roman" pitchFamily="18" charset="0"/>
              <a:buNone/>
              <a:defRPr sz="1200"/>
            </a:lvl1pPr>
          </a:lstStyle>
          <a:p>
            <a:pPr>
              <a:defRPr/>
            </a:pPr>
            <a:endParaRPr lang="pl-PL"/>
          </a:p>
        </p:txBody>
      </p:sp>
      <p:sp>
        <p:nvSpPr>
          <p:cNvPr id="132099" name="Rectangle 3"/>
          <p:cNvSpPr>
            <a:spLocks noGrp="1" noChangeArrowheads="1"/>
          </p:cNvSpPr>
          <p:nvPr>
            <p:ph type="dt" sz="quarter" idx="1"/>
          </p:nvPr>
        </p:nvSpPr>
        <p:spPr bwMode="auto">
          <a:xfrm>
            <a:off x="3851276" y="0"/>
            <a:ext cx="2944813" cy="496967"/>
          </a:xfrm>
          <a:prstGeom prst="rect">
            <a:avLst/>
          </a:prstGeom>
          <a:noFill/>
          <a:ln w="9525">
            <a:noFill/>
            <a:miter lim="800000"/>
            <a:headEnd/>
            <a:tailEnd/>
          </a:ln>
          <a:effectLst/>
        </p:spPr>
        <p:txBody>
          <a:bodyPr vert="horz" wrap="square" lIns="91349" tIns="45674" rIns="91349" bIns="45674" numCol="1" anchor="t" anchorCtr="0" compatLnSpc="1">
            <a:prstTxWarp prst="textNoShape">
              <a:avLst/>
            </a:prstTxWarp>
          </a:bodyPr>
          <a:lstStyle>
            <a:lvl1pPr algn="r" eaLnBrk="0" hangingPunct="0">
              <a:buClr>
                <a:srgbClr val="000000"/>
              </a:buClr>
              <a:buSzPct val="100000"/>
              <a:buFont typeface="Times New Roman" pitchFamily="18" charset="0"/>
              <a:buNone/>
              <a:defRPr sz="1200"/>
            </a:lvl1pPr>
          </a:lstStyle>
          <a:p>
            <a:pPr>
              <a:defRPr/>
            </a:pPr>
            <a:fld id="{7E411259-1B56-48B6-9326-BBB491A4CEE3}" type="datetimeFigureOut">
              <a:rPr lang="pl-PL"/>
              <a:pPr>
                <a:defRPr/>
              </a:pPr>
              <a:t>21.03.2019</a:t>
            </a:fld>
            <a:endParaRPr lang="pl-PL"/>
          </a:p>
        </p:txBody>
      </p:sp>
      <p:sp>
        <p:nvSpPr>
          <p:cNvPr id="132100" name="Rectangle 4"/>
          <p:cNvSpPr>
            <a:spLocks noGrp="1" noChangeArrowheads="1"/>
          </p:cNvSpPr>
          <p:nvPr>
            <p:ph type="ftr" sz="quarter" idx="2"/>
          </p:nvPr>
        </p:nvSpPr>
        <p:spPr bwMode="auto">
          <a:xfrm>
            <a:off x="1" y="9429671"/>
            <a:ext cx="2944813" cy="496966"/>
          </a:xfrm>
          <a:prstGeom prst="rect">
            <a:avLst/>
          </a:prstGeom>
          <a:noFill/>
          <a:ln w="9525">
            <a:noFill/>
            <a:miter lim="800000"/>
            <a:headEnd/>
            <a:tailEnd/>
          </a:ln>
          <a:effectLst/>
        </p:spPr>
        <p:txBody>
          <a:bodyPr vert="horz" wrap="square" lIns="91349" tIns="45674" rIns="91349" bIns="45674" numCol="1" anchor="b" anchorCtr="0" compatLnSpc="1">
            <a:prstTxWarp prst="textNoShape">
              <a:avLst/>
            </a:prstTxWarp>
          </a:bodyPr>
          <a:lstStyle>
            <a:lvl1pPr eaLnBrk="0" hangingPunct="0">
              <a:buClr>
                <a:srgbClr val="000000"/>
              </a:buClr>
              <a:buSzPct val="100000"/>
              <a:buFont typeface="Times New Roman" pitchFamily="18" charset="0"/>
              <a:buNone/>
              <a:defRPr sz="1200"/>
            </a:lvl1pPr>
          </a:lstStyle>
          <a:p>
            <a:pPr>
              <a:defRPr/>
            </a:pPr>
            <a:endParaRPr lang="pl-PL"/>
          </a:p>
        </p:txBody>
      </p:sp>
      <p:sp>
        <p:nvSpPr>
          <p:cNvPr id="132101" name="Rectangle 5"/>
          <p:cNvSpPr>
            <a:spLocks noGrp="1" noChangeArrowheads="1"/>
          </p:cNvSpPr>
          <p:nvPr>
            <p:ph type="sldNum" sz="quarter" idx="3"/>
          </p:nvPr>
        </p:nvSpPr>
        <p:spPr bwMode="auto">
          <a:xfrm>
            <a:off x="3851276" y="9429671"/>
            <a:ext cx="2944813" cy="496966"/>
          </a:xfrm>
          <a:prstGeom prst="rect">
            <a:avLst/>
          </a:prstGeom>
          <a:noFill/>
          <a:ln w="9525">
            <a:noFill/>
            <a:miter lim="800000"/>
            <a:headEnd/>
            <a:tailEnd/>
          </a:ln>
          <a:effectLst/>
        </p:spPr>
        <p:txBody>
          <a:bodyPr vert="horz" wrap="square" lIns="91349" tIns="45674" rIns="91349" bIns="45674" numCol="1" anchor="b" anchorCtr="0" compatLnSpc="1">
            <a:prstTxWarp prst="textNoShape">
              <a:avLst/>
            </a:prstTxWarp>
          </a:bodyPr>
          <a:lstStyle>
            <a:lvl1pPr algn="r" eaLnBrk="0" hangingPunct="0">
              <a:buClr>
                <a:srgbClr val="000000"/>
              </a:buClr>
              <a:buSzPct val="100000"/>
              <a:buFont typeface="Times New Roman" pitchFamily="18" charset="0"/>
              <a:buNone/>
              <a:defRPr sz="1200"/>
            </a:lvl1pPr>
          </a:lstStyle>
          <a:p>
            <a:pPr>
              <a:defRPr/>
            </a:pPr>
            <a:fld id="{293DBE49-27B5-4313-958A-8259F3BFC82C}" type="slidenum">
              <a:rPr lang="pl-PL"/>
              <a:pPr>
                <a:defRPr/>
              </a:pPr>
              <a:t>‹#›</a:t>
            </a:fld>
            <a:endParaRPr lang="pl-PL"/>
          </a:p>
        </p:txBody>
      </p:sp>
    </p:spTree>
    <p:extLst>
      <p:ext uri="{BB962C8B-B14F-4D97-AF65-F5344CB8AC3E}">
        <p14:creationId xmlns:p14="http://schemas.microsoft.com/office/powerpoint/2010/main" val="327571906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3730" name="AutoShape 1"/>
          <p:cNvSpPr>
            <a:spLocks noChangeArrowheads="1"/>
          </p:cNvSpPr>
          <p:nvPr/>
        </p:nvSpPr>
        <p:spPr bwMode="auto">
          <a:xfrm>
            <a:off x="0" y="0"/>
            <a:ext cx="6797675" cy="9928225"/>
          </a:xfrm>
          <a:prstGeom prst="roundRect">
            <a:avLst>
              <a:gd name="adj" fmla="val 23"/>
            </a:avLst>
          </a:prstGeom>
          <a:solidFill>
            <a:srgbClr val="FFFFFF"/>
          </a:solidFill>
          <a:ln w="9525">
            <a:noFill/>
            <a:round/>
            <a:headEnd/>
            <a:tailEnd/>
          </a:ln>
        </p:spPr>
        <p:txBody>
          <a:bodyPr wrap="none" lIns="91349" tIns="45674" rIns="91349" bIns="45674" anchor="ctr"/>
          <a:lstStyle/>
          <a:p>
            <a:pPr>
              <a:buClr>
                <a:srgbClr val="000000"/>
              </a:buClr>
              <a:buSzPct val="100000"/>
              <a:buFont typeface="Times New Roman" pitchFamily="18" charset="0"/>
              <a:buNone/>
              <a:defRPr/>
            </a:pPr>
            <a:endParaRPr lang="pl-PL"/>
          </a:p>
        </p:txBody>
      </p:sp>
      <p:sp>
        <p:nvSpPr>
          <p:cNvPr id="73731" name="Text Box 2"/>
          <p:cNvSpPr txBox="1">
            <a:spLocks noChangeArrowheads="1"/>
          </p:cNvSpPr>
          <p:nvPr/>
        </p:nvSpPr>
        <p:spPr bwMode="auto">
          <a:xfrm>
            <a:off x="0" y="0"/>
            <a:ext cx="2946400" cy="496967"/>
          </a:xfrm>
          <a:prstGeom prst="rect">
            <a:avLst/>
          </a:prstGeom>
          <a:noFill/>
          <a:ln w="9525">
            <a:noFill/>
            <a:round/>
            <a:headEnd/>
            <a:tailEnd/>
          </a:ln>
        </p:spPr>
        <p:txBody>
          <a:bodyPr wrap="none" lIns="91349" tIns="45674" rIns="91349" bIns="45674" anchor="ctr"/>
          <a:lstStyle/>
          <a:p>
            <a:pPr>
              <a:buClr>
                <a:srgbClr val="000000"/>
              </a:buClr>
              <a:buSzPct val="100000"/>
              <a:buFont typeface="Times New Roman" pitchFamily="18" charset="0"/>
              <a:buNone/>
              <a:defRPr/>
            </a:pPr>
            <a:endParaRPr lang="pl-PL"/>
          </a:p>
        </p:txBody>
      </p:sp>
      <p:sp>
        <p:nvSpPr>
          <p:cNvPr id="2051" name="Rectangle 3"/>
          <p:cNvSpPr>
            <a:spLocks noGrp="1" noChangeArrowheads="1"/>
          </p:cNvSpPr>
          <p:nvPr>
            <p:ph type="dt"/>
          </p:nvPr>
        </p:nvSpPr>
        <p:spPr bwMode="auto">
          <a:xfrm>
            <a:off x="3851276" y="0"/>
            <a:ext cx="2944813" cy="495379"/>
          </a:xfrm>
          <a:prstGeom prst="rect">
            <a:avLst/>
          </a:prstGeom>
          <a:noFill/>
          <a:ln w="9525">
            <a:noFill/>
            <a:round/>
            <a:headEnd/>
            <a:tailEnd/>
          </a:ln>
        </p:spPr>
        <p:txBody>
          <a:bodyPr vert="horz" wrap="square" lIns="89910" tIns="46753" rIns="89910" bIns="46753" numCol="1" anchor="t" anchorCtr="0" compatLnSpc="1">
            <a:prstTxWarp prst="textNoShape">
              <a:avLst/>
            </a:prstTxWarp>
          </a:bodyPr>
          <a:lstStyle>
            <a:lvl1pPr algn="r">
              <a:buClr>
                <a:srgbClr val="000000"/>
              </a:buClr>
              <a:buSzPct val="100000"/>
              <a:buFont typeface="Times New Roman" pitchFamily="18" charset="0"/>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ea typeface="+mn-ea"/>
                <a:cs typeface="Arial Unicode MS" charset="0"/>
              </a:defRPr>
            </a:lvl1pPr>
          </a:lstStyle>
          <a:p>
            <a:pPr>
              <a:defRPr/>
            </a:pPr>
            <a:endParaRPr lang="pl-PL"/>
          </a:p>
        </p:txBody>
      </p:sp>
      <p:sp>
        <p:nvSpPr>
          <p:cNvPr id="74757" name="Rectangle 4"/>
          <p:cNvSpPr>
            <a:spLocks noGrp="1" noRot="1" noChangeAspect="1" noChangeArrowheads="1"/>
          </p:cNvSpPr>
          <p:nvPr>
            <p:ph type="sldImg"/>
          </p:nvPr>
        </p:nvSpPr>
        <p:spPr bwMode="auto">
          <a:xfrm>
            <a:off x="917575" y="744538"/>
            <a:ext cx="4960938" cy="3721100"/>
          </a:xfrm>
          <a:prstGeom prst="rect">
            <a:avLst/>
          </a:prstGeom>
          <a:noFill/>
          <a:ln w="12600">
            <a:solidFill>
              <a:srgbClr val="000000"/>
            </a:solidFill>
            <a:miter lim="800000"/>
            <a:headEnd/>
            <a:tailEnd/>
          </a:ln>
        </p:spPr>
      </p:sp>
      <p:sp>
        <p:nvSpPr>
          <p:cNvPr id="2053" name="Rectangle 5"/>
          <p:cNvSpPr>
            <a:spLocks noGrp="1" noChangeArrowheads="1"/>
          </p:cNvSpPr>
          <p:nvPr>
            <p:ph type="body"/>
          </p:nvPr>
        </p:nvSpPr>
        <p:spPr bwMode="auto">
          <a:xfrm>
            <a:off x="679450" y="4717217"/>
            <a:ext cx="5438775" cy="4464764"/>
          </a:xfrm>
          <a:prstGeom prst="rect">
            <a:avLst/>
          </a:prstGeom>
          <a:noFill/>
          <a:ln w="9525">
            <a:noFill/>
            <a:round/>
            <a:headEnd/>
            <a:tailEnd/>
          </a:ln>
        </p:spPr>
        <p:txBody>
          <a:bodyPr vert="horz" wrap="square" lIns="89910" tIns="46753" rIns="89910" bIns="46753" numCol="1" anchor="t" anchorCtr="0" compatLnSpc="1">
            <a:prstTxWarp prst="textNoShape">
              <a:avLst/>
            </a:prstTxWarp>
          </a:bodyPr>
          <a:lstStyle/>
          <a:p>
            <a:pPr lvl="0"/>
            <a:endParaRPr lang="pl-PL" noProof="0" smtClean="0"/>
          </a:p>
        </p:txBody>
      </p:sp>
      <p:sp>
        <p:nvSpPr>
          <p:cNvPr id="73735" name="Text Box 6"/>
          <p:cNvSpPr txBox="1">
            <a:spLocks noChangeArrowheads="1"/>
          </p:cNvSpPr>
          <p:nvPr/>
        </p:nvSpPr>
        <p:spPr bwMode="auto">
          <a:xfrm>
            <a:off x="0" y="9429671"/>
            <a:ext cx="2946400" cy="496966"/>
          </a:xfrm>
          <a:prstGeom prst="rect">
            <a:avLst/>
          </a:prstGeom>
          <a:noFill/>
          <a:ln w="9525">
            <a:noFill/>
            <a:round/>
            <a:headEnd/>
            <a:tailEnd/>
          </a:ln>
        </p:spPr>
        <p:txBody>
          <a:bodyPr wrap="none" lIns="91349" tIns="45674" rIns="91349" bIns="45674" anchor="ctr"/>
          <a:lstStyle/>
          <a:p>
            <a:pPr>
              <a:buClr>
                <a:srgbClr val="000000"/>
              </a:buClr>
              <a:buSzPct val="100000"/>
              <a:buFont typeface="Times New Roman" pitchFamily="18" charset="0"/>
              <a:buNone/>
              <a:defRPr/>
            </a:pPr>
            <a:endParaRPr lang="pl-PL"/>
          </a:p>
        </p:txBody>
      </p:sp>
      <p:sp>
        <p:nvSpPr>
          <p:cNvPr id="2055" name="Rectangle 7"/>
          <p:cNvSpPr>
            <a:spLocks noGrp="1" noChangeArrowheads="1"/>
          </p:cNvSpPr>
          <p:nvPr>
            <p:ph type="sldNum"/>
          </p:nvPr>
        </p:nvSpPr>
        <p:spPr bwMode="auto">
          <a:xfrm>
            <a:off x="3851276" y="9429670"/>
            <a:ext cx="2944813" cy="495379"/>
          </a:xfrm>
          <a:prstGeom prst="rect">
            <a:avLst/>
          </a:prstGeom>
          <a:noFill/>
          <a:ln w="9525">
            <a:noFill/>
            <a:round/>
            <a:headEnd/>
            <a:tailEnd/>
          </a:ln>
        </p:spPr>
        <p:txBody>
          <a:bodyPr vert="horz" wrap="square" lIns="89910" tIns="46753" rIns="89910" bIns="46753" numCol="1" anchor="b" anchorCtr="0" compatLnSpc="1">
            <a:prstTxWarp prst="textNoShape">
              <a:avLst/>
            </a:prstTxWarp>
          </a:bodyPr>
          <a:lstStyle>
            <a:lvl1pPr algn="r">
              <a:buClr>
                <a:srgbClr val="000000"/>
              </a:buClr>
              <a:buSzPct val="100000"/>
              <a:buFont typeface="Times New Roman" pitchFamily="18" charset="0"/>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ea typeface="+mn-ea"/>
                <a:cs typeface="Arial Unicode MS" charset="0"/>
              </a:defRPr>
            </a:lvl1pPr>
          </a:lstStyle>
          <a:p>
            <a:pPr>
              <a:defRPr/>
            </a:pPr>
            <a:fld id="{E43DAE39-3200-4A70-A30E-C6B3199C97FB}" type="slidenum">
              <a:rPr lang="pl-PL"/>
              <a:pPr>
                <a:defRPr/>
              </a:pPr>
              <a:t>‹#›</a:t>
            </a:fld>
            <a:endParaRPr lang="pl-PL"/>
          </a:p>
        </p:txBody>
      </p:sp>
    </p:spTree>
    <p:extLst>
      <p:ext uri="{BB962C8B-B14F-4D97-AF65-F5344CB8AC3E}">
        <p14:creationId xmlns:p14="http://schemas.microsoft.com/office/powerpoint/2010/main" val="3333417246"/>
      </p:ext>
    </p:extLst>
  </p:cSld>
  <p:clrMap bg1="lt1" tx1="dk1" bg2="lt2" tx2="dk2" accent1="accent1" accent2="accent2" accent3="accent3" accent4="accent4" accent5="accent5" accent6="accent6" hlink="hlink" folHlink="folHlink"/>
  <p:notesStyle>
    <a:lvl1pPr algn="l" defTabSz="449263" rtl="0" eaLnBrk="0" fontAlgn="base" hangingPunct="0">
      <a:spcBef>
        <a:spcPct val="30000"/>
      </a:spcBef>
      <a:spcAft>
        <a:spcPct val="0"/>
      </a:spcAft>
      <a:buClr>
        <a:srgbClr val="000000"/>
      </a:buClr>
      <a:buSzPct val="100000"/>
      <a:buFont typeface="Times New Roman" pitchFamily="18" charset="0"/>
      <a:defRPr sz="1200" kern="1200">
        <a:solidFill>
          <a:srgbClr val="000000"/>
        </a:solidFill>
        <a:latin typeface="Times New Roman" pitchFamily="18" charset="0"/>
        <a:ea typeface="+mn-ea"/>
        <a:cs typeface="+mn-cs"/>
      </a:defRPr>
    </a:lvl1pPr>
    <a:lvl2pPr marL="742950" indent="-285750" algn="l" defTabSz="449263" rtl="0" eaLnBrk="0" fontAlgn="base" hangingPunct="0">
      <a:spcBef>
        <a:spcPct val="30000"/>
      </a:spcBef>
      <a:spcAft>
        <a:spcPct val="0"/>
      </a:spcAft>
      <a:buClr>
        <a:srgbClr val="000000"/>
      </a:buClr>
      <a:buSzPct val="100000"/>
      <a:buFont typeface="Times New Roman" pitchFamily="18" charset="0"/>
      <a:defRPr sz="1200" kern="1200">
        <a:solidFill>
          <a:srgbClr val="000000"/>
        </a:solidFill>
        <a:latin typeface="Times New Roman" pitchFamily="18" charset="0"/>
        <a:ea typeface="+mn-ea"/>
        <a:cs typeface="+mn-cs"/>
      </a:defRPr>
    </a:lvl2pPr>
    <a:lvl3pPr marL="1143000" indent="-228600" algn="l" defTabSz="449263" rtl="0" eaLnBrk="0" fontAlgn="base" hangingPunct="0">
      <a:spcBef>
        <a:spcPct val="30000"/>
      </a:spcBef>
      <a:spcAft>
        <a:spcPct val="0"/>
      </a:spcAft>
      <a:buClr>
        <a:srgbClr val="000000"/>
      </a:buClr>
      <a:buSzPct val="100000"/>
      <a:buFont typeface="Times New Roman" pitchFamily="18" charset="0"/>
      <a:defRPr sz="1200" kern="1200">
        <a:solidFill>
          <a:srgbClr val="000000"/>
        </a:solidFill>
        <a:latin typeface="Times New Roman" pitchFamily="18" charset="0"/>
        <a:ea typeface="+mn-ea"/>
        <a:cs typeface="+mn-cs"/>
      </a:defRPr>
    </a:lvl3pPr>
    <a:lvl4pPr marL="1600200" indent="-228600" algn="l" defTabSz="449263" rtl="0" eaLnBrk="0" fontAlgn="base" hangingPunct="0">
      <a:spcBef>
        <a:spcPct val="30000"/>
      </a:spcBef>
      <a:spcAft>
        <a:spcPct val="0"/>
      </a:spcAft>
      <a:buClr>
        <a:srgbClr val="000000"/>
      </a:buClr>
      <a:buSzPct val="100000"/>
      <a:buFont typeface="Times New Roman" pitchFamily="18" charset="0"/>
      <a:defRPr sz="1200" kern="1200">
        <a:solidFill>
          <a:srgbClr val="000000"/>
        </a:solidFill>
        <a:latin typeface="Times New Roman" pitchFamily="18" charset="0"/>
        <a:ea typeface="+mn-ea"/>
        <a:cs typeface="+mn-cs"/>
      </a:defRPr>
    </a:lvl4pPr>
    <a:lvl5pPr marL="2057400" indent="-228600" algn="l" defTabSz="449263" rtl="0" eaLnBrk="0" fontAlgn="base" hangingPunct="0">
      <a:spcBef>
        <a:spcPct val="30000"/>
      </a:spcBef>
      <a:spcAft>
        <a:spcPct val="0"/>
      </a:spcAft>
      <a:buClr>
        <a:srgbClr val="000000"/>
      </a:buClr>
      <a:buSzPct val="100000"/>
      <a:buFont typeface="Times New Roman" pitchFamily="18" charset="0"/>
      <a:defRPr sz="1200" kern="1200">
        <a:solidFill>
          <a:srgbClr val="000000"/>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endParaRPr lang="pl-PL" dirty="0"/>
          </a:p>
        </p:txBody>
      </p:sp>
      <p:sp>
        <p:nvSpPr>
          <p:cNvPr id="4" name="Symbol zastępczy numeru slajdu 3"/>
          <p:cNvSpPr>
            <a:spLocks noGrp="1"/>
          </p:cNvSpPr>
          <p:nvPr>
            <p:ph type="sldNum" idx="10"/>
          </p:nvPr>
        </p:nvSpPr>
        <p:spPr/>
        <p:txBody>
          <a:bodyPr/>
          <a:lstStyle/>
          <a:p>
            <a:pPr>
              <a:defRPr/>
            </a:pPr>
            <a:fld id="{E43DAE39-3200-4A70-A30E-C6B3199C97FB}" type="slidenum">
              <a:rPr lang="pl-PL" smtClean="0"/>
              <a:pPr>
                <a:defRPr/>
              </a:pPr>
              <a:t>5</a:t>
            </a:fld>
            <a:endParaRPr lang="pl-PL" dirty="0"/>
          </a:p>
        </p:txBody>
      </p:sp>
    </p:spTree>
    <p:extLst>
      <p:ext uri="{BB962C8B-B14F-4D97-AF65-F5344CB8AC3E}">
        <p14:creationId xmlns:p14="http://schemas.microsoft.com/office/powerpoint/2010/main" val="16947173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6802" name="Rectangle 7"/>
          <p:cNvSpPr>
            <a:spLocks noGrp="1" noChangeArrowheads="1"/>
          </p:cNvSpPr>
          <p:nvPr>
            <p:ph type="sldNum" sz="quarter"/>
          </p:nvPr>
        </p:nvSpPr>
        <p:spPr>
          <a:noFill/>
        </p:spPr>
        <p:txBody>
          <a:bodyPr/>
          <a:lstStyle/>
          <a:p>
            <a:pPr>
              <a:tabLst>
                <a:tab pos="0" algn="l"/>
                <a:tab pos="912813" algn="l"/>
                <a:tab pos="1827213" algn="l"/>
                <a:tab pos="2740025" algn="l"/>
                <a:tab pos="3654425" algn="l"/>
                <a:tab pos="4567238" algn="l"/>
                <a:tab pos="5481638" algn="l"/>
                <a:tab pos="6394450" algn="l"/>
                <a:tab pos="7307263" algn="l"/>
                <a:tab pos="8221663" algn="l"/>
                <a:tab pos="9134475" algn="l"/>
                <a:tab pos="10048875" algn="l"/>
              </a:tabLst>
            </a:pPr>
            <a:fld id="{12B55F04-A769-493B-A34C-B552BCB4597D}" type="slidenum">
              <a:rPr lang="pl-PL" smtClean="0">
                <a:ea typeface="Arial Unicode MS" pitchFamily="34" charset="-128"/>
                <a:cs typeface="Arial Unicode MS" pitchFamily="34" charset="-128"/>
              </a:rPr>
              <a:pPr>
                <a:tabLst>
                  <a:tab pos="0" algn="l"/>
                  <a:tab pos="912813" algn="l"/>
                  <a:tab pos="1827213" algn="l"/>
                  <a:tab pos="2740025" algn="l"/>
                  <a:tab pos="3654425" algn="l"/>
                  <a:tab pos="4567238" algn="l"/>
                  <a:tab pos="5481638" algn="l"/>
                  <a:tab pos="6394450" algn="l"/>
                  <a:tab pos="7307263" algn="l"/>
                  <a:tab pos="8221663" algn="l"/>
                  <a:tab pos="9134475" algn="l"/>
                  <a:tab pos="10048875" algn="l"/>
                </a:tabLst>
              </a:pPr>
              <a:t>6</a:t>
            </a:fld>
            <a:endParaRPr lang="pl-PL" dirty="0" smtClean="0">
              <a:ea typeface="Arial Unicode MS" pitchFamily="34" charset="-128"/>
              <a:cs typeface="Arial Unicode MS" pitchFamily="34" charset="-128"/>
            </a:endParaRPr>
          </a:p>
        </p:txBody>
      </p:sp>
      <p:sp>
        <p:nvSpPr>
          <p:cNvPr id="76803" name="Rectangle 1"/>
          <p:cNvSpPr>
            <a:spLocks noGrp="1" noRot="1" noChangeAspect="1" noChangeArrowheads="1" noTextEdit="1"/>
          </p:cNvSpPr>
          <p:nvPr>
            <p:ph type="sldImg"/>
          </p:nvPr>
        </p:nvSpPr>
        <p:spPr>
          <a:xfrm>
            <a:off x="917575" y="744538"/>
            <a:ext cx="4964113" cy="3722687"/>
          </a:xfrm>
          <a:solidFill>
            <a:srgbClr val="FFFFFF"/>
          </a:solidFill>
          <a:ln/>
        </p:spPr>
      </p:sp>
      <p:sp>
        <p:nvSpPr>
          <p:cNvPr id="76804" name="Rectangle 2"/>
          <p:cNvSpPr>
            <a:spLocks noGrp="1" noChangeArrowheads="1"/>
          </p:cNvSpPr>
          <p:nvPr>
            <p:ph type="body" idx="1"/>
          </p:nvPr>
        </p:nvSpPr>
        <p:spPr>
          <a:xfrm>
            <a:off x="679451" y="4717217"/>
            <a:ext cx="5440363" cy="4560029"/>
          </a:xfrm>
          <a:noFill/>
          <a:ln/>
        </p:spPr>
        <p:txBody>
          <a:bodyPr wrap="none" anchor="ctr"/>
          <a:lstStyle/>
          <a:p>
            <a:endParaRPr lang="pl-PL" dirty="0" smtClean="0"/>
          </a:p>
        </p:txBody>
      </p:sp>
    </p:spTree>
    <p:extLst>
      <p:ext uri="{BB962C8B-B14F-4D97-AF65-F5344CB8AC3E}">
        <p14:creationId xmlns:p14="http://schemas.microsoft.com/office/powerpoint/2010/main" val="41160951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7826" name="Rectangle 7"/>
          <p:cNvSpPr>
            <a:spLocks noGrp="1" noChangeArrowheads="1"/>
          </p:cNvSpPr>
          <p:nvPr>
            <p:ph type="sldNum" sz="quarter"/>
          </p:nvPr>
        </p:nvSpPr>
        <p:spPr>
          <a:noFill/>
        </p:spPr>
        <p:txBody>
          <a:bodyPr/>
          <a:lstStyle/>
          <a:p>
            <a:pPr>
              <a:tabLst>
                <a:tab pos="0" algn="l"/>
                <a:tab pos="912813" algn="l"/>
                <a:tab pos="1827213" algn="l"/>
                <a:tab pos="2740025" algn="l"/>
                <a:tab pos="3654425" algn="l"/>
                <a:tab pos="4567238" algn="l"/>
                <a:tab pos="5481638" algn="l"/>
                <a:tab pos="6394450" algn="l"/>
                <a:tab pos="7307263" algn="l"/>
                <a:tab pos="8221663" algn="l"/>
                <a:tab pos="9134475" algn="l"/>
                <a:tab pos="10048875" algn="l"/>
              </a:tabLst>
            </a:pPr>
            <a:fld id="{90239D35-15CF-4319-BEFF-1D54E9B878E2}" type="slidenum">
              <a:rPr lang="pl-PL" smtClean="0">
                <a:ea typeface="Arial Unicode MS" pitchFamily="34" charset="-128"/>
                <a:cs typeface="Arial Unicode MS" pitchFamily="34" charset="-128"/>
              </a:rPr>
              <a:pPr>
                <a:tabLst>
                  <a:tab pos="0" algn="l"/>
                  <a:tab pos="912813" algn="l"/>
                  <a:tab pos="1827213" algn="l"/>
                  <a:tab pos="2740025" algn="l"/>
                  <a:tab pos="3654425" algn="l"/>
                  <a:tab pos="4567238" algn="l"/>
                  <a:tab pos="5481638" algn="l"/>
                  <a:tab pos="6394450" algn="l"/>
                  <a:tab pos="7307263" algn="l"/>
                  <a:tab pos="8221663" algn="l"/>
                  <a:tab pos="9134475" algn="l"/>
                  <a:tab pos="10048875" algn="l"/>
                </a:tabLst>
              </a:pPr>
              <a:t>7</a:t>
            </a:fld>
            <a:endParaRPr lang="pl-PL" dirty="0" smtClean="0">
              <a:ea typeface="Arial Unicode MS" pitchFamily="34" charset="-128"/>
              <a:cs typeface="Arial Unicode MS" pitchFamily="34" charset="-128"/>
            </a:endParaRPr>
          </a:p>
        </p:txBody>
      </p:sp>
      <p:sp>
        <p:nvSpPr>
          <p:cNvPr id="77827" name="Rectangle 1"/>
          <p:cNvSpPr>
            <a:spLocks noGrp="1" noRot="1" noChangeAspect="1" noChangeArrowheads="1" noTextEdit="1"/>
          </p:cNvSpPr>
          <p:nvPr>
            <p:ph type="sldImg"/>
          </p:nvPr>
        </p:nvSpPr>
        <p:spPr>
          <a:xfrm>
            <a:off x="917575" y="744538"/>
            <a:ext cx="4964113" cy="3722687"/>
          </a:xfrm>
          <a:solidFill>
            <a:srgbClr val="FFFFFF"/>
          </a:solidFill>
          <a:ln/>
        </p:spPr>
      </p:sp>
      <p:sp>
        <p:nvSpPr>
          <p:cNvPr id="77828" name="Rectangle 2"/>
          <p:cNvSpPr>
            <a:spLocks noGrp="1" noChangeArrowheads="1"/>
          </p:cNvSpPr>
          <p:nvPr>
            <p:ph type="body" idx="1"/>
          </p:nvPr>
        </p:nvSpPr>
        <p:spPr>
          <a:xfrm>
            <a:off x="679451" y="4717217"/>
            <a:ext cx="5440363" cy="4560029"/>
          </a:xfrm>
          <a:noFill/>
          <a:ln/>
        </p:spPr>
        <p:txBody>
          <a:bodyPr wrap="none" anchor="ctr"/>
          <a:lstStyle/>
          <a:p>
            <a:endParaRPr lang="pl-PL" dirty="0" smtClean="0"/>
          </a:p>
        </p:txBody>
      </p:sp>
    </p:spTree>
    <p:extLst>
      <p:ext uri="{BB962C8B-B14F-4D97-AF65-F5344CB8AC3E}">
        <p14:creationId xmlns:p14="http://schemas.microsoft.com/office/powerpoint/2010/main" val="69394806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Symbol zastępczy obrazu slajdu 1"/>
          <p:cNvSpPr>
            <a:spLocks noGrp="1" noRot="1" noChangeAspect="1" noTextEdit="1"/>
          </p:cNvSpPr>
          <p:nvPr>
            <p:ph type="sldImg"/>
          </p:nvPr>
        </p:nvSpPr>
        <p:spPr>
          <a:ln/>
        </p:spPr>
      </p:sp>
      <p:sp>
        <p:nvSpPr>
          <p:cNvPr id="78851" name="Symbol zastępczy notatek 2"/>
          <p:cNvSpPr>
            <a:spLocks noGrp="1"/>
          </p:cNvSpPr>
          <p:nvPr>
            <p:ph type="body" idx="1"/>
          </p:nvPr>
        </p:nvSpPr>
        <p:spPr>
          <a:noFill/>
          <a:ln/>
        </p:spPr>
        <p:txBody>
          <a:bodyPr/>
          <a:lstStyle/>
          <a:p>
            <a:endParaRPr lang="pl-PL" dirty="0" smtClean="0"/>
          </a:p>
        </p:txBody>
      </p:sp>
      <p:sp>
        <p:nvSpPr>
          <p:cNvPr id="4" name="Symbol zastępczy numeru slajdu 3"/>
          <p:cNvSpPr>
            <a:spLocks noGrp="1"/>
          </p:cNvSpPr>
          <p:nvPr>
            <p:ph type="sldNum" sz="quarter"/>
          </p:nvPr>
        </p:nvSpPr>
        <p:spPr/>
        <p:txBody>
          <a:bodyPr/>
          <a:lstStyle/>
          <a:p>
            <a:pPr>
              <a:defRPr/>
            </a:pPr>
            <a:fld id="{0DAE9A28-0AB8-4339-8A9E-9EF2E91EE4D7}" type="slidenum">
              <a:rPr lang="pl-PL" smtClean="0"/>
              <a:pPr>
                <a:defRPr/>
              </a:pPr>
              <a:t>8</a:t>
            </a:fld>
            <a:endParaRPr lang="pl-PL" dirty="0"/>
          </a:p>
        </p:txBody>
      </p:sp>
    </p:spTree>
    <p:extLst>
      <p:ext uri="{BB962C8B-B14F-4D97-AF65-F5344CB8AC3E}">
        <p14:creationId xmlns:p14="http://schemas.microsoft.com/office/powerpoint/2010/main" val="253002680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endParaRPr lang="pl-PL" dirty="0"/>
          </a:p>
        </p:txBody>
      </p:sp>
      <p:sp>
        <p:nvSpPr>
          <p:cNvPr id="4" name="Symbol zastępczy numeru slajdu 3"/>
          <p:cNvSpPr>
            <a:spLocks noGrp="1"/>
          </p:cNvSpPr>
          <p:nvPr>
            <p:ph type="sldNum" idx="10"/>
          </p:nvPr>
        </p:nvSpPr>
        <p:spPr/>
        <p:txBody>
          <a:bodyPr/>
          <a:lstStyle/>
          <a:p>
            <a:pPr>
              <a:defRPr/>
            </a:pPr>
            <a:fld id="{E43DAE39-3200-4A70-A30E-C6B3199C97FB}" type="slidenum">
              <a:rPr lang="pl-PL" smtClean="0"/>
              <a:pPr>
                <a:defRPr/>
              </a:pPr>
              <a:t>12</a:t>
            </a:fld>
            <a:endParaRPr lang="pl-PL"/>
          </a:p>
        </p:txBody>
      </p:sp>
    </p:spTree>
    <p:extLst>
      <p:ext uri="{BB962C8B-B14F-4D97-AF65-F5344CB8AC3E}">
        <p14:creationId xmlns:p14="http://schemas.microsoft.com/office/powerpoint/2010/main" val="45514910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9874" name="Rectangle 7"/>
          <p:cNvSpPr>
            <a:spLocks noGrp="1" noChangeArrowheads="1"/>
          </p:cNvSpPr>
          <p:nvPr>
            <p:ph type="sldNum" sz="quarter"/>
          </p:nvPr>
        </p:nvSpPr>
        <p:spPr>
          <a:noFill/>
        </p:spPr>
        <p:txBody>
          <a:bodyPr/>
          <a:lstStyle/>
          <a:p>
            <a:pPr>
              <a:tabLst>
                <a:tab pos="0" algn="l"/>
                <a:tab pos="912813" algn="l"/>
                <a:tab pos="1827213" algn="l"/>
                <a:tab pos="2740025" algn="l"/>
                <a:tab pos="3654425" algn="l"/>
                <a:tab pos="4567238" algn="l"/>
                <a:tab pos="5481638" algn="l"/>
                <a:tab pos="6394450" algn="l"/>
                <a:tab pos="7307263" algn="l"/>
                <a:tab pos="8221663" algn="l"/>
                <a:tab pos="9134475" algn="l"/>
                <a:tab pos="10048875" algn="l"/>
              </a:tabLst>
            </a:pPr>
            <a:fld id="{C4867A90-72EE-4E40-AB3F-9E841508ADE9}" type="slidenum">
              <a:rPr lang="pl-PL" smtClean="0">
                <a:ea typeface="Arial Unicode MS" pitchFamily="34" charset="-128"/>
                <a:cs typeface="Arial Unicode MS" pitchFamily="34" charset="-128"/>
              </a:rPr>
              <a:pPr>
                <a:tabLst>
                  <a:tab pos="0" algn="l"/>
                  <a:tab pos="912813" algn="l"/>
                  <a:tab pos="1827213" algn="l"/>
                  <a:tab pos="2740025" algn="l"/>
                  <a:tab pos="3654425" algn="l"/>
                  <a:tab pos="4567238" algn="l"/>
                  <a:tab pos="5481638" algn="l"/>
                  <a:tab pos="6394450" algn="l"/>
                  <a:tab pos="7307263" algn="l"/>
                  <a:tab pos="8221663" algn="l"/>
                  <a:tab pos="9134475" algn="l"/>
                  <a:tab pos="10048875" algn="l"/>
                </a:tabLst>
              </a:pPr>
              <a:t>16</a:t>
            </a:fld>
            <a:endParaRPr lang="pl-PL" dirty="0" smtClean="0">
              <a:ea typeface="Arial Unicode MS" pitchFamily="34" charset="-128"/>
              <a:cs typeface="Arial Unicode MS" pitchFamily="34" charset="-128"/>
            </a:endParaRPr>
          </a:p>
        </p:txBody>
      </p:sp>
      <p:sp>
        <p:nvSpPr>
          <p:cNvPr id="79875" name="Rectangle 1"/>
          <p:cNvSpPr>
            <a:spLocks noGrp="1" noRot="1" noChangeAspect="1" noChangeArrowheads="1" noTextEdit="1"/>
          </p:cNvSpPr>
          <p:nvPr>
            <p:ph type="sldImg"/>
          </p:nvPr>
        </p:nvSpPr>
        <p:spPr>
          <a:xfrm>
            <a:off x="917575" y="744538"/>
            <a:ext cx="4964113" cy="3722687"/>
          </a:xfrm>
          <a:solidFill>
            <a:srgbClr val="FFFFFF"/>
          </a:solidFill>
          <a:ln/>
        </p:spPr>
      </p:sp>
      <p:sp>
        <p:nvSpPr>
          <p:cNvPr id="79876" name="Rectangle 2"/>
          <p:cNvSpPr>
            <a:spLocks noGrp="1" noChangeArrowheads="1"/>
          </p:cNvSpPr>
          <p:nvPr>
            <p:ph type="body" idx="1"/>
          </p:nvPr>
        </p:nvSpPr>
        <p:spPr>
          <a:xfrm>
            <a:off x="679451" y="4717217"/>
            <a:ext cx="5440363" cy="4560029"/>
          </a:xfrm>
          <a:noFill/>
          <a:ln/>
        </p:spPr>
        <p:txBody>
          <a:bodyPr wrap="none" anchor="ctr"/>
          <a:lstStyle/>
          <a:p>
            <a:endParaRPr lang="pl-PL" dirty="0" smtClean="0"/>
          </a:p>
        </p:txBody>
      </p:sp>
    </p:spTree>
    <p:extLst>
      <p:ext uri="{BB962C8B-B14F-4D97-AF65-F5344CB8AC3E}">
        <p14:creationId xmlns:p14="http://schemas.microsoft.com/office/powerpoint/2010/main" val="246027531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80898" name="Rectangle 7"/>
          <p:cNvSpPr>
            <a:spLocks noGrp="1" noChangeArrowheads="1"/>
          </p:cNvSpPr>
          <p:nvPr>
            <p:ph type="sldNum" sz="quarter"/>
          </p:nvPr>
        </p:nvSpPr>
        <p:spPr>
          <a:noFill/>
        </p:spPr>
        <p:txBody>
          <a:bodyPr/>
          <a:lstStyle/>
          <a:p>
            <a:pPr>
              <a:tabLst>
                <a:tab pos="0" algn="l"/>
                <a:tab pos="912813" algn="l"/>
                <a:tab pos="1827213" algn="l"/>
                <a:tab pos="2740025" algn="l"/>
                <a:tab pos="3654425" algn="l"/>
                <a:tab pos="4567238" algn="l"/>
                <a:tab pos="5481638" algn="l"/>
                <a:tab pos="6394450" algn="l"/>
                <a:tab pos="7307263" algn="l"/>
                <a:tab pos="8221663" algn="l"/>
                <a:tab pos="9134475" algn="l"/>
                <a:tab pos="10048875" algn="l"/>
              </a:tabLst>
            </a:pPr>
            <a:fld id="{0199F72B-0EDE-44D6-AFFB-49436B9D4CB3}" type="slidenum">
              <a:rPr lang="pl-PL" smtClean="0">
                <a:ea typeface="Arial Unicode MS" pitchFamily="34" charset="-128"/>
                <a:cs typeface="Arial Unicode MS" pitchFamily="34" charset="-128"/>
              </a:rPr>
              <a:pPr>
                <a:tabLst>
                  <a:tab pos="0" algn="l"/>
                  <a:tab pos="912813" algn="l"/>
                  <a:tab pos="1827213" algn="l"/>
                  <a:tab pos="2740025" algn="l"/>
                  <a:tab pos="3654425" algn="l"/>
                  <a:tab pos="4567238" algn="l"/>
                  <a:tab pos="5481638" algn="l"/>
                  <a:tab pos="6394450" algn="l"/>
                  <a:tab pos="7307263" algn="l"/>
                  <a:tab pos="8221663" algn="l"/>
                  <a:tab pos="9134475" algn="l"/>
                  <a:tab pos="10048875" algn="l"/>
                </a:tabLst>
              </a:pPr>
              <a:t>17</a:t>
            </a:fld>
            <a:endParaRPr lang="pl-PL" dirty="0" smtClean="0">
              <a:ea typeface="Arial Unicode MS" pitchFamily="34" charset="-128"/>
              <a:cs typeface="Arial Unicode MS" pitchFamily="34" charset="-128"/>
            </a:endParaRPr>
          </a:p>
        </p:txBody>
      </p:sp>
      <p:sp>
        <p:nvSpPr>
          <p:cNvPr id="80899" name="Rectangle 1"/>
          <p:cNvSpPr>
            <a:spLocks noGrp="1" noRot="1" noChangeAspect="1" noChangeArrowheads="1" noTextEdit="1"/>
          </p:cNvSpPr>
          <p:nvPr>
            <p:ph type="sldImg"/>
          </p:nvPr>
        </p:nvSpPr>
        <p:spPr>
          <a:xfrm>
            <a:off x="917575" y="744538"/>
            <a:ext cx="4964113" cy="3722687"/>
          </a:xfrm>
          <a:solidFill>
            <a:srgbClr val="FFFFFF"/>
          </a:solidFill>
          <a:ln/>
        </p:spPr>
      </p:sp>
      <p:sp>
        <p:nvSpPr>
          <p:cNvPr id="80900" name="Rectangle 2"/>
          <p:cNvSpPr>
            <a:spLocks noGrp="1" noChangeArrowheads="1"/>
          </p:cNvSpPr>
          <p:nvPr>
            <p:ph type="body" idx="1"/>
          </p:nvPr>
        </p:nvSpPr>
        <p:spPr>
          <a:xfrm>
            <a:off x="679451" y="4717217"/>
            <a:ext cx="5440363" cy="4560029"/>
          </a:xfrm>
          <a:noFill/>
          <a:ln/>
        </p:spPr>
        <p:txBody>
          <a:bodyPr wrap="none" anchor="ctr"/>
          <a:lstStyle/>
          <a:p>
            <a:endParaRPr lang="pl-PL" dirty="0" smtClean="0"/>
          </a:p>
        </p:txBody>
      </p:sp>
    </p:spTree>
    <p:extLst>
      <p:ext uri="{BB962C8B-B14F-4D97-AF65-F5344CB8AC3E}">
        <p14:creationId xmlns:p14="http://schemas.microsoft.com/office/powerpoint/2010/main" val="151478086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81922" name="Rectangle 7"/>
          <p:cNvSpPr>
            <a:spLocks noGrp="1" noChangeArrowheads="1"/>
          </p:cNvSpPr>
          <p:nvPr>
            <p:ph type="sldNum" sz="quarter"/>
          </p:nvPr>
        </p:nvSpPr>
        <p:spPr>
          <a:noFill/>
        </p:spPr>
        <p:txBody>
          <a:bodyPr/>
          <a:lstStyle/>
          <a:p>
            <a:pPr>
              <a:tabLst>
                <a:tab pos="0" algn="l"/>
                <a:tab pos="912813" algn="l"/>
                <a:tab pos="1827213" algn="l"/>
                <a:tab pos="2740025" algn="l"/>
                <a:tab pos="3654425" algn="l"/>
                <a:tab pos="4567238" algn="l"/>
                <a:tab pos="5481638" algn="l"/>
                <a:tab pos="6394450" algn="l"/>
                <a:tab pos="7307263" algn="l"/>
                <a:tab pos="8221663" algn="l"/>
                <a:tab pos="9134475" algn="l"/>
                <a:tab pos="10048875" algn="l"/>
              </a:tabLst>
            </a:pPr>
            <a:fld id="{D5BEF07E-CBCF-43B3-AD00-50ED556C887E}" type="slidenum">
              <a:rPr lang="pl-PL" smtClean="0">
                <a:ea typeface="Arial Unicode MS" pitchFamily="34" charset="-128"/>
                <a:cs typeface="Arial Unicode MS" pitchFamily="34" charset="-128"/>
              </a:rPr>
              <a:pPr>
                <a:tabLst>
                  <a:tab pos="0" algn="l"/>
                  <a:tab pos="912813" algn="l"/>
                  <a:tab pos="1827213" algn="l"/>
                  <a:tab pos="2740025" algn="l"/>
                  <a:tab pos="3654425" algn="l"/>
                  <a:tab pos="4567238" algn="l"/>
                  <a:tab pos="5481638" algn="l"/>
                  <a:tab pos="6394450" algn="l"/>
                  <a:tab pos="7307263" algn="l"/>
                  <a:tab pos="8221663" algn="l"/>
                  <a:tab pos="9134475" algn="l"/>
                  <a:tab pos="10048875" algn="l"/>
                </a:tabLst>
              </a:pPr>
              <a:t>19</a:t>
            </a:fld>
            <a:endParaRPr lang="pl-PL" dirty="0" smtClean="0">
              <a:ea typeface="Arial Unicode MS" pitchFamily="34" charset="-128"/>
              <a:cs typeface="Arial Unicode MS" pitchFamily="34" charset="-128"/>
            </a:endParaRPr>
          </a:p>
        </p:txBody>
      </p:sp>
      <p:sp>
        <p:nvSpPr>
          <p:cNvPr id="81923" name="Rectangle 1"/>
          <p:cNvSpPr>
            <a:spLocks noGrp="1" noRot="1" noChangeAspect="1" noChangeArrowheads="1" noTextEdit="1"/>
          </p:cNvSpPr>
          <p:nvPr>
            <p:ph type="sldImg"/>
          </p:nvPr>
        </p:nvSpPr>
        <p:spPr>
          <a:xfrm>
            <a:off x="917575" y="744538"/>
            <a:ext cx="4964113" cy="3722687"/>
          </a:xfrm>
          <a:solidFill>
            <a:srgbClr val="FFFFFF"/>
          </a:solidFill>
          <a:ln/>
        </p:spPr>
      </p:sp>
      <p:sp>
        <p:nvSpPr>
          <p:cNvPr id="81924" name="Rectangle 2"/>
          <p:cNvSpPr>
            <a:spLocks noGrp="1" noChangeArrowheads="1"/>
          </p:cNvSpPr>
          <p:nvPr>
            <p:ph type="body" idx="1"/>
          </p:nvPr>
        </p:nvSpPr>
        <p:spPr>
          <a:xfrm>
            <a:off x="679451" y="4717217"/>
            <a:ext cx="5440363" cy="4560029"/>
          </a:xfrm>
          <a:noFill/>
          <a:ln/>
        </p:spPr>
        <p:txBody>
          <a:bodyPr wrap="none" anchor="ctr"/>
          <a:lstStyle/>
          <a:p>
            <a:endParaRPr lang="pl-PL" dirty="0" smtClean="0"/>
          </a:p>
        </p:txBody>
      </p:sp>
    </p:spTree>
    <p:extLst>
      <p:ext uri="{BB962C8B-B14F-4D97-AF65-F5344CB8AC3E}">
        <p14:creationId xmlns:p14="http://schemas.microsoft.com/office/powerpoint/2010/main" val="344848606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81922" name="Rectangle 7"/>
          <p:cNvSpPr>
            <a:spLocks noGrp="1" noChangeArrowheads="1"/>
          </p:cNvSpPr>
          <p:nvPr>
            <p:ph type="sldNum" sz="quarter"/>
          </p:nvPr>
        </p:nvSpPr>
        <p:spPr>
          <a:noFill/>
        </p:spPr>
        <p:txBody>
          <a:bodyPr/>
          <a:lstStyle/>
          <a:p>
            <a:pPr>
              <a:tabLst>
                <a:tab pos="0" algn="l"/>
                <a:tab pos="912813" algn="l"/>
                <a:tab pos="1827213" algn="l"/>
                <a:tab pos="2740025" algn="l"/>
                <a:tab pos="3654425" algn="l"/>
                <a:tab pos="4567238" algn="l"/>
                <a:tab pos="5481638" algn="l"/>
                <a:tab pos="6394450" algn="l"/>
                <a:tab pos="7307263" algn="l"/>
                <a:tab pos="8221663" algn="l"/>
                <a:tab pos="9134475" algn="l"/>
                <a:tab pos="10048875" algn="l"/>
              </a:tabLst>
            </a:pPr>
            <a:fld id="{D5BEF07E-CBCF-43B3-AD00-50ED556C887E}" type="slidenum">
              <a:rPr lang="pl-PL" smtClean="0">
                <a:ea typeface="Arial Unicode MS" pitchFamily="34" charset="-128"/>
                <a:cs typeface="Arial Unicode MS" pitchFamily="34" charset="-128"/>
              </a:rPr>
              <a:pPr>
                <a:tabLst>
                  <a:tab pos="0" algn="l"/>
                  <a:tab pos="912813" algn="l"/>
                  <a:tab pos="1827213" algn="l"/>
                  <a:tab pos="2740025" algn="l"/>
                  <a:tab pos="3654425" algn="l"/>
                  <a:tab pos="4567238" algn="l"/>
                  <a:tab pos="5481638" algn="l"/>
                  <a:tab pos="6394450" algn="l"/>
                  <a:tab pos="7307263" algn="l"/>
                  <a:tab pos="8221663" algn="l"/>
                  <a:tab pos="9134475" algn="l"/>
                  <a:tab pos="10048875" algn="l"/>
                </a:tabLst>
              </a:pPr>
              <a:t>20</a:t>
            </a:fld>
            <a:endParaRPr lang="pl-PL" dirty="0" smtClean="0">
              <a:ea typeface="Arial Unicode MS" pitchFamily="34" charset="-128"/>
              <a:cs typeface="Arial Unicode MS" pitchFamily="34" charset="-128"/>
            </a:endParaRPr>
          </a:p>
        </p:txBody>
      </p:sp>
      <p:sp>
        <p:nvSpPr>
          <p:cNvPr id="81923" name="Rectangle 1"/>
          <p:cNvSpPr>
            <a:spLocks noGrp="1" noRot="1" noChangeAspect="1" noChangeArrowheads="1" noTextEdit="1"/>
          </p:cNvSpPr>
          <p:nvPr>
            <p:ph type="sldImg"/>
          </p:nvPr>
        </p:nvSpPr>
        <p:spPr>
          <a:xfrm>
            <a:off x="917575" y="744538"/>
            <a:ext cx="4964113" cy="3722687"/>
          </a:xfrm>
          <a:solidFill>
            <a:srgbClr val="FFFFFF"/>
          </a:solidFill>
          <a:ln/>
        </p:spPr>
      </p:sp>
      <p:sp>
        <p:nvSpPr>
          <p:cNvPr id="81924" name="Rectangle 2"/>
          <p:cNvSpPr>
            <a:spLocks noGrp="1" noChangeArrowheads="1"/>
          </p:cNvSpPr>
          <p:nvPr>
            <p:ph type="body" idx="1"/>
          </p:nvPr>
        </p:nvSpPr>
        <p:spPr>
          <a:xfrm>
            <a:off x="679451" y="4717217"/>
            <a:ext cx="5440363" cy="4560029"/>
          </a:xfrm>
          <a:noFill/>
          <a:ln/>
        </p:spPr>
        <p:txBody>
          <a:bodyPr wrap="none" anchor="ctr"/>
          <a:lstStyle/>
          <a:p>
            <a:endParaRPr lang="pl-PL" dirty="0" smtClean="0"/>
          </a:p>
        </p:txBody>
      </p:sp>
    </p:spTree>
    <p:extLst>
      <p:ext uri="{BB962C8B-B14F-4D97-AF65-F5344CB8AC3E}">
        <p14:creationId xmlns:p14="http://schemas.microsoft.com/office/powerpoint/2010/main" val="412253962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82946" name="Rectangle 7"/>
          <p:cNvSpPr>
            <a:spLocks noGrp="1" noChangeArrowheads="1"/>
          </p:cNvSpPr>
          <p:nvPr>
            <p:ph type="sldNum" sz="quarter"/>
          </p:nvPr>
        </p:nvSpPr>
        <p:spPr>
          <a:noFill/>
        </p:spPr>
        <p:txBody>
          <a:bodyPr/>
          <a:lstStyle/>
          <a:p>
            <a:pPr>
              <a:tabLst>
                <a:tab pos="0" algn="l"/>
                <a:tab pos="912813" algn="l"/>
                <a:tab pos="1827213" algn="l"/>
                <a:tab pos="2740025" algn="l"/>
                <a:tab pos="3654425" algn="l"/>
                <a:tab pos="4567238" algn="l"/>
                <a:tab pos="5481638" algn="l"/>
                <a:tab pos="6394450" algn="l"/>
                <a:tab pos="7307263" algn="l"/>
                <a:tab pos="8221663" algn="l"/>
                <a:tab pos="9134475" algn="l"/>
                <a:tab pos="10048875" algn="l"/>
              </a:tabLst>
            </a:pPr>
            <a:fld id="{401CD777-2DB6-4B2A-8A0D-E0974EFDB2BF}" type="slidenum">
              <a:rPr lang="pl-PL" smtClean="0">
                <a:ea typeface="Arial Unicode MS" pitchFamily="34" charset="-128"/>
                <a:cs typeface="Arial Unicode MS" pitchFamily="34" charset="-128"/>
              </a:rPr>
              <a:pPr>
                <a:tabLst>
                  <a:tab pos="0" algn="l"/>
                  <a:tab pos="912813" algn="l"/>
                  <a:tab pos="1827213" algn="l"/>
                  <a:tab pos="2740025" algn="l"/>
                  <a:tab pos="3654425" algn="l"/>
                  <a:tab pos="4567238" algn="l"/>
                  <a:tab pos="5481638" algn="l"/>
                  <a:tab pos="6394450" algn="l"/>
                  <a:tab pos="7307263" algn="l"/>
                  <a:tab pos="8221663" algn="l"/>
                  <a:tab pos="9134475" algn="l"/>
                  <a:tab pos="10048875" algn="l"/>
                </a:tabLst>
              </a:pPr>
              <a:t>21</a:t>
            </a:fld>
            <a:endParaRPr lang="pl-PL" dirty="0" smtClean="0">
              <a:ea typeface="Arial Unicode MS" pitchFamily="34" charset="-128"/>
              <a:cs typeface="Arial Unicode MS" pitchFamily="34" charset="-128"/>
            </a:endParaRPr>
          </a:p>
        </p:txBody>
      </p:sp>
      <p:sp>
        <p:nvSpPr>
          <p:cNvPr id="82947" name="Rectangle 1"/>
          <p:cNvSpPr>
            <a:spLocks noGrp="1" noRot="1" noChangeAspect="1" noChangeArrowheads="1" noTextEdit="1"/>
          </p:cNvSpPr>
          <p:nvPr>
            <p:ph type="sldImg"/>
          </p:nvPr>
        </p:nvSpPr>
        <p:spPr>
          <a:xfrm>
            <a:off x="917575" y="744538"/>
            <a:ext cx="4964113" cy="3722687"/>
          </a:xfrm>
          <a:solidFill>
            <a:srgbClr val="FFFFFF"/>
          </a:solidFill>
          <a:ln/>
        </p:spPr>
      </p:sp>
      <p:sp>
        <p:nvSpPr>
          <p:cNvPr id="82948" name="Rectangle 2"/>
          <p:cNvSpPr>
            <a:spLocks noGrp="1" noChangeArrowheads="1"/>
          </p:cNvSpPr>
          <p:nvPr>
            <p:ph type="body" idx="1"/>
          </p:nvPr>
        </p:nvSpPr>
        <p:spPr>
          <a:xfrm>
            <a:off x="679451" y="4717217"/>
            <a:ext cx="5440363" cy="4560029"/>
          </a:xfrm>
          <a:noFill/>
          <a:ln/>
        </p:spPr>
        <p:txBody>
          <a:bodyPr wrap="none" anchor="ctr"/>
          <a:lstStyle/>
          <a:p>
            <a:endParaRPr lang="pl-PL" dirty="0" smtClean="0"/>
          </a:p>
        </p:txBody>
      </p:sp>
    </p:spTree>
    <p:extLst>
      <p:ext uri="{BB962C8B-B14F-4D97-AF65-F5344CB8AC3E}">
        <p14:creationId xmlns:p14="http://schemas.microsoft.com/office/powerpoint/2010/main" val="121358828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83970" name="Rectangle 7"/>
          <p:cNvSpPr>
            <a:spLocks noGrp="1" noChangeArrowheads="1"/>
          </p:cNvSpPr>
          <p:nvPr>
            <p:ph type="sldNum" sz="quarter"/>
          </p:nvPr>
        </p:nvSpPr>
        <p:spPr>
          <a:noFill/>
        </p:spPr>
        <p:txBody>
          <a:bodyPr/>
          <a:lstStyle/>
          <a:p>
            <a:pPr>
              <a:tabLst>
                <a:tab pos="0" algn="l"/>
                <a:tab pos="912813" algn="l"/>
                <a:tab pos="1827213" algn="l"/>
                <a:tab pos="2740025" algn="l"/>
                <a:tab pos="3654425" algn="l"/>
                <a:tab pos="4567238" algn="l"/>
                <a:tab pos="5481638" algn="l"/>
                <a:tab pos="6394450" algn="l"/>
                <a:tab pos="7307263" algn="l"/>
                <a:tab pos="8221663" algn="l"/>
                <a:tab pos="9134475" algn="l"/>
                <a:tab pos="10048875" algn="l"/>
              </a:tabLst>
            </a:pPr>
            <a:fld id="{7F23E93A-D3D3-42CA-A75F-91ECB3E12CEB}" type="slidenum">
              <a:rPr lang="pl-PL" smtClean="0">
                <a:ea typeface="Arial Unicode MS" pitchFamily="34" charset="-128"/>
                <a:cs typeface="Arial Unicode MS" pitchFamily="34" charset="-128"/>
              </a:rPr>
              <a:pPr>
                <a:tabLst>
                  <a:tab pos="0" algn="l"/>
                  <a:tab pos="912813" algn="l"/>
                  <a:tab pos="1827213" algn="l"/>
                  <a:tab pos="2740025" algn="l"/>
                  <a:tab pos="3654425" algn="l"/>
                  <a:tab pos="4567238" algn="l"/>
                  <a:tab pos="5481638" algn="l"/>
                  <a:tab pos="6394450" algn="l"/>
                  <a:tab pos="7307263" algn="l"/>
                  <a:tab pos="8221663" algn="l"/>
                  <a:tab pos="9134475" algn="l"/>
                  <a:tab pos="10048875" algn="l"/>
                </a:tabLst>
              </a:pPr>
              <a:t>57</a:t>
            </a:fld>
            <a:endParaRPr lang="pl-PL" smtClean="0">
              <a:ea typeface="Arial Unicode MS" pitchFamily="34" charset="-128"/>
              <a:cs typeface="Arial Unicode MS" pitchFamily="34" charset="-128"/>
            </a:endParaRPr>
          </a:p>
        </p:txBody>
      </p:sp>
      <p:sp>
        <p:nvSpPr>
          <p:cNvPr id="83971" name="Rectangle 1"/>
          <p:cNvSpPr>
            <a:spLocks noGrp="1" noRot="1" noChangeAspect="1" noChangeArrowheads="1" noTextEdit="1"/>
          </p:cNvSpPr>
          <p:nvPr>
            <p:ph type="sldImg"/>
          </p:nvPr>
        </p:nvSpPr>
        <p:spPr>
          <a:xfrm>
            <a:off x="917575" y="744538"/>
            <a:ext cx="4964113" cy="3722687"/>
          </a:xfrm>
          <a:solidFill>
            <a:srgbClr val="FFFFFF"/>
          </a:solidFill>
          <a:ln/>
        </p:spPr>
      </p:sp>
      <p:sp>
        <p:nvSpPr>
          <p:cNvPr id="83972" name="Rectangle 2"/>
          <p:cNvSpPr>
            <a:spLocks noGrp="1" noChangeArrowheads="1"/>
          </p:cNvSpPr>
          <p:nvPr>
            <p:ph type="body" idx="1"/>
          </p:nvPr>
        </p:nvSpPr>
        <p:spPr>
          <a:xfrm>
            <a:off x="679451" y="4717217"/>
            <a:ext cx="5440363" cy="4560029"/>
          </a:xfrm>
          <a:noFill/>
          <a:ln/>
        </p:spPr>
        <p:txBody>
          <a:bodyPr wrap="none" anchor="ctr"/>
          <a:lstStyle/>
          <a:p>
            <a:endParaRPr lang="pl-PL" smtClean="0"/>
          </a:p>
        </p:txBody>
      </p:sp>
    </p:spTree>
    <p:extLst>
      <p:ext uri="{BB962C8B-B14F-4D97-AF65-F5344CB8AC3E}">
        <p14:creationId xmlns:p14="http://schemas.microsoft.com/office/powerpoint/2010/main" val="133431868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84994" name="Rectangle 7"/>
          <p:cNvSpPr>
            <a:spLocks noGrp="1" noChangeArrowheads="1"/>
          </p:cNvSpPr>
          <p:nvPr>
            <p:ph type="sldNum" sz="quarter"/>
          </p:nvPr>
        </p:nvSpPr>
        <p:spPr>
          <a:noFill/>
        </p:spPr>
        <p:txBody>
          <a:bodyPr/>
          <a:lstStyle/>
          <a:p>
            <a:pPr>
              <a:tabLst>
                <a:tab pos="0" algn="l"/>
                <a:tab pos="912813" algn="l"/>
                <a:tab pos="1827213" algn="l"/>
                <a:tab pos="2740025" algn="l"/>
                <a:tab pos="3654425" algn="l"/>
                <a:tab pos="4567238" algn="l"/>
                <a:tab pos="5481638" algn="l"/>
                <a:tab pos="6394450" algn="l"/>
                <a:tab pos="7307263" algn="l"/>
                <a:tab pos="8221663" algn="l"/>
                <a:tab pos="9134475" algn="l"/>
                <a:tab pos="10048875" algn="l"/>
              </a:tabLst>
            </a:pPr>
            <a:fld id="{3256EB97-BF21-4C69-9D80-2BC50D9C059B}" type="slidenum">
              <a:rPr lang="pl-PL" smtClean="0">
                <a:ea typeface="Arial Unicode MS" pitchFamily="34" charset="-128"/>
                <a:cs typeface="Arial Unicode MS" pitchFamily="34" charset="-128"/>
              </a:rPr>
              <a:pPr>
                <a:tabLst>
                  <a:tab pos="0" algn="l"/>
                  <a:tab pos="912813" algn="l"/>
                  <a:tab pos="1827213" algn="l"/>
                  <a:tab pos="2740025" algn="l"/>
                  <a:tab pos="3654425" algn="l"/>
                  <a:tab pos="4567238" algn="l"/>
                  <a:tab pos="5481638" algn="l"/>
                  <a:tab pos="6394450" algn="l"/>
                  <a:tab pos="7307263" algn="l"/>
                  <a:tab pos="8221663" algn="l"/>
                  <a:tab pos="9134475" algn="l"/>
                  <a:tab pos="10048875" algn="l"/>
                </a:tabLst>
              </a:pPr>
              <a:t>58</a:t>
            </a:fld>
            <a:endParaRPr lang="pl-PL" smtClean="0">
              <a:ea typeface="Arial Unicode MS" pitchFamily="34" charset="-128"/>
              <a:cs typeface="Arial Unicode MS" pitchFamily="34" charset="-128"/>
            </a:endParaRPr>
          </a:p>
        </p:txBody>
      </p:sp>
      <p:sp>
        <p:nvSpPr>
          <p:cNvPr id="84995" name="Rectangle 1"/>
          <p:cNvSpPr>
            <a:spLocks noGrp="1" noRot="1" noChangeAspect="1" noChangeArrowheads="1" noTextEdit="1"/>
          </p:cNvSpPr>
          <p:nvPr>
            <p:ph type="sldImg"/>
          </p:nvPr>
        </p:nvSpPr>
        <p:spPr>
          <a:xfrm>
            <a:off x="917575" y="744538"/>
            <a:ext cx="4964113" cy="3722687"/>
          </a:xfrm>
          <a:solidFill>
            <a:srgbClr val="FFFFFF"/>
          </a:solidFill>
          <a:ln/>
        </p:spPr>
      </p:sp>
      <p:sp>
        <p:nvSpPr>
          <p:cNvPr id="84996" name="Rectangle 2"/>
          <p:cNvSpPr>
            <a:spLocks noGrp="1" noChangeArrowheads="1"/>
          </p:cNvSpPr>
          <p:nvPr>
            <p:ph type="body" idx="1"/>
          </p:nvPr>
        </p:nvSpPr>
        <p:spPr>
          <a:xfrm>
            <a:off x="679451" y="4717217"/>
            <a:ext cx="5440363" cy="4560029"/>
          </a:xfrm>
          <a:noFill/>
          <a:ln/>
        </p:spPr>
        <p:txBody>
          <a:bodyPr wrap="none" anchor="ctr"/>
          <a:lstStyle/>
          <a:p>
            <a:endParaRPr lang="pl-PL" smtClean="0"/>
          </a:p>
        </p:txBody>
      </p:sp>
    </p:spTree>
    <p:extLst>
      <p:ext uri="{BB962C8B-B14F-4D97-AF65-F5344CB8AC3E}">
        <p14:creationId xmlns:p14="http://schemas.microsoft.com/office/powerpoint/2010/main" val="368993854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86018" name="Rectangle 7"/>
          <p:cNvSpPr>
            <a:spLocks noGrp="1" noChangeArrowheads="1"/>
          </p:cNvSpPr>
          <p:nvPr>
            <p:ph type="sldNum" sz="quarter"/>
          </p:nvPr>
        </p:nvSpPr>
        <p:spPr>
          <a:noFill/>
        </p:spPr>
        <p:txBody>
          <a:bodyPr/>
          <a:lstStyle/>
          <a:p>
            <a:pPr>
              <a:tabLst>
                <a:tab pos="0" algn="l"/>
                <a:tab pos="912813" algn="l"/>
                <a:tab pos="1827213" algn="l"/>
                <a:tab pos="2740025" algn="l"/>
                <a:tab pos="3654425" algn="l"/>
                <a:tab pos="4567238" algn="l"/>
                <a:tab pos="5481638" algn="l"/>
                <a:tab pos="6394450" algn="l"/>
                <a:tab pos="7307263" algn="l"/>
                <a:tab pos="8221663" algn="l"/>
                <a:tab pos="9134475" algn="l"/>
                <a:tab pos="10048875" algn="l"/>
              </a:tabLst>
            </a:pPr>
            <a:fld id="{083B55AD-A8DD-4F04-91C5-7D090B34C016}" type="slidenum">
              <a:rPr lang="pl-PL" smtClean="0">
                <a:ea typeface="Arial Unicode MS" pitchFamily="34" charset="-128"/>
                <a:cs typeface="Arial Unicode MS" pitchFamily="34" charset="-128"/>
              </a:rPr>
              <a:pPr>
                <a:tabLst>
                  <a:tab pos="0" algn="l"/>
                  <a:tab pos="912813" algn="l"/>
                  <a:tab pos="1827213" algn="l"/>
                  <a:tab pos="2740025" algn="l"/>
                  <a:tab pos="3654425" algn="l"/>
                  <a:tab pos="4567238" algn="l"/>
                  <a:tab pos="5481638" algn="l"/>
                  <a:tab pos="6394450" algn="l"/>
                  <a:tab pos="7307263" algn="l"/>
                  <a:tab pos="8221663" algn="l"/>
                  <a:tab pos="9134475" algn="l"/>
                  <a:tab pos="10048875" algn="l"/>
                </a:tabLst>
              </a:pPr>
              <a:t>59</a:t>
            </a:fld>
            <a:endParaRPr lang="pl-PL" smtClean="0">
              <a:ea typeface="Arial Unicode MS" pitchFamily="34" charset="-128"/>
              <a:cs typeface="Arial Unicode MS" pitchFamily="34" charset="-128"/>
            </a:endParaRPr>
          </a:p>
        </p:txBody>
      </p:sp>
      <p:sp>
        <p:nvSpPr>
          <p:cNvPr id="86019" name="Rectangle 1"/>
          <p:cNvSpPr>
            <a:spLocks noGrp="1" noRot="1" noChangeAspect="1" noChangeArrowheads="1" noTextEdit="1"/>
          </p:cNvSpPr>
          <p:nvPr>
            <p:ph type="sldImg"/>
          </p:nvPr>
        </p:nvSpPr>
        <p:spPr>
          <a:xfrm>
            <a:off x="917575" y="744538"/>
            <a:ext cx="4964113" cy="3722687"/>
          </a:xfrm>
          <a:solidFill>
            <a:srgbClr val="FFFFFF"/>
          </a:solidFill>
          <a:ln/>
        </p:spPr>
      </p:sp>
      <p:sp>
        <p:nvSpPr>
          <p:cNvPr id="86020" name="Rectangle 2"/>
          <p:cNvSpPr>
            <a:spLocks noGrp="1" noChangeArrowheads="1"/>
          </p:cNvSpPr>
          <p:nvPr>
            <p:ph type="body" idx="1"/>
          </p:nvPr>
        </p:nvSpPr>
        <p:spPr>
          <a:xfrm>
            <a:off x="679451" y="4717217"/>
            <a:ext cx="5440363" cy="4560029"/>
          </a:xfrm>
          <a:noFill/>
          <a:ln/>
        </p:spPr>
        <p:txBody>
          <a:bodyPr wrap="none" anchor="ctr"/>
          <a:lstStyle/>
          <a:p>
            <a:endParaRPr lang="pl-PL" smtClean="0"/>
          </a:p>
        </p:txBody>
      </p:sp>
    </p:spTree>
    <p:extLst>
      <p:ext uri="{BB962C8B-B14F-4D97-AF65-F5344CB8AC3E}">
        <p14:creationId xmlns:p14="http://schemas.microsoft.com/office/powerpoint/2010/main" val="101529914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endParaRPr lang="pl-PL" dirty="0"/>
          </a:p>
        </p:txBody>
      </p:sp>
      <p:sp>
        <p:nvSpPr>
          <p:cNvPr id="4" name="Symbol zastępczy numeru slajdu 3"/>
          <p:cNvSpPr>
            <a:spLocks noGrp="1"/>
          </p:cNvSpPr>
          <p:nvPr>
            <p:ph type="sldNum" idx="10"/>
          </p:nvPr>
        </p:nvSpPr>
        <p:spPr/>
        <p:txBody>
          <a:bodyPr/>
          <a:lstStyle/>
          <a:p>
            <a:pPr>
              <a:defRPr/>
            </a:pPr>
            <a:fld id="{E43DAE39-3200-4A70-A30E-C6B3199C97FB}" type="slidenum">
              <a:rPr lang="pl-PL" smtClean="0"/>
              <a:pPr>
                <a:defRPr/>
              </a:pPr>
              <a:t>61</a:t>
            </a:fld>
            <a:endParaRPr lang="pl-PL"/>
          </a:p>
        </p:txBody>
      </p:sp>
    </p:spTree>
    <p:extLst>
      <p:ext uri="{BB962C8B-B14F-4D97-AF65-F5344CB8AC3E}">
        <p14:creationId xmlns:p14="http://schemas.microsoft.com/office/powerpoint/2010/main" val="116962849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87042" name="Rectangle 7"/>
          <p:cNvSpPr>
            <a:spLocks noGrp="1" noChangeArrowheads="1"/>
          </p:cNvSpPr>
          <p:nvPr>
            <p:ph type="sldNum" sz="quarter"/>
          </p:nvPr>
        </p:nvSpPr>
        <p:spPr>
          <a:noFill/>
        </p:spPr>
        <p:txBody>
          <a:bodyPr/>
          <a:lstStyle/>
          <a:p>
            <a:pPr>
              <a:tabLst>
                <a:tab pos="0" algn="l"/>
                <a:tab pos="912813" algn="l"/>
                <a:tab pos="1827213" algn="l"/>
                <a:tab pos="2740025" algn="l"/>
                <a:tab pos="3654425" algn="l"/>
                <a:tab pos="4567238" algn="l"/>
                <a:tab pos="5481638" algn="l"/>
                <a:tab pos="6394450" algn="l"/>
                <a:tab pos="7307263" algn="l"/>
                <a:tab pos="8221663" algn="l"/>
                <a:tab pos="9134475" algn="l"/>
                <a:tab pos="10048875" algn="l"/>
              </a:tabLst>
            </a:pPr>
            <a:fld id="{36F3BFF4-F3AA-4E2F-9C5A-ACD5A0B096A3}" type="slidenum">
              <a:rPr lang="pl-PL" smtClean="0">
                <a:ea typeface="Arial Unicode MS" pitchFamily="34" charset="-128"/>
                <a:cs typeface="Arial Unicode MS" pitchFamily="34" charset="-128"/>
              </a:rPr>
              <a:pPr>
                <a:tabLst>
                  <a:tab pos="0" algn="l"/>
                  <a:tab pos="912813" algn="l"/>
                  <a:tab pos="1827213" algn="l"/>
                  <a:tab pos="2740025" algn="l"/>
                  <a:tab pos="3654425" algn="l"/>
                  <a:tab pos="4567238" algn="l"/>
                  <a:tab pos="5481638" algn="l"/>
                  <a:tab pos="6394450" algn="l"/>
                  <a:tab pos="7307263" algn="l"/>
                  <a:tab pos="8221663" algn="l"/>
                  <a:tab pos="9134475" algn="l"/>
                  <a:tab pos="10048875" algn="l"/>
                </a:tabLst>
              </a:pPr>
              <a:t>62</a:t>
            </a:fld>
            <a:endParaRPr lang="pl-PL" smtClean="0">
              <a:ea typeface="Arial Unicode MS" pitchFamily="34" charset="-128"/>
              <a:cs typeface="Arial Unicode MS" pitchFamily="34" charset="-128"/>
            </a:endParaRPr>
          </a:p>
        </p:txBody>
      </p:sp>
      <p:sp>
        <p:nvSpPr>
          <p:cNvPr id="87043" name="Rectangle 1"/>
          <p:cNvSpPr>
            <a:spLocks noGrp="1" noRot="1" noChangeAspect="1" noChangeArrowheads="1" noTextEdit="1"/>
          </p:cNvSpPr>
          <p:nvPr>
            <p:ph type="sldImg"/>
          </p:nvPr>
        </p:nvSpPr>
        <p:spPr>
          <a:xfrm>
            <a:off x="917575" y="744538"/>
            <a:ext cx="4964113" cy="3722687"/>
          </a:xfrm>
          <a:solidFill>
            <a:srgbClr val="FFFFFF"/>
          </a:solidFill>
          <a:ln/>
        </p:spPr>
      </p:sp>
      <p:sp>
        <p:nvSpPr>
          <p:cNvPr id="87044" name="Rectangle 2"/>
          <p:cNvSpPr>
            <a:spLocks noGrp="1" noChangeArrowheads="1"/>
          </p:cNvSpPr>
          <p:nvPr>
            <p:ph type="body" idx="1"/>
          </p:nvPr>
        </p:nvSpPr>
        <p:spPr>
          <a:xfrm>
            <a:off x="679451" y="4717217"/>
            <a:ext cx="5440363" cy="4560029"/>
          </a:xfrm>
          <a:noFill/>
          <a:ln/>
        </p:spPr>
        <p:txBody>
          <a:bodyPr wrap="none" anchor="ctr"/>
          <a:lstStyle/>
          <a:p>
            <a:endParaRPr lang="pl-PL" smtClean="0"/>
          </a:p>
        </p:txBody>
      </p:sp>
    </p:spTree>
    <p:extLst>
      <p:ext uri="{BB962C8B-B14F-4D97-AF65-F5344CB8AC3E}">
        <p14:creationId xmlns:p14="http://schemas.microsoft.com/office/powerpoint/2010/main" val="207492483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87042" name="Rectangle 7"/>
          <p:cNvSpPr>
            <a:spLocks noGrp="1" noChangeArrowheads="1"/>
          </p:cNvSpPr>
          <p:nvPr>
            <p:ph type="sldNum" sz="quarter"/>
          </p:nvPr>
        </p:nvSpPr>
        <p:spPr>
          <a:noFill/>
        </p:spPr>
        <p:txBody>
          <a:bodyPr/>
          <a:lstStyle/>
          <a:p>
            <a:pPr>
              <a:tabLst>
                <a:tab pos="0" algn="l"/>
                <a:tab pos="912813" algn="l"/>
                <a:tab pos="1827213" algn="l"/>
                <a:tab pos="2740025" algn="l"/>
                <a:tab pos="3654425" algn="l"/>
                <a:tab pos="4567238" algn="l"/>
                <a:tab pos="5481638" algn="l"/>
                <a:tab pos="6394450" algn="l"/>
                <a:tab pos="7307263" algn="l"/>
                <a:tab pos="8221663" algn="l"/>
                <a:tab pos="9134475" algn="l"/>
                <a:tab pos="10048875" algn="l"/>
              </a:tabLst>
            </a:pPr>
            <a:fld id="{36F3BFF4-F3AA-4E2F-9C5A-ACD5A0B096A3}" type="slidenum">
              <a:rPr lang="pl-PL" smtClean="0">
                <a:ea typeface="Arial Unicode MS" pitchFamily="34" charset="-128"/>
                <a:cs typeface="Arial Unicode MS" pitchFamily="34" charset="-128"/>
              </a:rPr>
              <a:pPr>
                <a:tabLst>
                  <a:tab pos="0" algn="l"/>
                  <a:tab pos="912813" algn="l"/>
                  <a:tab pos="1827213" algn="l"/>
                  <a:tab pos="2740025" algn="l"/>
                  <a:tab pos="3654425" algn="l"/>
                  <a:tab pos="4567238" algn="l"/>
                  <a:tab pos="5481638" algn="l"/>
                  <a:tab pos="6394450" algn="l"/>
                  <a:tab pos="7307263" algn="l"/>
                  <a:tab pos="8221663" algn="l"/>
                  <a:tab pos="9134475" algn="l"/>
                  <a:tab pos="10048875" algn="l"/>
                </a:tabLst>
              </a:pPr>
              <a:t>64</a:t>
            </a:fld>
            <a:endParaRPr lang="pl-PL" smtClean="0">
              <a:ea typeface="Arial Unicode MS" pitchFamily="34" charset="-128"/>
              <a:cs typeface="Arial Unicode MS" pitchFamily="34" charset="-128"/>
            </a:endParaRPr>
          </a:p>
        </p:txBody>
      </p:sp>
      <p:sp>
        <p:nvSpPr>
          <p:cNvPr id="87043" name="Rectangle 1"/>
          <p:cNvSpPr>
            <a:spLocks noGrp="1" noRot="1" noChangeAspect="1" noChangeArrowheads="1" noTextEdit="1"/>
          </p:cNvSpPr>
          <p:nvPr>
            <p:ph type="sldImg"/>
          </p:nvPr>
        </p:nvSpPr>
        <p:spPr>
          <a:xfrm>
            <a:off x="917575" y="744538"/>
            <a:ext cx="4964113" cy="3722687"/>
          </a:xfrm>
          <a:solidFill>
            <a:srgbClr val="FFFFFF"/>
          </a:solidFill>
          <a:ln/>
        </p:spPr>
      </p:sp>
      <p:sp>
        <p:nvSpPr>
          <p:cNvPr id="87044" name="Rectangle 2"/>
          <p:cNvSpPr>
            <a:spLocks noGrp="1" noChangeArrowheads="1"/>
          </p:cNvSpPr>
          <p:nvPr>
            <p:ph type="body" idx="1"/>
          </p:nvPr>
        </p:nvSpPr>
        <p:spPr>
          <a:xfrm>
            <a:off x="679451" y="4717217"/>
            <a:ext cx="5440363" cy="4560029"/>
          </a:xfrm>
          <a:noFill/>
          <a:ln/>
        </p:spPr>
        <p:txBody>
          <a:bodyPr wrap="none" anchor="ctr"/>
          <a:lstStyle/>
          <a:p>
            <a:endParaRPr lang="pl-PL" smtClean="0"/>
          </a:p>
        </p:txBody>
      </p:sp>
    </p:spTree>
    <p:extLst>
      <p:ext uri="{BB962C8B-B14F-4D97-AF65-F5344CB8AC3E}">
        <p14:creationId xmlns:p14="http://schemas.microsoft.com/office/powerpoint/2010/main" val="96389439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89090" name="Rectangle 7"/>
          <p:cNvSpPr>
            <a:spLocks noGrp="1" noChangeArrowheads="1"/>
          </p:cNvSpPr>
          <p:nvPr>
            <p:ph type="sldNum" sz="quarter"/>
          </p:nvPr>
        </p:nvSpPr>
        <p:spPr>
          <a:noFill/>
        </p:spPr>
        <p:txBody>
          <a:bodyPr/>
          <a:lstStyle/>
          <a:p>
            <a:pPr>
              <a:tabLst>
                <a:tab pos="0" algn="l"/>
                <a:tab pos="912813" algn="l"/>
                <a:tab pos="1827213" algn="l"/>
                <a:tab pos="2740025" algn="l"/>
                <a:tab pos="3654425" algn="l"/>
                <a:tab pos="4567238" algn="l"/>
                <a:tab pos="5481638" algn="l"/>
                <a:tab pos="6394450" algn="l"/>
                <a:tab pos="7307263" algn="l"/>
                <a:tab pos="8221663" algn="l"/>
                <a:tab pos="9134475" algn="l"/>
                <a:tab pos="10048875" algn="l"/>
              </a:tabLst>
            </a:pPr>
            <a:fld id="{0A16474F-EF7F-4E67-966B-99D8CBC01F6D}" type="slidenum">
              <a:rPr lang="pl-PL" smtClean="0">
                <a:ea typeface="Arial Unicode MS" pitchFamily="34" charset="-128"/>
                <a:cs typeface="Arial Unicode MS" pitchFamily="34" charset="-128"/>
              </a:rPr>
              <a:pPr>
                <a:tabLst>
                  <a:tab pos="0" algn="l"/>
                  <a:tab pos="912813" algn="l"/>
                  <a:tab pos="1827213" algn="l"/>
                  <a:tab pos="2740025" algn="l"/>
                  <a:tab pos="3654425" algn="l"/>
                  <a:tab pos="4567238" algn="l"/>
                  <a:tab pos="5481638" algn="l"/>
                  <a:tab pos="6394450" algn="l"/>
                  <a:tab pos="7307263" algn="l"/>
                  <a:tab pos="8221663" algn="l"/>
                  <a:tab pos="9134475" algn="l"/>
                  <a:tab pos="10048875" algn="l"/>
                </a:tabLst>
              </a:pPr>
              <a:t>65</a:t>
            </a:fld>
            <a:endParaRPr lang="pl-PL" smtClean="0">
              <a:ea typeface="Arial Unicode MS" pitchFamily="34" charset="-128"/>
              <a:cs typeface="Arial Unicode MS" pitchFamily="34" charset="-128"/>
            </a:endParaRPr>
          </a:p>
        </p:txBody>
      </p:sp>
      <p:sp>
        <p:nvSpPr>
          <p:cNvPr id="89091" name="Rectangle 1"/>
          <p:cNvSpPr>
            <a:spLocks noGrp="1" noRot="1" noChangeAspect="1" noChangeArrowheads="1" noTextEdit="1"/>
          </p:cNvSpPr>
          <p:nvPr>
            <p:ph type="sldImg"/>
          </p:nvPr>
        </p:nvSpPr>
        <p:spPr>
          <a:xfrm>
            <a:off x="917575" y="744538"/>
            <a:ext cx="4964113" cy="3722687"/>
          </a:xfrm>
          <a:solidFill>
            <a:srgbClr val="FFFFFF"/>
          </a:solidFill>
          <a:ln/>
        </p:spPr>
      </p:sp>
      <p:sp>
        <p:nvSpPr>
          <p:cNvPr id="89092" name="Rectangle 2"/>
          <p:cNvSpPr>
            <a:spLocks noGrp="1" noChangeArrowheads="1"/>
          </p:cNvSpPr>
          <p:nvPr>
            <p:ph type="body" idx="1"/>
          </p:nvPr>
        </p:nvSpPr>
        <p:spPr>
          <a:xfrm>
            <a:off x="679451" y="4717217"/>
            <a:ext cx="5440363" cy="4560029"/>
          </a:xfrm>
          <a:noFill/>
          <a:ln/>
        </p:spPr>
        <p:txBody>
          <a:bodyPr wrap="none" anchor="ctr"/>
          <a:lstStyle/>
          <a:p>
            <a:endParaRPr lang="pl-PL" smtClean="0"/>
          </a:p>
        </p:txBody>
      </p:sp>
    </p:spTree>
    <p:extLst>
      <p:ext uri="{BB962C8B-B14F-4D97-AF65-F5344CB8AC3E}">
        <p14:creationId xmlns:p14="http://schemas.microsoft.com/office/powerpoint/2010/main" val="56422564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89090" name="Rectangle 7"/>
          <p:cNvSpPr>
            <a:spLocks noGrp="1" noChangeArrowheads="1"/>
          </p:cNvSpPr>
          <p:nvPr>
            <p:ph type="sldNum" sz="quarter"/>
          </p:nvPr>
        </p:nvSpPr>
        <p:spPr>
          <a:noFill/>
        </p:spPr>
        <p:txBody>
          <a:bodyPr/>
          <a:lstStyle/>
          <a:p>
            <a:pPr>
              <a:tabLst>
                <a:tab pos="0" algn="l"/>
                <a:tab pos="912813" algn="l"/>
                <a:tab pos="1827213" algn="l"/>
                <a:tab pos="2740025" algn="l"/>
                <a:tab pos="3654425" algn="l"/>
                <a:tab pos="4567238" algn="l"/>
                <a:tab pos="5481638" algn="l"/>
                <a:tab pos="6394450" algn="l"/>
                <a:tab pos="7307263" algn="l"/>
                <a:tab pos="8221663" algn="l"/>
                <a:tab pos="9134475" algn="l"/>
                <a:tab pos="10048875" algn="l"/>
              </a:tabLst>
            </a:pPr>
            <a:fld id="{0A16474F-EF7F-4E67-966B-99D8CBC01F6D}" type="slidenum">
              <a:rPr lang="pl-PL" smtClean="0">
                <a:ea typeface="Arial Unicode MS" pitchFamily="34" charset="-128"/>
                <a:cs typeface="Arial Unicode MS" pitchFamily="34" charset="-128"/>
              </a:rPr>
              <a:pPr>
                <a:tabLst>
                  <a:tab pos="0" algn="l"/>
                  <a:tab pos="912813" algn="l"/>
                  <a:tab pos="1827213" algn="l"/>
                  <a:tab pos="2740025" algn="l"/>
                  <a:tab pos="3654425" algn="l"/>
                  <a:tab pos="4567238" algn="l"/>
                  <a:tab pos="5481638" algn="l"/>
                  <a:tab pos="6394450" algn="l"/>
                  <a:tab pos="7307263" algn="l"/>
                  <a:tab pos="8221663" algn="l"/>
                  <a:tab pos="9134475" algn="l"/>
                  <a:tab pos="10048875" algn="l"/>
                </a:tabLst>
              </a:pPr>
              <a:t>66</a:t>
            </a:fld>
            <a:endParaRPr lang="pl-PL" smtClean="0">
              <a:ea typeface="Arial Unicode MS" pitchFamily="34" charset="-128"/>
              <a:cs typeface="Arial Unicode MS" pitchFamily="34" charset="-128"/>
            </a:endParaRPr>
          </a:p>
        </p:txBody>
      </p:sp>
      <p:sp>
        <p:nvSpPr>
          <p:cNvPr id="89091" name="Rectangle 1"/>
          <p:cNvSpPr>
            <a:spLocks noGrp="1" noRot="1" noChangeAspect="1" noChangeArrowheads="1" noTextEdit="1"/>
          </p:cNvSpPr>
          <p:nvPr>
            <p:ph type="sldImg"/>
          </p:nvPr>
        </p:nvSpPr>
        <p:spPr>
          <a:xfrm>
            <a:off x="917575" y="744538"/>
            <a:ext cx="4964113" cy="3722687"/>
          </a:xfrm>
          <a:solidFill>
            <a:srgbClr val="FFFFFF"/>
          </a:solidFill>
          <a:ln/>
        </p:spPr>
      </p:sp>
      <p:sp>
        <p:nvSpPr>
          <p:cNvPr id="89092" name="Rectangle 2"/>
          <p:cNvSpPr>
            <a:spLocks noGrp="1" noChangeArrowheads="1"/>
          </p:cNvSpPr>
          <p:nvPr>
            <p:ph type="body" idx="1"/>
          </p:nvPr>
        </p:nvSpPr>
        <p:spPr>
          <a:xfrm>
            <a:off x="679451" y="4717217"/>
            <a:ext cx="5440363" cy="4560029"/>
          </a:xfrm>
          <a:noFill/>
          <a:ln/>
        </p:spPr>
        <p:txBody>
          <a:bodyPr wrap="none" anchor="ctr"/>
          <a:lstStyle/>
          <a:p>
            <a:endParaRPr lang="pl-PL" smtClean="0"/>
          </a:p>
        </p:txBody>
      </p:sp>
    </p:spTree>
    <p:extLst>
      <p:ext uri="{BB962C8B-B14F-4D97-AF65-F5344CB8AC3E}">
        <p14:creationId xmlns:p14="http://schemas.microsoft.com/office/powerpoint/2010/main" val="382034340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87042" name="Rectangle 7"/>
          <p:cNvSpPr>
            <a:spLocks noGrp="1" noChangeArrowheads="1"/>
          </p:cNvSpPr>
          <p:nvPr>
            <p:ph type="sldNum" sz="quarter"/>
          </p:nvPr>
        </p:nvSpPr>
        <p:spPr>
          <a:noFill/>
        </p:spPr>
        <p:txBody>
          <a:bodyPr/>
          <a:lstStyle/>
          <a:p>
            <a:pPr>
              <a:tabLst>
                <a:tab pos="0" algn="l"/>
                <a:tab pos="912813" algn="l"/>
                <a:tab pos="1827213" algn="l"/>
                <a:tab pos="2740025" algn="l"/>
                <a:tab pos="3654425" algn="l"/>
                <a:tab pos="4567238" algn="l"/>
                <a:tab pos="5481638" algn="l"/>
                <a:tab pos="6394450" algn="l"/>
                <a:tab pos="7307263" algn="l"/>
                <a:tab pos="8221663" algn="l"/>
                <a:tab pos="9134475" algn="l"/>
                <a:tab pos="10048875" algn="l"/>
              </a:tabLst>
            </a:pPr>
            <a:fld id="{36F3BFF4-F3AA-4E2F-9C5A-ACD5A0B096A3}" type="slidenum">
              <a:rPr lang="pl-PL" smtClean="0">
                <a:ea typeface="Arial Unicode MS" pitchFamily="34" charset="-128"/>
                <a:cs typeface="Arial Unicode MS" pitchFamily="34" charset="-128"/>
              </a:rPr>
              <a:pPr>
                <a:tabLst>
                  <a:tab pos="0" algn="l"/>
                  <a:tab pos="912813" algn="l"/>
                  <a:tab pos="1827213" algn="l"/>
                  <a:tab pos="2740025" algn="l"/>
                  <a:tab pos="3654425" algn="l"/>
                  <a:tab pos="4567238" algn="l"/>
                  <a:tab pos="5481638" algn="l"/>
                  <a:tab pos="6394450" algn="l"/>
                  <a:tab pos="7307263" algn="l"/>
                  <a:tab pos="8221663" algn="l"/>
                  <a:tab pos="9134475" algn="l"/>
                  <a:tab pos="10048875" algn="l"/>
                </a:tabLst>
              </a:pPr>
              <a:t>67</a:t>
            </a:fld>
            <a:endParaRPr lang="pl-PL" smtClean="0">
              <a:ea typeface="Arial Unicode MS" pitchFamily="34" charset="-128"/>
              <a:cs typeface="Arial Unicode MS" pitchFamily="34" charset="-128"/>
            </a:endParaRPr>
          </a:p>
        </p:txBody>
      </p:sp>
      <p:sp>
        <p:nvSpPr>
          <p:cNvPr id="87043" name="Rectangle 1"/>
          <p:cNvSpPr>
            <a:spLocks noGrp="1" noRot="1" noChangeAspect="1" noChangeArrowheads="1" noTextEdit="1"/>
          </p:cNvSpPr>
          <p:nvPr>
            <p:ph type="sldImg"/>
          </p:nvPr>
        </p:nvSpPr>
        <p:spPr>
          <a:xfrm>
            <a:off x="917575" y="744538"/>
            <a:ext cx="4964113" cy="3722687"/>
          </a:xfrm>
          <a:solidFill>
            <a:srgbClr val="FFFFFF"/>
          </a:solidFill>
          <a:ln/>
        </p:spPr>
      </p:sp>
      <p:sp>
        <p:nvSpPr>
          <p:cNvPr id="87044" name="Rectangle 2"/>
          <p:cNvSpPr>
            <a:spLocks noGrp="1" noChangeArrowheads="1"/>
          </p:cNvSpPr>
          <p:nvPr>
            <p:ph type="body" idx="1"/>
          </p:nvPr>
        </p:nvSpPr>
        <p:spPr>
          <a:xfrm>
            <a:off x="679451" y="4717217"/>
            <a:ext cx="5440363" cy="4560029"/>
          </a:xfrm>
          <a:noFill/>
          <a:ln/>
        </p:spPr>
        <p:txBody>
          <a:bodyPr wrap="none" anchor="ctr"/>
          <a:lstStyle/>
          <a:p>
            <a:endParaRPr lang="pl-PL" smtClean="0"/>
          </a:p>
        </p:txBody>
      </p:sp>
    </p:spTree>
    <p:extLst>
      <p:ext uri="{BB962C8B-B14F-4D97-AF65-F5344CB8AC3E}">
        <p14:creationId xmlns:p14="http://schemas.microsoft.com/office/powerpoint/2010/main" val="394944903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87042" name="Rectangle 7"/>
          <p:cNvSpPr>
            <a:spLocks noGrp="1" noChangeArrowheads="1"/>
          </p:cNvSpPr>
          <p:nvPr>
            <p:ph type="sldNum" sz="quarter"/>
          </p:nvPr>
        </p:nvSpPr>
        <p:spPr>
          <a:noFill/>
        </p:spPr>
        <p:txBody>
          <a:bodyPr/>
          <a:lstStyle/>
          <a:p>
            <a:pPr>
              <a:tabLst>
                <a:tab pos="0" algn="l"/>
                <a:tab pos="912813" algn="l"/>
                <a:tab pos="1827213" algn="l"/>
                <a:tab pos="2740025" algn="l"/>
                <a:tab pos="3654425" algn="l"/>
                <a:tab pos="4567238" algn="l"/>
                <a:tab pos="5481638" algn="l"/>
                <a:tab pos="6394450" algn="l"/>
                <a:tab pos="7307263" algn="l"/>
                <a:tab pos="8221663" algn="l"/>
                <a:tab pos="9134475" algn="l"/>
                <a:tab pos="10048875" algn="l"/>
              </a:tabLst>
            </a:pPr>
            <a:fld id="{36F3BFF4-F3AA-4E2F-9C5A-ACD5A0B096A3}" type="slidenum">
              <a:rPr lang="pl-PL" smtClean="0">
                <a:ea typeface="Arial Unicode MS" pitchFamily="34" charset="-128"/>
                <a:cs typeface="Arial Unicode MS" pitchFamily="34" charset="-128"/>
              </a:rPr>
              <a:pPr>
                <a:tabLst>
                  <a:tab pos="0" algn="l"/>
                  <a:tab pos="912813" algn="l"/>
                  <a:tab pos="1827213" algn="l"/>
                  <a:tab pos="2740025" algn="l"/>
                  <a:tab pos="3654425" algn="l"/>
                  <a:tab pos="4567238" algn="l"/>
                  <a:tab pos="5481638" algn="l"/>
                  <a:tab pos="6394450" algn="l"/>
                  <a:tab pos="7307263" algn="l"/>
                  <a:tab pos="8221663" algn="l"/>
                  <a:tab pos="9134475" algn="l"/>
                  <a:tab pos="10048875" algn="l"/>
                </a:tabLst>
              </a:pPr>
              <a:t>68</a:t>
            </a:fld>
            <a:endParaRPr lang="pl-PL" smtClean="0">
              <a:ea typeface="Arial Unicode MS" pitchFamily="34" charset="-128"/>
              <a:cs typeface="Arial Unicode MS" pitchFamily="34" charset="-128"/>
            </a:endParaRPr>
          </a:p>
        </p:txBody>
      </p:sp>
      <p:sp>
        <p:nvSpPr>
          <p:cNvPr id="87043" name="Rectangle 1"/>
          <p:cNvSpPr>
            <a:spLocks noGrp="1" noRot="1" noChangeAspect="1" noChangeArrowheads="1" noTextEdit="1"/>
          </p:cNvSpPr>
          <p:nvPr>
            <p:ph type="sldImg"/>
          </p:nvPr>
        </p:nvSpPr>
        <p:spPr>
          <a:xfrm>
            <a:off x="917575" y="744538"/>
            <a:ext cx="4964113" cy="3722687"/>
          </a:xfrm>
          <a:solidFill>
            <a:srgbClr val="FFFFFF"/>
          </a:solidFill>
          <a:ln/>
        </p:spPr>
      </p:sp>
      <p:sp>
        <p:nvSpPr>
          <p:cNvPr id="87044" name="Rectangle 2"/>
          <p:cNvSpPr>
            <a:spLocks noGrp="1" noChangeArrowheads="1"/>
          </p:cNvSpPr>
          <p:nvPr>
            <p:ph type="body" idx="1"/>
          </p:nvPr>
        </p:nvSpPr>
        <p:spPr>
          <a:xfrm>
            <a:off x="679451" y="4717217"/>
            <a:ext cx="5440363" cy="4560029"/>
          </a:xfrm>
          <a:noFill/>
          <a:ln/>
        </p:spPr>
        <p:txBody>
          <a:bodyPr wrap="none" anchor="ctr"/>
          <a:lstStyle/>
          <a:p>
            <a:endParaRPr lang="pl-PL" smtClean="0"/>
          </a:p>
        </p:txBody>
      </p:sp>
    </p:spTree>
    <p:extLst>
      <p:ext uri="{BB962C8B-B14F-4D97-AF65-F5344CB8AC3E}">
        <p14:creationId xmlns:p14="http://schemas.microsoft.com/office/powerpoint/2010/main" val="262840412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Symbol zastępczy obrazu slajdu 1"/>
          <p:cNvSpPr>
            <a:spLocks noGrp="1" noRot="1" noChangeAspect="1" noTextEdit="1"/>
          </p:cNvSpPr>
          <p:nvPr>
            <p:ph type="sldImg"/>
          </p:nvPr>
        </p:nvSpPr>
        <p:spPr>
          <a:ln/>
        </p:spPr>
      </p:sp>
      <p:sp>
        <p:nvSpPr>
          <p:cNvPr id="91139" name="Symbol zastępczy notatek 2"/>
          <p:cNvSpPr>
            <a:spLocks noGrp="1"/>
          </p:cNvSpPr>
          <p:nvPr>
            <p:ph type="body" idx="1"/>
          </p:nvPr>
        </p:nvSpPr>
        <p:spPr>
          <a:noFill/>
          <a:ln/>
        </p:spPr>
        <p:txBody>
          <a:bodyPr/>
          <a:lstStyle/>
          <a:p>
            <a:endParaRPr lang="pl-PL" dirty="0" smtClean="0"/>
          </a:p>
        </p:txBody>
      </p:sp>
      <p:sp>
        <p:nvSpPr>
          <p:cNvPr id="4" name="Symbol zastępczy numeru slajdu 3"/>
          <p:cNvSpPr>
            <a:spLocks noGrp="1"/>
          </p:cNvSpPr>
          <p:nvPr>
            <p:ph type="sldNum" sz="quarter"/>
          </p:nvPr>
        </p:nvSpPr>
        <p:spPr/>
        <p:txBody>
          <a:bodyPr/>
          <a:lstStyle/>
          <a:p>
            <a:pPr>
              <a:defRPr/>
            </a:pPr>
            <a:fld id="{D61AD74A-BF13-4DFB-A5FE-FD5BC99CB8E1}" type="slidenum">
              <a:rPr lang="pl-PL" smtClean="0"/>
              <a:pPr>
                <a:defRPr/>
              </a:pPr>
              <a:t>80</a:t>
            </a:fld>
            <a:endParaRPr lang="pl-PL"/>
          </a:p>
        </p:txBody>
      </p:sp>
    </p:spTree>
    <p:extLst>
      <p:ext uri="{BB962C8B-B14F-4D97-AF65-F5344CB8AC3E}">
        <p14:creationId xmlns:p14="http://schemas.microsoft.com/office/powerpoint/2010/main" val="79320971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endParaRPr lang="pl-PL" dirty="0"/>
          </a:p>
        </p:txBody>
      </p:sp>
      <p:sp>
        <p:nvSpPr>
          <p:cNvPr id="4" name="Symbol zastępczy numeru slajdu 3"/>
          <p:cNvSpPr>
            <a:spLocks noGrp="1"/>
          </p:cNvSpPr>
          <p:nvPr>
            <p:ph type="sldNum" idx="10"/>
          </p:nvPr>
        </p:nvSpPr>
        <p:spPr/>
        <p:txBody>
          <a:bodyPr/>
          <a:lstStyle/>
          <a:p>
            <a:pPr>
              <a:defRPr/>
            </a:pPr>
            <a:fld id="{E43DAE39-3200-4A70-A30E-C6B3199C97FB}" type="slidenum">
              <a:rPr lang="pl-PL" smtClean="0"/>
              <a:pPr>
                <a:defRPr/>
              </a:pPr>
              <a:t>83</a:t>
            </a:fld>
            <a:endParaRPr lang="pl-PL"/>
          </a:p>
        </p:txBody>
      </p:sp>
    </p:spTree>
    <p:extLst>
      <p:ext uri="{BB962C8B-B14F-4D97-AF65-F5344CB8AC3E}">
        <p14:creationId xmlns:p14="http://schemas.microsoft.com/office/powerpoint/2010/main" val="178066776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endParaRPr lang="pl-PL" dirty="0"/>
          </a:p>
        </p:txBody>
      </p:sp>
      <p:sp>
        <p:nvSpPr>
          <p:cNvPr id="4" name="Symbol zastępczy numeru slajdu 3"/>
          <p:cNvSpPr>
            <a:spLocks noGrp="1"/>
          </p:cNvSpPr>
          <p:nvPr>
            <p:ph type="sldNum" idx="10"/>
          </p:nvPr>
        </p:nvSpPr>
        <p:spPr/>
        <p:txBody>
          <a:bodyPr/>
          <a:lstStyle/>
          <a:p>
            <a:pPr>
              <a:defRPr/>
            </a:pPr>
            <a:fld id="{E43DAE39-3200-4A70-A30E-C6B3199C97FB}" type="slidenum">
              <a:rPr lang="pl-PL" smtClean="0"/>
              <a:pPr>
                <a:defRPr/>
              </a:pPr>
              <a:t>84</a:t>
            </a:fld>
            <a:endParaRPr lang="pl-PL"/>
          </a:p>
        </p:txBody>
      </p:sp>
    </p:spTree>
    <p:extLst>
      <p:ext uri="{BB962C8B-B14F-4D97-AF65-F5344CB8AC3E}">
        <p14:creationId xmlns:p14="http://schemas.microsoft.com/office/powerpoint/2010/main" val="134109891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ajd tytułowy">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4530"/>
            <a:ext cx="6858000" cy="2387600"/>
          </a:xfrm>
        </p:spPr>
        <p:txBody>
          <a:bodyPr anchor="b">
            <a:normAutofit/>
          </a:bodyPr>
          <a:lstStyle>
            <a:lvl1pPr algn="ctr">
              <a:defRPr sz="4500"/>
            </a:lvl1pPr>
          </a:lstStyle>
          <a:p>
            <a:r>
              <a:rPr lang="pl-PL" smtClean="0"/>
              <a:t>Kliknij, aby edytować styl</a:t>
            </a:r>
            <a:endParaRPr lang="en-US" dirty="0"/>
          </a:p>
        </p:txBody>
      </p:sp>
      <p:sp>
        <p:nvSpPr>
          <p:cNvPr id="3" name="Subtitle 2"/>
          <p:cNvSpPr>
            <a:spLocks noGrp="1"/>
          </p:cNvSpPr>
          <p:nvPr>
            <p:ph type="subTitle" idx="1"/>
          </p:nvPr>
        </p:nvSpPr>
        <p:spPr>
          <a:xfrm>
            <a:off x="1143000" y="3602038"/>
            <a:ext cx="6858000" cy="1655762"/>
          </a:xfrm>
        </p:spPr>
        <p:txBody>
          <a:bodyPr>
            <a:normAutofit/>
          </a:bodyPr>
          <a:lstStyle>
            <a:lvl1pPr marL="0" indent="0" algn="ctr">
              <a:buNone/>
              <a:defRPr sz="1800">
                <a:solidFill>
                  <a:schemeClr val="tx1">
                    <a:lumMod val="75000"/>
                    <a:lumOff val="25000"/>
                  </a:schemeClr>
                </a:solidFill>
              </a:defRPr>
            </a:lvl1pPr>
            <a:lvl2pPr marL="342900" indent="0" algn="ctr">
              <a:buNone/>
              <a:defRPr sz="2100"/>
            </a:lvl2pPr>
            <a:lvl3pPr marL="685800" indent="0" algn="ctr">
              <a:buNone/>
              <a:defRPr sz="1800"/>
            </a:lvl3pPr>
            <a:lvl4pPr marL="1028700" indent="0" algn="ctr">
              <a:buNone/>
              <a:defRPr sz="1500"/>
            </a:lvl4pPr>
            <a:lvl5pPr marL="1371600" indent="0" algn="ctr">
              <a:buNone/>
              <a:defRPr sz="1500"/>
            </a:lvl5pPr>
            <a:lvl6pPr marL="1714500" indent="0" algn="ctr">
              <a:buNone/>
              <a:defRPr sz="1500"/>
            </a:lvl6pPr>
            <a:lvl7pPr marL="2057400" indent="0" algn="ctr">
              <a:buNone/>
              <a:defRPr sz="1500"/>
            </a:lvl7pPr>
            <a:lvl8pPr marL="2400300" indent="0" algn="ctr">
              <a:buNone/>
              <a:defRPr sz="1500"/>
            </a:lvl8pPr>
            <a:lvl9pPr marL="2743200" indent="0" algn="ctr">
              <a:buNone/>
              <a:defRPr sz="1500"/>
            </a:lvl9pPr>
          </a:lstStyle>
          <a:p>
            <a:r>
              <a:rPr lang="pl-PL" smtClean="0"/>
              <a:t>Kliknij, aby edytować styl wzorca podtytułu</a:t>
            </a:r>
            <a:endParaRPr lang="en-US" dirty="0"/>
          </a:p>
        </p:txBody>
      </p:sp>
      <p:sp>
        <p:nvSpPr>
          <p:cNvPr id="4" name="Date Placeholder 3"/>
          <p:cNvSpPr>
            <a:spLocks noGrp="1"/>
          </p:cNvSpPr>
          <p:nvPr>
            <p:ph type="dt" sz="half" idx="10"/>
          </p:nvPr>
        </p:nvSpPr>
        <p:spPr/>
        <p:txBody>
          <a:bodyPr/>
          <a:lstStyle/>
          <a:p>
            <a:pPr>
              <a:defRPr/>
            </a:pPr>
            <a:fld id="{AEB05DFB-580B-4C6C-BAB6-518D8BD4E69C}" type="datetimeFigureOut">
              <a:rPr lang="en-US" smtClean="0"/>
              <a:pPr>
                <a:defRPr/>
              </a:pPr>
              <a:t>3/21/2019</a:t>
            </a:fld>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4F32BE9E-BBF1-47B1-AE17-271F3CF64838}" type="slidenum">
              <a:rPr lang="pl-PL" smtClean="0"/>
              <a:pPr>
                <a:defRPr/>
              </a:pPr>
              <a:t>‹#›</a:t>
            </a:fld>
            <a:endParaRPr lang="pl-PL"/>
          </a:p>
        </p:txBody>
      </p:sp>
    </p:spTree>
    <p:extLst>
      <p:ext uri="{BB962C8B-B14F-4D97-AF65-F5344CB8AC3E}">
        <p14:creationId xmlns:p14="http://schemas.microsoft.com/office/powerpoint/2010/main" val="147300342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ytuł i zawartość">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l-PL" smtClean="0"/>
              <a:t>Kliknij, aby edytować styl</a:t>
            </a:r>
            <a:endParaRPr lang="en-US" dirty="0"/>
          </a:p>
        </p:txBody>
      </p:sp>
      <p:sp>
        <p:nvSpPr>
          <p:cNvPr id="3" name="Content Placeholder 2"/>
          <p:cNvSpPr>
            <a:spLocks noGrp="1"/>
          </p:cNvSpPr>
          <p:nvPr>
            <p:ph idx="1"/>
          </p:nvPr>
        </p:nvSpPr>
        <p:spPr/>
        <p:txBody>
          <a:body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US" dirty="0"/>
          </a:p>
        </p:txBody>
      </p:sp>
      <p:sp>
        <p:nvSpPr>
          <p:cNvPr id="4" name="Date Placeholder 3"/>
          <p:cNvSpPr>
            <a:spLocks noGrp="1"/>
          </p:cNvSpPr>
          <p:nvPr>
            <p:ph type="dt" sz="half" idx="10"/>
          </p:nvPr>
        </p:nvSpPr>
        <p:spPr/>
        <p:txBody>
          <a:bodyPr/>
          <a:lstStyle/>
          <a:p>
            <a:pPr>
              <a:defRPr/>
            </a:pPr>
            <a:fld id="{28C3D3C4-1343-4BA5-B401-5BEDE094660A}" type="datetimeFigureOut">
              <a:rPr lang="en-US" smtClean="0"/>
              <a:pPr>
                <a:defRPr/>
              </a:pPr>
              <a:t>3/21/2019</a:t>
            </a:fld>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802D6A8A-916A-4647-A9DD-F085E2AFC857}" type="slidenum">
              <a:rPr lang="pl-PL" smtClean="0"/>
              <a:pPr>
                <a:defRPr/>
              </a:pPr>
              <a:t>‹#›</a:t>
            </a:fld>
            <a:endParaRPr lang="pl-PL"/>
          </a:p>
        </p:txBody>
      </p:sp>
    </p:spTree>
    <p:extLst>
      <p:ext uri="{BB962C8B-B14F-4D97-AF65-F5344CB8AC3E}">
        <p14:creationId xmlns:p14="http://schemas.microsoft.com/office/powerpoint/2010/main" val="39844084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Nagłówek sekcji">
    <p:spTree>
      <p:nvGrpSpPr>
        <p:cNvPr id="1" name=""/>
        <p:cNvGrpSpPr/>
        <p:nvPr/>
      </p:nvGrpSpPr>
      <p:grpSpPr>
        <a:xfrm>
          <a:off x="0" y="0"/>
          <a:ext cx="0" cy="0"/>
          <a:chOff x="0" y="0"/>
          <a:chExt cx="0" cy="0"/>
        </a:xfrm>
      </p:grpSpPr>
      <p:sp>
        <p:nvSpPr>
          <p:cNvPr id="2" name="Title 1"/>
          <p:cNvSpPr>
            <a:spLocks noGrp="1"/>
          </p:cNvSpPr>
          <p:nvPr>
            <p:ph type="title"/>
          </p:nvPr>
        </p:nvSpPr>
        <p:spPr>
          <a:xfrm>
            <a:off x="623888" y="1712423"/>
            <a:ext cx="7886700" cy="2851208"/>
          </a:xfrm>
        </p:spPr>
        <p:txBody>
          <a:bodyPr anchor="b">
            <a:normAutofit/>
          </a:bodyPr>
          <a:lstStyle>
            <a:lvl1pPr>
              <a:defRPr sz="4500" b="0"/>
            </a:lvl1pPr>
          </a:lstStyle>
          <a:p>
            <a:r>
              <a:rPr lang="pl-PL" smtClean="0"/>
              <a:t>Kliknij, aby edytować styl</a:t>
            </a:r>
            <a:endParaRPr lang="en-US" dirty="0"/>
          </a:p>
        </p:txBody>
      </p:sp>
      <p:sp>
        <p:nvSpPr>
          <p:cNvPr id="3" name="Text Placeholder 2"/>
          <p:cNvSpPr>
            <a:spLocks noGrp="1"/>
          </p:cNvSpPr>
          <p:nvPr>
            <p:ph type="body" idx="1"/>
          </p:nvPr>
        </p:nvSpPr>
        <p:spPr>
          <a:xfrm>
            <a:off x="623888" y="4552634"/>
            <a:ext cx="7886700" cy="1500187"/>
          </a:xfrm>
        </p:spPr>
        <p:txBody>
          <a:bodyPr anchor="t">
            <a:normAutofit/>
          </a:bodyPr>
          <a:lstStyle>
            <a:lvl1pPr marL="0" indent="0">
              <a:buNone/>
              <a:defRPr sz="1800">
                <a:solidFill>
                  <a:schemeClr val="tx1">
                    <a:lumMod val="75000"/>
                    <a:lumOff val="25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pl-PL" smtClean="0"/>
              <a:t>Kliknij, aby edytować style wzorca tekstu</a:t>
            </a:r>
          </a:p>
        </p:txBody>
      </p:sp>
      <p:sp>
        <p:nvSpPr>
          <p:cNvPr id="4" name="Date Placeholder 3"/>
          <p:cNvSpPr>
            <a:spLocks noGrp="1"/>
          </p:cNvSpPr>
          <p:nvPr>
            <p:ph type="dt" sz="half" idx="10"/>
          </p:nvPr>
        </p:nvSpPr>
        <p:spPr/>
        <p:txBody>
          <a:bodyPr/>
          <a:lstStyle/>
          <a:p>
            <a:pPr>
              <a:defRPr/>
            </a:pPr>
            <a:fld id="{5A3D925B-0FFA-46F2-B662-8B6011FF26A3}" type="datetimeFigureOut">
              <a:rPr lang="en-US" smtClean="0"/>
              <a:pPr>
                <a:defRPr/>
              </a:pPr>
              <a:t>3/21/2019</a:t>
            </a:fld>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03395814-692A-4108-A66D-0035D9081037}" type="slidenum">
              <a:rPr lang="pl-PL" smtClean="0"/>
              <a:pPr>
                <a:defRPr/>
              </a:pPr>
              <a:t>‹#›</a:t>
            </a:fld>
            <a:endParaRPr lang="pl-PL"/>
          </a:p>
        </p:txBody>
      </p:sp>
    </p:spTree>
    <p:extLst>
      <p:ext uri="{BB962C8B-B14F-4D97-AF65-F5344CB8AC3E}">
        <p14:creationId xmlns:p14="http://schemas.microsoft.com/office/powerpoint/2010/main" val="7330647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wa elementy zawartości">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l-PL" smtClean="0"/>
              <a:t>Kliknij, aby edytować styl</a:t>
            </a:r>
            <a:endParaRPr lang="en-US" dirty="0"/>
          </a:p>
        </p:txBody>
      </p:sp>
      <p:sp>
        <p:nvSpPr>
          <p:cNvPr id="3" name="Content Placeholder 2"/>
          <p:cNvSpPr>
            <a:spLocks noGrp="1"/>
          </p:cNvSpPr>
          <p:nvPr>
            <p:ph sz="half" idx="1"/>
          </p:nvPr>
        </p:nvSpPr>
        <p:spPr>
          <a:xfrm>
            <a:off x="633845" y="1828801"/>
            <a:ext cx="3886200" cy="4351337"/>
          </a:xfrm>
        </p:spPr>
        <p:txBody>
          <a:body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US" dirty="0"/>
          </a:p>
        </p:txBody>
      </p:sp>
      <p:sp>
        <p:nvSpPr>
          <p:cNvPr id="4" name="Content Placeholder 3"/>
          <p:cNvSpPr>
            <a:spLocks noGrp="1"/>
          </p:cNvSpPr>
          <p:nvPr>
            <p:ph sz="half" idx="2"/>
          </p:nvPr>
        </p:nvSpPr>
        <p:spPr>
          <a:xfrm>
            <a:off x="4629150" y="1828801"/>
            <a:ext cx="3886200" cy="4351337"/>
          </a:xfrm>
        </p:spPr>
        <p:txBody>
          <a:body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US" dirty="0"/>
          </a:p>
        </p:txBody>
      </p:sp>
      <p:sp>
        <p:nvSpPr>
          <p:cNvPr id="5" name="Date Placeholder 4"/>
          <p:cNvSpPr>
            <a:spLocks noGrp="1"/>
          </p:cNvSpPr>
          <p:nvPr>
            <p:ph type="dt" sz="half" idx="10"/>
          </p:nvPr>
        </p:nvSpPr>
        <p:spPr/>
        <p:txBody>
          <a:bodyPr/>
          <a:lstStyle/>
          <a:p>
            <a:pPr>
              <a:defRPr/>
            </a:pPr>
            <a:fld id="{B8F21EE6-1610-40A1-B48D-A25CEA950FB4}" type="datetimeFigureOut">
              <a:rPr lang="en-US" smtClean="0"/>
              <a:pPr>
                <a:defRPr/>
              </a:pPr>
              <a:t>3/21/2019</a:t>
            </a:fld>
            <a:endParaRPr lang="en-US"/>
          </a:p>
        </p:txBody>
      </p:sp>
      <p:sp>
        <p:nvSpPr>
          <p:cNvPr id="6" name="Footer Placeholder 5"/>
          <p:cNvSpPr>
            <a:spLocks noGrp="1"/>
          </p:cNvSpPr>
          <p:nvPr>
            <p:ph type="ftr" sz="quarter" idx="11"/>
          </p:nvPr>
        </p:nvSpPr>
        <p:spPr/>
        <p:txBody>
          <a:bodyPr/>
          <a:lstStyle/>
          <a:p>
            <a:pPr>
              <a:defRPr/>
            </a:pPr>
            <a:endParaRPr lang="en-US"/>
          </a:p>
        </p:txBody>
      </p:sp>
      <p:sp>
        <p:nvSpPr>
          <p:cNvPr id="7" name="Slide Number Placeholder 6"/>
          <p:cNvSpPr>
            <a:spLocks noGrp="1"/>
          </p:cNvSpPr>
          <p:nvPr>
            <p:ph type="sldNum" sz="quarter" idx="12"/>
          </p:nvPr>
        </p:nvSpPr>
        <p:spPr/>
        <p:txBody>
          <a:bodyPr/>
          <a:lstStyle/>
          <a:p>
            <a:pPr>
              <a:defRPr/>
            </a:pPr>
            <a:fld id="{76C5943E-8D32-42F8-AC29-8D9E66BC1B71}" type="slidenum">
              <a:rPr lang="pl-PL" smtClean="0"/>
              <a:pPr>
                <a:defRPr/>
              </a:pPr>
              <a:t>‹#›</a:t>
            </a:fld>
            <a:endParaRPr lang="pl-PL"/>
          </a:p>
        </p:txBody>
      </p:sp>
    </p:spTree>
    <p:extLst>
      <p:ext uri="{BB962C8B-B14F-4D97-AF65-F5344CB8AC3E}">
        <p14:creationId xmlns:p14="http://schemas.microsoft.com/office/powerpoint/2010/main" val="13170287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Porównanie">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633845" y="1681851"/>
            <a:ext cx="3867150" cy="825699"/>
          </a:xfrm>
        </p:spPr>
        <p:txBody>
          <a:bodyPr anchor="b">
            <a:normAutofit/>
          </a:bodyPr>
          <a:lstStyle>
            <a:lvl1pPr marL="0" indent="0">
              <a:spcBef>
                <a:spcPts val="0"/>
              </a:spcBef>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pl-PL" smtClean="0"/>
              <a:t>Kliknij, aby edytować style wzorca tekstu</a:t>
            </a:r>
          </a:p>
        </p:txBody>
      </p:sp>
      <p:sp>
        <p:nvSpPr>
          <p:cNvPr id="4" name="Content Placeholder 3"/>
          <p:cNvSpPr>
            <a:spLocks noGrp="1"/>
          </p:cNvSpPr>
          <p:nvPr>
            <p:ph sz="half" idx="2"/>
          </p:nvPr>
        </p:nvSpPr>
        <p:spPr>
          <a:xfrm>
            <a:off x="633845" y="2507551"/>
            <a:ext cx="3867150" cy="3680525"/>
          </a:xfrm>
        </p:spPr>
        <p:txBody>
          <a:body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US" dirty="0"/>
          </a:p>
        </p:txBody>
      </p:sp>
      <p:sp>
        <p:nvSpPr>
          <p:cNvPr id="5" name="Text Placeholder 4"/>
          <p:cNvSpPr>
            <a:spLocks noGrp="1"/>
          </p:cNvSpPr>
          <p:nvPr>
            <p:ph type="body" sz="quarter" idx="3"/>
          </p:nvPr>
        </p:nvSpPr>
        <p:spPr>
          <a:xfrm>
            <a:off x="4629150" y="1681851"/>
            <a:ext cx="3886201" cy="825698"/>
          </a:xfrm>
        </p:spPr>
        <p:txBody>
          <a:bodyPr anchor="b"/>
          <a:lstStyle>
            <a:lvl1pPr marL="0" indent="0">
              <a:spcBef>
                <a:spcPts val="0"/>
              </a:spcBef>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pl-PL" smtClean="0"/>
              <a:t>Kliknij, aby edytować style wzorca tekstu</a:t>
            </a:r>
          </a:p>
        </p:txBody>
      </p:sp>
      <p:sp>
        <p:nvSpPr>
          <p:cNvPr id="6" name="Content Placeholder 5"/>
          <p:cNvSpPr>
            <a:spLocks noGrp="1"/>
          </p:cNvSpPr>
          <p:nvPr>
            <p:ph sz="quarter" idx="4"/>
          </p:nvPr>
        </p:nvSpPr>
        <p:spPr>
          <a:xfrm>
            <a:off x="4629150" y="2507551"/>
            <a:ext cx="3886201" cy="3680525"/>
          </a:xfrm>
        </p:spPr>
        <p:txBody>
          <a:body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US"/>
          </a:p>
        </p:txBody>
      </p:sp>
      <p:sp>
        <p:nvSpPr>
          <p:cNvPr id="7" name="Date Placeholder 6"/>
          <p:cNvSpPr>
            <a:spLocks noGrp="1"/>
          </p:cNvSpPr>
          <p:nvPr>
            <p:ph type="dt" sz="half" idx="10"/>
          </p:nvPr>
        </p:nvSpPr>
        <p:spPr/>
        <p:txBody>
          <a:bodyPr/>
          <a:lstStyle/>
          <a:p>
            <a:pPr>
              <a:defRPr/>
            </a:pPr>
            <a:fld id="{A899BB69-0161-4BC8-B891-44F1F4A67EE2}" type="datetimeFigureOut">
              <a:rPr lang="en-US" smtClean="0"/>
              <a:pPr>
                <a:defRPr/>
              </a:pPr>
              <a:t>3/21/2019</a:t>
            </a:fld>
            <a:endParaRPr lang="en-US"/>
          </a:p>
        </p:txBody>
      </p:sp>
      <p:sp>
        <p:nvSpPr>
          <p:cNvPr id="8" name="Footer Placeholder 7"/>
          <p:cNvSpPr>
            <a:spLocks noGrp="1"/>
          </p:cNvSpPr>
          <p:nvPr>
            <p:ph type="ftr" sz="quarter" idx="11"/>
          </p:nvPr>
        </p:nvSpPr>
        <p:spPr/>
        <p:txBody>
          <a:bodyPr/>
          <a:lstStyle/>
          <a:p>
            <a:pPr>
              <a:defRPr/>
            </a:pPr>
            <a:endParaRPr lang="en-US"/>
          </a:p>
        </p:txBody>
      </p:sp>
      <p:sp>
        <p:nvSpPr>
          <p:cNvPr id="9" name="Slide Number Placeholder 8"/>
          <p:cNvSpPr>
            <a:spLocks noGrp="1"/>
          </p:cNvSpPr>
          <p:nvPr>
            <p:ph type="sldNum" sz="quarter" idx="12"/>
          </p:nvPr>
        </p:nvSpPr>
        <p:spPr/>
        <p:txBody>
          <a:bodyPr/>
          <a:lstStyle/>
          <a:p>
            <a:pPr>
              <a:defRPr/>
            </a:pPr>
            <a:fld id="{4BD80D2B-B83C-4723-ACC3-4E05E76900AD}" type="slidenum">
              <a:rPr lang="pl-PL" smtClean="0"/>
              <a:pPr>
                <a:defRPr/>
              </a:pPr>
              <a:t>‹#›</a:t>
            </a:fld>
            <a:endParaRPr lang="pl-PL"/>
          </a:p>
        </p:txBody>
      </p:sp>
      <p:sp>
        <p:nvSpPr>
          <p:cNvPr id="10" name="Title 9"/>
          <p:cNvSpPr>
            <a:spLocks noGrp="1"/>
          </p:cNvSpPr>
          <p:nvPr>
            <p:ph type="title"/>
          </p:nvPr>
        </p:nvSpPr>
        <p:spPr/>
        <p:txBody>
          <a:bodyPr/>
          <a:lstStyle/>
          <a:p>
            <a:r>
              <a:rPr lang="pl-PL" smtClean="0"/>
              <a:t>Kliknij, aby edytować styl</a:t>
            </a:r>
            <a:endParaRPr lang="en-US" dirty="0"/>
          </a:p>
        </p:txBody>
      </p:sp>
    </p:spTree>
    <p:extLst>
      <p:ext uri="{BB962C8B-B14F-4D97-AF65-F5344CB8AC3E}">
        <p14:creationId xmlns:p14="http://schemas.microsoft.com/office/powerpoint/2010/main" val="13760708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Tylko tytuł">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pPr>
              <a:defRPr/>
            </a:pPr>
            <a:fld id="{E01B3AC7-DF76-488C-BE78-6EFB6B90B537}" type="datetimeFigureOut">
              <a:rPr lang="en-US" smtClean="0"/>
              <a:pPr>
                <a:defRPr/>
              </a:pPr>
              <a:t>3/21/2019</a:t>
            </a:fld>
            <a:endParaRPr lang="en-US"/>
          </a:p>
        </p:txBody>
      </p:sp>
      <p:sp>
        <p:nvSpPr>
          <p:cNvPr id="4" name="Footer Placeholder 3"/>
          <p:cNvSpPr>
            <a:spLocks noGrp="1"/>
          </p:cNvSpPr>
          <p:nvPr>
            <p:ph type="ftr" sz="quarter" idx="11"/>
          </p:nvPr>
        </p:nvSpPr>
        <p:spPr/>
        <p:txBody>
          <a:bodyPr/>
          <a:lstStyle/>
          <a:p>
            <a:pPr>
              <a:defRPr/>
            </a:pPr>
            <a:endParaRPr lang="en-US"/>
          </a:p>
        </p:txBody>
      </p:sp>
      <p:sp>
        <p:nvSpPr>
          <p:cNvPr id="5" name="Slide Number Placeholder 4"/>
          <p:cNvSpPr>
            <a:spLocks noGrp="1"/>
          </p:cNvSpPr>
          <p:nvPr>
            <p:ph type="sldNum" sz="quarter" idx="12"/>
          </p:nvPr>
        </p:nvSpPr>
        <p:spPr/>
        <p:txBody>
          <a:bodyPr/>
          <a:lstStyle/>
          <a:p>
            <a:pPr>
              <a:defRPr/>
            </a:pPr>
            <a:fld id="{75CCE716-15EF-4582-A6E0-11C4B497658E}" type="slidenum">
              <a:rPr lang="pl-PL" smtClean="0"/>
              <a:pPr>
                <a:defRPr/>
              </a:pPr>
              <a:t>‹#›</a:t>
            </a:fld>
            <a:endParaRPr lang="pl-PL"/>
          </a:p>
        </p:txBody>
      </p:sp>
      <p:sp>
        <p:nvSpPr>
          <p:cNvPr id="6" name="Title 5"/>
          <p:cNvSpPr>
            <a:spLocks noGrp="1"/>
          </p:cNvSpPr>
          <p:nvPr>
            <p:ph type="title"/>
          </p:nvPr>
        </p:nvSpPr>
        <p:spPr/>
        <p:txBody>
          <a:bodyPr/>
          <a:lstStyle/>
          <a:p>
            <a:r>
              <a:rPr lang="pl-PL" smtClean="0"/>
              <a:t>Kliknij, aby edytować styl</a:t>
            </a:r>
            <a:endParaRPr lang="en-US"/>
          </a:p>
        </p:txBody>
      </p:sp>
    </p:spTree>
    <p:extLst>
      <p:ext uri="{BB962C8B-B14F-4D97-AF65-F5344CB8AC3E}">
        <p14:creationId xmlns:p14="http://schemas.microsoft.com/office/powerpoint/2010/main" val="7741677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usty">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fld id="{657B9059-F687-4C63-900C-13723FFE8096}" type="datetimeFigureOut">
              <a:rPr lang="en-US" smtClean="0"/>
              <a:pPr>
                <a:defRPr/>
              </a:pPr>
              <a:t>3/21/2019</a:t>
            </a:fld>
            <a:endParaRPr lang="en-US"/>
          </a:p>
        </p:txBody>
      </p:sp>
      <p:sp>
        <p:nvSpPr>
          <p:cNvPr id="3" name="Footer Placeholder 2"/>
          <p:cNvSpPr>
            <a:spLocks noGrp="1"/>
          </p:cNvSpPr>
          <p:nvPr>
            <p:ph type="ftr" sz="quarter" idx="11"/>
          </p:nvPr>
        </p:nvSpPr>
        <p:spPr/>
        <p:txBody>
          <a:bodyPr/>
          <a:lstStyle/>
          <a:p>
            <a:pPr>
              <a:defRPr/>
            </a:pPr>
            <a:endParaRPr lang="en-US"/>
          </a:p>
        </p:txBody>
      </p:sp>
      <p:sp>
        <p:nvSpPr>
          <p:cNvPr id="4" name="Slide Number Placeholder 3"/>
          <p:cNvSpPr>
            <a:spLocks noGrp="1"/>
          </p:cNvSpPr>
          <p:nvPr>
            <p:ph type="sldNum" sz="quarter" idx="12"/>
          </p:nvPr>
        </p:nvSpPr>
        <p:spPr/>
        <p:txBody>
          <a:bodyPr/>
          <a:lstStyle/>
          <a:p>
            <a:pPr>
              <a:defRPr/>
            </a:pPr>
            <a:fld id="{344CA00D-BC7F-48ED-B152-D7B66B4F3C58}" type="slidenum">
              <a:rPr lang="pl-PL" smtClean="0"/>
              <a:pPr>
                <a:defRPr/>
              </a:pPr>
              <a:t>‹#›</a:t>
            </a:fld>
            <a:endParaRPr lang="pl-PL"/>
          </a:p>
        </p:txBody>
      </p:sp>
    </p:spTree>
    <p:extLst>
      <p:ext uri="{BB962C8B-B14F-4D97-AF65-F5344CB8AC3E}">
        <p14:creationId xmlns:p14="http://schemas.microsoft.com/office/powerpoint/2010/main" val="24094886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Zawartość z podpisem">
    <p:spTree>
      <p:nvGrpSpPr>
        <p:cNvPr id="1" name=""/>
        <p:cNvGrpSpPr/>
        <p:nvPr/>
      </p:nvGrpSpPr>
      <p:grpSpPr>
        <a:xfrm>
          <a:off x="0" y="0"/>
          <a:ext cx="0" cy="0"/>
          <a:chOff x="0" y="0"/>
          <a:chExt cx="0" cy="0"/>
        </a:xfrm>
      </p:grpSpPr>
      <p:sp>
        <p:nvSpPr>
          <p:cNvPr id="2" name="Title 1"/>
          <p:cNvSpPr>
            <a:spLocks noGrp="1"/>
          </p:cNvSpPr>
          <p:nvPr>
            <p:ph type="title"/>
          </p:nvPr>
        </p:nvSpPr>
        <p:spPr>
          <a:xfrm>
            <a:off x="630936" y="457201"/>
            <a:ext cx="2948940" cy="1600197"/>
          </a:xfrm>
        </p:spPr>
        <p:txBody>
          <a:bodyPr anchor="b">
            <a:normAutofit/>
          </a:bodyPr>
          <a:lstStyle>
            <a:lvl1pPr>
              <a:defRPr sz="2400" b="0"/>
            </a:lvl1pPr>
          </a:lstStyle>
          <a:p>
            <a:r>
              <a:rPr lang="pl-PL" smtClean="0"/>
              <a:t>Kliknij, aby edytować styl</a:t>
            </a:r>
            <a:endParaRPr lang="en-US" dirty="0"/>
          </a:p>
        </p:txBody>
      </p:sp>
      <p:sp>
        <p:nvSpPr>
          <p:cNvPr id="3" name="Content Placeholder 2"/>
          <p:cNvSpPr>
            <a:spLocks noGrp="1"/>
          </p:cNvSpPr>
          <p:nvPr>
            <p:ph idx="1"/>
          </p:nvPr>
        </p:nvSpPr>
        <p:spPr>
          <a:xfrm>
            <a:off x="3886200" y="990600"/>
            <a:ext cx="4629150" cy="4876800"/>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US" dirty="0"/>
          </a:p>
        </p:txBody>
      </p:sp>
      <p:sp>
        <p:nvSpPr>
          <p:cNvPr id="4" name="Text Placeholder 3"/>
          <p:cNvSpPr>
            <a:spLocks noGrp="1"/>
          </p:cNvSpPr>
          <p:nvPr>
            <p:ph type="body" sz="half" idx="2"/>
          </p:nvPr>
        </p:nvSpPr>
        <p:spPr>
          <a:xfrm>
            <a:off x="630936" y="2057399"/>
            <a:ext cx="2948940" cy="3810001"/>
          </a:xfrm>
        </p:spPr>
        <p:txBody>
          <a:bodyPr>
            <a:normAutofit/>
          </a:bodyPr>
          <a:lstStyle>
            <a:lvl1pPr marL="0" indent="0">
              <a:lnSpc>
                <a:spcPct val="90000"/>
              </a:lnSpc>
              <a:buNone/>
              <a:defRPr sz="120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pl-PL" smtClean="0"/>
              <a:t>Kliknij, aby edytować style wzorca tekstu</a:t>
            </a:r>
          </a:p>
        </p:txBody>
      </p:sp>
      <p:sp>
        <p:nvSpPr>
          <p:cNvPr id="5" name="Date Placeholder 4"/>
          <p:cNvSpPr>
            <a:spLocks noGrp="1"/>
          </p:cNvSpPr>
          <p:nvPr>
            <p:ph type="dt" sz="half" idx="10"/>
          </p:nvPr>
        </p:nvSpPr>
        <p:spPr/>
        <p:txBody>
          <a:bodyPr/>
          <a:lstStyle/>
          <a:p>
            <a:pPr>
              <a:defRPr/>
            </a:pPr>
            <a:fld id="{CBB2FA18-A16B-41F7-8E0D-2292529DAB1F}" type="datetimeFigureOut">
              <a:rPr lang="en-US" smtClean="0"/>
              <a:pPr>
                <a:defRPr/>
              </a:pPr>
              <a:t>3/21/2019</a:t>
            </a:fld>
            <a:endParaRPr lang="en-US"/>
          </a:p>
        </p:txBody>
      </p:sp>
      <p:sp>
        <p:nvSpPr>
          <p:cNvPr id="6" name="Footer Placeholder 5"/>
          <p:cNvSpPr>
            <a:spLocks noGrp="1"/>
          </p:cNvSpPr>
          <p:nvPr>
            <p:ph type="ftr" sz="quarter" idx="11"/>
          </p:nvPr>
        </p:nvSpPr>
        <p:spPr/>
        <p:txBody>
          <a:bodyPr/>
          <a:lstStyle/>
          <a:p>
            <a:pPr>
              <a:defRPr/>
            </a:pPr>
            <a:endParaRPr lang="en-US"/>
          </a:p>
        </p:txBody>
      </p:sp>
      <p:sp>
        <p:nvSpPr>
          <p:cNvPr id="7" name="Slide Number Placeholder 6"/>
          <p:cNvSpPr>
            <a:spLocks noGrp="1"/>
          </p:cNvSpPr>
          <p:nvPr>
            <p:ph type="sldNum" sz="quarter" idx="12"/>
          </p:nvPr>
        </p:nvSpPr>
        <p:spPr/>
        <p:txBody>
          <a:bodyPr/>
          <a:lstStyle/>
          <a:p>
            <a:pPr>
              <a:defRPr/>
            </a:pPr>
            <a:fld id="{DD57961B-5195-4546-87A6-F8DDAAC7F6A2}" type="slidenum">
              <a:rPr lang="pl-PL" smtClean="0"/>
              <a:pPr>
                <a:defRPr/>
              </a:pPr>
              <a:t>‹#›</a:t>
            </a:fld>
            <a:endParaRPr lang="pl-PL"/>
          </a:p>
        </p:txBody>
      </p:sp>
    </p:spTree>
    <p:extLst>
      <p:ext uri="{BB962C8B-B14F-4D97-AF65-F5344CB8AC3E}">
        <p14:creationId xmlns:p14="http://schemas.microsoft.com/office/powerpoint/2010/main" val="21921698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az z podpisem">
    <p:spTree>
      <p:nvGrpSpPr>
        <p:cNvPr id="1" name=""/>
        <p:cNvGrpSpPr/>
        <p:nvPr/>
      </p:nvGrpSpPr>
      <p:grpSpPr>
        <a:xfrm>
          <a:off x="0" y="0"/>
          <a:ext cx="0" cy="0"/>
          <a:chOff x="0" y="0"/>
          <a:chExt cx="0" cy="0"/>
        </a:xfrm>
      </p:grpSpPr>
      <p:sp>
        <p:nvSpPr>
          <p:cNvPr id="2" name="Title 1"/>
          <p:cNvSpPr>
            <a:spLocks noGrp="1"/>
          </p:cNvSpPr>
          <p:nvPr>
            <p:ph type="title"/>
          </p:nvPr>
        </p:nvSpPr>
        <p:spPr>
          <a:xfrm>
            <a:off x="630936" y="457200"/>
            <a:ext cx="2948940" cy="1600200"/>
          </a:xfrm>
        </p:spPr>
        <p:txBody>
          <a:bodyPr anchor="b">
            <a:normAutofit/>
          </a:bodyPr>
          <a:lstStyle>
            <a:lvl1pPr>
              <a:defRPr sz="2400" b="0"/>
            </a:lvl1pPr>
          </a:lstStyle>
          <a:p>
            <a:r>
              <a:rPr lang="pl-PL" smtClean="0"/>
              <a:t>Kliknij, aby edytować styl</a:t>
            </a:r>
            <a:endParaRPr lang="en-US" dirty="0"/>
          </a:p>
        </p:txBody>
      </p:sp>
      <p:sp>
        <p:nvSpPr>
          <p:cNvPr id="3" name="Picture Placeholder 2"/>
          <p:cNvSpPr>
            <a:spLocks noGrp="1"/>
          </p:cNvSpPr>
          <p:nvPr>
            <p:ph type="pic" idx="1"/>
          </p:nvPr>
        </p:nvSpPr>
        <p:spPr>
          <a:xfrm>
            <a:off x="3886200" y="990600"/>
            <a:ext cx="4629150" cy="487680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pl-PL" smtClean="0"/>
              <a:t>Kliknij ikonę, aby dodać obraz</a:t>
            </a:r>
            <a:endParaRPr lang="en-US" dirty="0"/>
          </a:p>
        </p:txBody>
      </p:sp>
      <p:sp>
        <p:nvSpPr>
          <p:cNvPr id="4" name="Text Placeholder 3"/>
          <p:cNvSpPr>
            <a:spLocks noGrp="1"/>
          </p:cNvSpPr>
          <p:nvPr>
            <p:ph type="body" sz="half" idx="2"/>
          </p:nvPr>
        </p:nvSpPr>
        <p:spPr>
          <a:xfrm>
            <a:off x="630936" y="2057400"/>
            <a:ext cx="2948940" cy="3810000"/>
          </a:xfrm>
        </p:spPr>
        <p:txBody>
          <a:bodyPr>
            <a:normAutofit/>
          </a:bodyPr>
          <a:lstStyle>
            <a:lvl1pPr marL="0" indent="0">
              <a:lnSpc>
                <a:spcPct val="90000"/>
              </a:lnSpc>
              <a:buNone/>
              <a:defRPr sz="120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pl-PL" smtClean="0"/>
              <a:t>Kliknij, aby edytować style wzorca tekstu</a:t>
            </a:r>
          </a:p>
        </p:txBody>
      </p:sp>
      <p:sp>
        <p:nvSpPr>
          <p:cNvPr id="5" name="Date Placeholder 4"/>
          <p:cNvSpPr>
            <a:spLocks noGrp="1"/>
          </p:cNvSpPr>
          <p:nvPr>
            <p:ph type="dt" sz="half" idx="10"/>
          </p:nvPr>
        </p:nvSpPr>
        <p:spPr/>
        <p:txBody>
          <a:bodyPr/>
          <a:lstStyle/>
          <a:p>
            <a:pPr>
              <a:defRPr/>
            </a:pPr>
            <a:fld id="{8B62503E-1570-4FC2-A2B4-1A51C6D8A130}" type="datetimeFigureOut">
              <a:rPr lang="en-US" smtClean="0"/>
              <a:pPr>
                <a:defRPr/>
              </a:pPr>
              <a:t>3/21/2019</a:t>
            </a:fld>
            <a:endParaRPr lang="en-US"/>
          </a:p>
        </p:txBody>
      </p:sp>
      <p:sp>
        <p:nvSpPr>
          <p:cNvPr id="6" name="Footer Placeholder 5"/>
          <p:cNvSpPr>
            <a:spLocks noGrp="1"/>
          </p:cNvSpPr>
          <p:nvPr>
            <p:ph type="ftr" sz="quarter" idx="11"/>
          </p:nvPr>
        </p:nvSpPr>
        <p:spPr/>
        <p:txBody>
          <a:bodyPr/>
          <a:lstStyle/>
          <a:p>
            <a:pPr>
              <a:defRPr/>
            </a:pPr>
            <a:endParaRPr lang="en-US"/>
          </a:p>
        </p:txBody>
      </p:sp>
      <p:sp>
        <p:nvSpPr>
          <p:cNvPr id="7" name="Slide Number Placeholder 6"/>
          <p:cNvSpPr>
            <a:spLocks noGrp="1"/>
          </p:cNvSpPr>
          <p:nvPr>
            <p:ph type="sldNum" sz="quarter" idx="12"/>
          </p:nvPr>
        </p:nvSpPr>
        <p:spPr/>
        <p:txBody>
          <a:bodyPr/>
          <a:lstStyle/>
          <a:p>
            <a:pPr>
              <a:defRPr/>
            </a:pPr>
            <a:fld id="{894C9DCA-0968-451B-8EED-7E1AE389AF8F}" type="slidenum">
              <a:rPr lang="pl-PL" smtClean="0"/>
              <a:pPr>
                <a:defRPr/>
              </a:pPr>
              <a:t>‹#›</a:t>
            </a:fld>
            <a:endParaRPr lang="pl-PL"/>
          </a:p>
        </p:txBody>
      </p:sp>
    </p:spTree>
    <p:extLst>
      <p:ext uri="{BB962C8B-B14F-4D97-AF65-F5344CB8AC3E}">
        <p14:creationId xmlns:p14="http://schemas.microsoft.com/office/powerpoint/2010/main" val="21516160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ytuł i tekst pionow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l-PL" smtClean="0"/>
              <a:t>Kliknij, aby edytować styl</a:t>
            </a:r>
            <a:endParaRPr lang="en-US"/>
          </a:p>
        </p:txBody>
      </p:sp>
      <p:sp>
        <p:nvSpPr>
          <p:cNvPr id="3" name="Vertical Text Placeholder 2"/>
          <p:cNvSpPr>
            <a:spLocks noGrp="1"/>
          </p:cNvSpPr>
          <p:nvPr>
            <p:ph type="body" orient="vert" idx="1"/>
          </p:nvPr>
        </p:nvSpPr>
        <p:spPr/>
        <p:txBody>
          <a:bodyPr vert="eaVert"/>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US" dirty="0"/>
          </a:p>
        </p:txBody>
      </p:sp>
      <p:sp>
        <p:nvSpPr>
          <p:cNvPr id="4" name="Date Placeholder 3"/>
          <p:cNvSpPr>
            <a:spLocks noGrp="1"/>
          </p:cNvSpPr>
          <p:nvPr>
            <p:ph type="dt" sz="half" idx="10"/>
          </p:nvPr>
        </p:nvSpPr>
        <p:spPr/>
        <p:txBody>
          <a:bodyPr/>
          <a:lstStyle/>
          <a:p>
            <a:pPr>
              <a:defRPr/>
            </a:pPr>
            <a:fld id="{71C2A3EC-AEAB-4E3A-ABBE-98D601FE6148}" type="datetimeFigureOut">
              <a:rPr lang="en-US" smtClean="0"/>
              <a:pPr>
                <a:defRPr/>
              </a:pPr>
              <a:t>3/21/2019</a:t>
            </a:fld>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024E227C-83DA-405E-93FB-C3DECA8FDD55}" type="slidenum">
              <a:rPr lang="pl-PL" smtClean="0"/>
              <a:pPr>
                <a:defRPr/>
              </a:pPr>
              <a:t>‹#›</a:t>
            </a:fld>
            <a:endParaRPr lang="pl-PL"/>
          </a:p>
        </p:txBody>
      </p:sp>
    </p:spTree>
    <p:extLst>
      <p:ext uri="{BB962C8B-B14F-4D97-AF65-F5344CB8AC3E}">
        <p14:creationId xmlns:p14="http://schemas.microsoft.com/office/powerpoint/2010/main" val="241884286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ytuł pionowy i teks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0362"/>
            <a:ext cx="1971675" cy="5811838"/>
          </a:xfrm>
        </p:spPr>
        <p:txBody>
          <a:bodyPr vert="eaVert"/>
          <a:lstStyle/>
          <a:p>
            <a:r>
              <a:rPr lang="pl-PL" smtClean="0"/>
              <a:t>Kliknij, aby edytować styl</a:t>
            </a:r>
            <a:endParaRPr lang="en-US"/>
          </a:p>
        </p:txBody>
      </p:sp>
      <p:sp>
        <p:nvSpPr>
          <p:cNvPr id="3" name="Vertical Text Placeholder 2"/>
          <p:cNvSpPr>
            <a:spLocks noGrp="1"/>
          </p:cNvSpPr>
          <p:nvPr>
            <p:ph type="body" orient="vert" idx="1"/>
          </p:nvPr>
        </p:nvSpPr>
        <p:spPr>
          <a:xfrm>
            <a:off x="628650" y="360363"/>
            <a:ext cx="5800725" cy="5811837"/>
          </a:xfrm>
        </p:spPr>
        <p:txBody>
          <a:bodyPr vert="eaVert"/>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US"/>
          </a:p>
        </p:txBody>
      </p:sp>
      <p:sp>
        <p:nvSpPr>
          <p:cNvPr id="4" name="Date Placeholder 3"/>
          <p:cNvSpPr>
            <a:spLocks noGrp="1"/>
          </p:cNvSpPr>
          <p:nvPr>
            <p:ph type="dt" sz="half" idx="10"/>
          </p:nvPr>
        </p:nvSpPr>
        <p:spPr/>
        <p:txBody>
          <a:bodyPr/>
          <a:lstStyle/>
          <a:p>
            <a:pPr>
              <a:defRPr/>
            </a:pPr>
            <a:fld id="{C0D8FCB8-69E9-4191-BD85-C1D18B7EB02F}" type="datetimeFigureOut">
              <a:rPr lang="en-US" smtClean="0"/>
              <a:pPr>
                <a:defRPr/>
              </a:pPr>
              <a:t>3/21/2019</a:t>
            </a:fld>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C29E6876-B315-405B-875F-88131F8F8876}" type="slidenum">
              <a:rPr lang="pl-PL" smtClean="0"/>
              <a:pPr>
                <a:defRPr/>
              </a:pPr>
              <a:t>‹#›</a:t>
            </a:fld>
            <a:endParaRPr lang="pl-PL"/>
          </a:p>
        </p:txBody>
      </p:sp>
    </p:spTree>
    <p:extLst>
      <p:ext uri="{BB962C8B-B14F-4D97-AF65-F5344CB8AC3E}">
        <p14:creationId xmlns:p14="http://schemas.microsoft.com/office/powerpoint/2010/main" val="47821537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Slajd tytułowy">
    <p:spTree>
      <p:nvGrpSpPr>
        <p:cNvPr id="1" name=""/>
        <p:cNvGrpSpPr/>
        <p:nvPr/>
      </p:nvGrpSpPr>
      <p:grpSpPr>
        <a:xfrm>
          <a:off x="0" y="0"/>
          <a:ext cx="0" cy="0"/>
          <a:chOff x="0" y="0"/>
          <a:chExt cx="0" cy="0"/>
        </a:xfrm>
      </p:grpSpPr>
      <p:grpSp>
        <p:nvGrpSpPr>
          <p:cNvPr id="25" name="Group 24"/>
          <p:cNvGrpSpPr/>
          <p:nvPr/>
        </p:nvGrpSpPr>
        <p:grpSpPr>
          <a:xfrm>
            <a:off x="203200" y="0"/>
            <a:ext cx="3778250" cy="6858001"/>
            <a:chOff x="203200" y="0"/>
            <a:chExt cx="3778250" cy="6858001"/>
          </a:xfrm>
        </p:grpSpPr>
        <p:sp>
          <p:nvSpPr>
            <p:cNvPr id="14" name="Freeform 6"/>
            <p:cNvSpPr/>
            <p:nvPr/>
          </p:nvSpPr>
          <p:spPr bwMode="auto">
            <a:xfrm>
              <a:off x="641350" y="0"/>
              <a:ext cx="1365250" cy="3971925"/>
            </a:xfrm>
            <a:custGeom>
              <a:avLst/>
              <a:gdLst/>
              <a:ahLst/>
              <a:cxnLst/>
              <a:rect l="0" t="0" r="r" b="b"/>
              <a:pathLst>
                <a:path w="860" h="2502">
                  <a:moveTo>
                    <a:pt x="0" y="2445"/>
                  </a:moveTo>
                  <a:lnTo>
                    <a:pt x="228" y="2502"/>
                  </a:lnTo>
                  <a:lnTo>
                    <a:pt x="860" y="0"/>
                  </a:lnTo>
                  <a:lnTo>
                    <a:pt x="620" y="0"/>
                  </a:lnTo>
                  <a:lnTo>
                    <a:pt x="0" y="2445"/>
                  </a:lnTo>
                  <a:close/>
                </a:path>
              </a:pathLst>
            </a:custGeom>
            <a:solidFill>
              <a:schemeClr val="accent1"/>
            </a:solidFill>
            <a:ln>
              <a:noFill/>
            </a:ln>
          </p:spPr>
        </p:sp>
        <p:sp>
          <p:nvSpPr>
            <p:cNvPr id="15" name="Freeform 7"/>
            <p:cNvSpPr/>
            <p:nvPr/>
          </p:nvSpPr>
          <p:spPr bwMode="auto">
            <a:xfrm>
              <a:off x="203200" y="0"/>
              <a:ext cx="1336675" cy="3862388"/>
            </a:xfrm>
            <a:custGeom>
              <a:avLst/>
              <a:gdLst/>
              <a:ahLst/>
              <a:cxnLst/>
              <a:rect l="0" t="0" r="r" b="b"/>
              <a:pathLst>
                <a:path w="842" h="2433">
                  <a:moveTo>
                    <a:pt x="842" y="0"/>
                  </a:moveTo>
                  <a:lnTo>
                    <a:pt x="602" y="0"/>
                  </a:lnTo>
                  <a:lnTo>
                    <a:pt x="0" y="2376"/>
                  </a:lnTo>
                  <a:lnTo>
                    <a:pt x="228" y="2433"/>
                  </a:lnTo>
                  <a:lnTo>
                    <a:pt x="842" y="0"/>
                  </a:lnTo>
                  <a:close/>
                </a:path>
              </a:pathLst>
            </a:custGeom>
            <a:solidFill>
              <a:schemeClr val="tx1">
                <a:lumMod val="65000"/>
                <a:lumOff val="35000"/>
              </a:schemeClr>
            </a:solidFill>
            <a:ln>
              <a:noFill/>
            </a:ln>
          </p:spPr>
        </p:sp>
        <p:sp>
          <p:nvSpPr>
            <p:cNvPr id="16" name="Freeform 8"/>
            <p:cNvSpPr/>
            <p:nvPr/>
          </p:nvSpPr>
          <p:spPr bwMode="auto">
            <a:xfrm>
              <a:off x="207963" y="3776663"/>
              <a:ext cx="1936750" cy="3081338"/>
            </a:xfrm>
            <a:custGeom>
              <a:avLst/>
              <a:gdLst/>
              <a:ahLst/>
              <a:cxnLst/>
              <a:rect l="0" t="0" r="r" b="b"/>
              <a:pathLst>
                <a:path w="1220" h="1941">
                  <a:moveTo>
                    <a:pt x="0" y="0"/>
                  </a:moveTo>
                  <a:lnTo>
                    <a:pt x="1166" y="1941"/>
                  </a:lnTo>
                  <a:lnTo>
                    <a:pt x="1220" y="1941"/>
                  </a:lnTo>
                  <a:lnTo>
                    <a:pt x="0" y="0"/>
                  </a:lnTo>
                  <a:close/>
                </a:path>
              </a:pathLst>
            </a:custGeom>
            <a:solidFill>
              <a:schemeClr val="tx1">
                <a:lumMod val="85000"/>
                <a:lumOff val="15000"/>
              </a:schemeClr>
            </a:solidFill>
            <a:ln>
              <a:noFill/>
            </a:ln>
          </p:spPr>
        </p:sp>
        <p:sp>
          <p:nvSpPr>
            <p:cNvPr id="20" name="Freeform 9"/>
            <p:cNvSpPr/>
            <p:nvPr/>
          </p:nvSpPr>
          <p:spPr bwMode="auto">
            <a:xfrm>
              <a:off x="646113" y="3886200"/>
              <a:ext cx="2373313" cy="2971800"/>
            </a:xfrm>
            <a:custGeom>
              <a:avLst/>
              <a:gdLst/>
              <a:ahLst/>
              <a:cxnLst/>
              <a:rect l="0" t="0" r="r" b="b"/>
              <a:pathLst>
                <a:path w="1495" h="1872">
                  <a:moveTo>
                    <a:pt x="1495" y="1872"/>
                  </a:moveTo>
                  <a:lnTo>
                    <a:pt x="0" y="0"/>
                  </a:lnTo>
                  <a:lnTo>
                    <a:pt x="1442" y="1872"/>
                  </a:lnTo>
                  <a:lnTo>
                    <a:pt x="1495" y="1872"/>
                  </a:lnTo>
                  <a:close/>
                </a:path>
              </a:pathLst>
            </a:custGeom>
            <a:solidFill>
              <a:schemeClr val="accent1">
                <a:lumMod val="50000"/>
              </a:schemeClr>
            </a:solidFill>
            <a:ln>
              <a:noFill/>
            </a:ln>
          </p:spPr>
        </p:sp>
        <p:sp>
          <p:nvSpPr>
            <p:cNvPr id="21" name="Freeform 10"/>
            <p:cNvSpPr/>
            <p:nvPr/>
          </p:nvSpPr>
          <p:spPr bwMode="auto">
            <a:xfrm>
              <a:off x="641350" y="3881438"/>
              <a:ext cx="3340100" cy="2976563"/>
            </a:xfrm>
            <a:custGeom>
              <a:avLst/>
              <a:gdLst/>
              <a:ahLst/>
              <a:cxnLst/>
              <a:rect l="0" t="0" r="r" b="b"/>
              <a:pathLst>
                <a:path w="2104" h="1875">
                  <a:moveTo>
                    <a:pt x="0" y="0"/>
                  </a:moveTo>
                  <a:lnTo>
                    <a:pt x="3" y="3"/>
                  </a:lnTo>
                  <a:lnTo>
                    <a:pt x="1498" y="1875"/>
                  </a:lnTo>
                  <a:lnTo>
                    <a:pt x="2104" y="1875"/>
                  </a:lnTo>
                  <a:lnTo>
                    <a:pt x="228" y="57"/>
                  </a:lnTo>
                  <a:lnTo>
                    <a:pt x="0" y="0"/>
                  </a:lnTo>
                  <a:close/>
                </a:path>
              </a:pathLst>
            </a:custGeom>
            <a:solidFill>
              <a:schemeClr val="accent1">
                <a:lumMod val="75000"/>
              </a:schemeClr>
            </a:solidFill>
            <a:ln>
              <a:noFill/>
            </a:ln>
          </p:spPr>
        </p:sp>
        <p:sp>
          <p:nvSpPr>
            <p:cNvPr id="22" name="Freeform 11"/>
            <p:cNvSpPr/>
            <p:nvPr/>
          </p:nvSpPr>
          <p:spPr bwMode="auto">
            <a:xfrm>
              <a:off x="203200" y="3771900"/>
              <a:ext cx="2660650" cy="3086100"/>
            </a:xfrm>
            <a:custGeom>
              <a:avLst/>
              <a:gdLst/>
              <a:ahLst/>
              <a:cxnLst/>
              <a:rect l="0" t="0" r="r" b="b"/>
              <a:pathLst>
                <a:path w="1676" h="1944">
                  <a:moveTo>
                    <a:pt x="1676" y="1944"/>
                  </a:moveTo>
                  <a:lnTo>
                    <a:pt x="264" y="111"/>
                  </a:lnTo>
                  <a:lnTo>
                    <a:pt x="225" y="60"/>
                  </a:lnTo>
                  <a:lnTo>
                    <a:pt x="228" y="60"/>
                  </a:lnTo>
                  <a:lnTo>
                    <a:pt x="264" y="111"/>
                  </a:lnTo>
                  <a:lnTo>
                    <a:pt x="234" y="69"/>
                  </a:lnTo>
                  <a:lnTo>
                    <a:pt x="228" y="57"/>
                  </a:lnTo>
                  <a:lnTo>
                    <a:pt x="222" y="54"/>
                  </a:lnTo>
                  <a:lnTo>
                    <a:pt x="0" y="0"/>
                  </a:lnTo>
                  <a:lnTo>
                    <a:pt x="3" y="3"/>
                  </a:lnTo>
                  <a:lnTo>
                    <a:pt x="1223" y="1944"/>
                  </a:lnTo>
                  <a:lnTo>
                    <a:pt x="1676" y="1944"/>
                  </a:lnTo>
                  <a:close/>
                </a:path>
              </a:pathLst>
            </a:custGeom>
            <a:solidFill>
              <a:schemeClr val="tx1">
                <a:lumMod val="75000"/>
                <a:lumOff val="25000"/>
              </a:schemeClr>
            </a:solidFill>
            <a:ln>
              <a:noFill/>
            </a:ln>
          </p:spPr>
        </p:sp>
      </p:grpSp>
      <p:sp>
        <p:nvSpPr>
          <p:cNvPr id="2" name="Title 1"/>
          <p:cNvSpPr>
            <a:spLocks noGrp="1"/>
          </p:cNvSpPr>
          <p:nvPr>
            <p:ph type="ctrTitle"/>
          </p:nvPr>
        </p:nvSpPr>
        <p:spPr>
          <a:xfrm>
            <a:off x="1739673" y="914401"/>
            <a:ext cx="6947127" cy="3488266"/>
          </a:xfrm>
        </p:spPr>
        <p:txBody>
          <a:bodyPr anchor="b">
            <a:normAutofit/>
          </a:bodyPr>
          <a:lstStyle>
            <a:lvl1pPr algn="r">
              <a:defRPr sz="5400">
                <a:effectLst/>
              </a:defRPr>
            </a:lvl1pPr>
          </a:lstStyle>
          <a:p>
            <a:r>
              <a:rPr lang="pl-PL" smtClean="0"/>
              <a:t>Kliknij, aby edytować styl</a:t>
            </a:r>
            <a:endParaRPr lang="en-US" dirty="0"/>
          </a:p>
        </p:txBody>
      </p:sp>
      <p:sp>
        <p:nvSpPr>
          <p:cNvPr id="3" name="Subtitle 2"/>
          <p:cNvSpPr>
            <a:spLocks noGrp="1"/>
          </p:cNvSpPr>
          <p:nvPr>
            <p:ph type="subTitle" idx="1"/>
          </p:nvPr>
        </p:nvSpPr>
        <p:spPr>
          <a:xfrm>
            <a:off x="2924238" y="4402666"/>
            <a:ext cx="5762563" cy="1364531"/>
          </a:xfrm>
        </p:spPr>
        <p:txBody>
          <a:bodyPr anchor="t">
            <a:normAutofit/>
          </a:bodyPr>
          <a:lstStyle>
            <a:lvl1pPr marL="0" indent="0" algn="r">
              <a:buNone/>
              <a:defRPr sz="18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l-PL" smtClean="0"/>
              <a:t>Kliknij, aby edytować styl wzorca podtytułu</a:t>
            </a:r>
            <a:endParaRPr lang="en-US" dirty="0"/>
          </a:p>
        </p:txBody>
      </p:sp>
      <p:sp>
        <p:nvSpPr>
          <p:cNvPr id="4" name="Date Placeholder 3"/>
          <p:cNvSpPr>
            <a:spLocks noGrp="1"/>
          </p:cNvSpPr>
          <p:nvPr>
            <p:ph type="dt" sz="half" idx="10"/>
          </p:nvPr>
        </p:nvSpPr>
        <p:spPr>
          <a:xfrm>
            <a:off x="7325773" y="6117336"/>
            <a:ext cx="857473" cy="365125"/>
          </a:xfrm>
        </p:spPr>
        <p:txBody>
          <a:bodyPr/>
          <a:lstStyle/>
          <a:p>
            <a:pPr>
              <a:defRPr/>
            </a:pPr>
            <a:fld id="{AEB05DFB-580B-4C6C-BAB6-518D8BD4E69C}" type="datetimeFigureOut">
              <a:rPr lang="en-US" smtClean="0"/>
              <a:pPr>
                <a:defRPr/>
              </a:pPr>
              <a:t>3/21/2019</a:t>
            </a:fld>
            <a:endParaRPr lang="en-US"/>
          </a:p>
        </p:txBody>
      </p:sp>
      <p:sp>
        <p:nvSpPr>
          <p:cNvPr id="5" name="Footer Placeholder 4"/>
          <p:cNvSpPr>
            <a:spLocks noGrp="1"/>
          </p:cNvSpPr>
          <p:nvPr>
            <p:ph type="ftr" sz="quarter" idx="11"/>
          </p:nvPr>
        </p:nvSpPr>
        <p:spPr>
          <a:xfrm>
            <a:off x="3623733" y="6117336"/>
            <a:ext cx="3609438" cy="365125"/>
          </a:xfrm>
        </p:spPr>
        <p:txBody>
          <a:bodyPr/>
          <a:lstStyle/>
          <a:p>
            <a:pPr>
              <a:defRPr/>
            </a:pPr>
            <a:endParaRPr lang="en-US"/>
          </a:p>
        </p:txBody>
      </p:sp>
      <p:sp>
        <p:nvSpPr>
          <p:cNvPr id="6" name="Slide Number Placeholder 5"/>
          <p:cNvSpPr>
            <a:spLocks noGrp="1"/>
          </p:cNvSpPr>
          <p:nvPr>
            <p:ph type="sldNum" sz="quarter" idx="12"/>
          </p:nvPr>
        </p:nvSpPr>
        <p:spPr>
          <a:xfrm>
            <a:off x="8275320" y="6117336"/>
            <a:ext cx="411480" cy="365125"/>
          </a:xfrm>
        </p:spPr>
        <p:txBody>
          <a:bodyPr/>
          <a:lstStyle/>
          <a:p>
            <a:pPr>
              <a:defRPr/>
            </a:pPr>
            <a:fld id="{4F32BE9E-BBF1-47B1-AE17-271F3CF64838}" type="slidenum">
              <a:rPr lang="pl-PL" smtClean="0"/>
              <a:pPr>
                <a:defRPr/>
              </a:pPr>
              <a:t>‹#›</a:t>
            </a:fld>
            <a:endParaRPr lang="pl-PL"/>
          </a:p>
        </p:txBody>
      </p:sp>
      <p:sp>
        <p:nvSpPr>
          <p:cNvPr id="23" name="Freeform 12"/>
          <p:cNvSpPr/>
          <p:nvPr/>
        </p:nvSpPr>
        <p:spPr bwMode="auto">
          <a:xfrm>
            <a:off x="203200" y="3771900"/>
            <a:ext cx="361950" cy="90488"/>
          </a:xfrm>
          <a:custGeom>
            <a:avLst/>
            <a:gdLst/>
            <a:ahLst/>
            <a:cxnLst/>
            <a:rect l="0" t="0" r="r" b="b"/>
            <a:pathLst>
              <a:path w="228" h="57">
                <a:moveTo>
                  <a:pt x="228" y="57"/>
                </a:moveTo>
                <a:lnTo>
                  <a:pt x="0" y="0"/>
                </a:lnTo>
                <a:lnTo>
                  <a:pt x="222" y="54"/>
                </a:lnTo>
                <a:lnTo>
                  <a:pt x="228" y="57"/>
                </a:lnTo>
                <a:close/>
              </a:path>
            </a:pathLst>
          </a:custGeom>
          <a:solidFill>
            <a:srgbClr val="29ABE2"/>
          </a:solidFill>
          <a:ln>
            <a:noFill/>
          </a:ln>
          <a:extLst>
            <a:ext uri="{91240B29-F687-4f45-9708-019B960494DF}">
              <a14:hiddenLine xmlns="" xmlns:a14="http://schemas.microsoft.com/office/drawing/2010/main" w="9525">
                <a:solidFill>
                  <a:srgbClr val="000000"/>
                </a:solidFill>
                <a:round/>
                <a:headEnd/>
                <a:tailEnd/>
              </a14:hiddenLine>
            </a:ext>
          </a:extLst>
        </p:spPr>
      </p:sp>
      <p:sp>
        <p:nvSpPr>
          <p:cNvPr id="24" name="Freeform 13"/>
          <p:cNvSpPr/>
          <p:nvPr/>
        </p:nvSpPr>
        <p:spPr bwMode="auto">
          <a:xfrm>
            <a:off x="560388" y="3867150"/>
            <a:ext cx="61913" cy="80963"/>
          </a:xfrm>
          <a:custGeom>
            <a:avLst/>
            <a:gdLst/>
            <a:ahLst/>
            <a:cxnLst/>
            <a:rect l="0" t="0" r="r" b="b"/>
            <a:pathLst>
              <a:path w="39" h="51">
                <a:moveTo>
                  <a:pt x="0" y="0"/>
                </a:moveTo>
                <a:lnTo>
                  <a:pt x="39" y="51"/>
                </a:lnTo>
                <a:lnTo>
                  <a:pt x="3" y="0"/>
                </a:lnTo>
                <a:lnTo>
                  <a:pt x="0" y="0"/>
                </a:lnTo>
                <a:close/>
              </a:path>
            </a:pathLst>
          </a:custGeom>
          <a:solidFill>
            <a:srgbClr val="29ABE2"/>
          </a:solidFill>
          <a:ln>
            <a:noFill/>
          </a:ln>
          <a:extLst>
            <a:ext uri="{91240B29-F687-4f45-9708-019B960494DF}">
              <a14:hiddenLine xmlns="" xmlns:a14="http://schemas.microsoft.com/office/drawing/2010/main" w="9525">
                <a:solidFill>
                  <a:srgbClr val="000000"/>
                </a:solidFill>
                <a:round/>
                <a:headEnd/>
                <a:tailEnd/>
              </a14:hiddenLine>
            </a:ext>
          </a:extLst>
        </p:spPr>
      </p:sp>
    </p:spTree>
    <p:extLst>
      <p:ext uri="{BB962C8B-B14F-4D97-AF65-F5344CB8AC3E}">
        <p14:creationId xmlns:p14="http://schemas.microsoft.com/office/powerpoint/2010/main" val="388759512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ytuł i zawartość">
    <p:spTree>
      <p:nvGrpSpPr>
        <p:cNvPr id="1" name=""/>
        <p:cNvGrpSpPr/>
        <p:nvPr/>
      </p:nvGrpSpPr>
      <p:grpSpPr>
        <a:xfrm>
          <a:off x="0" y="0"/>
          <a:ext cx="0" cy="0"/>
          <a:chOff x="0" y="0"/>
          <a:chExt cx="0" cy="0"/>
        </a:xfrm>
      </p:grpSpPr>
      <p:sp>
        <p:nvSpPr>
          <p:cNvPr id="2" name="Title 1"/>
          <p:cNvSpPr>
            <a:spLocks noGrp="1"/>
          </p:cNvSpPr>
          <p:nvPr>
            <p:ph type="title"/>
          </p:nvPr>
        </p:nvSpPr>
        <p:spPr>
          <a:xfrm>
            <a:off x="982133" y="457201"/>
            <a:ext cx="7704667" cy="1981200"/>
          </a:xfrm>
        </p:spPr>
        <p:txBody>
          <a:bodyPr/>
          <a:lstStyle/>
          <a:p>
            <a:r>
              <a:rPr lang="pl-PL" smtClean="0"/>
              <a:t>Kliknij, aby edytować styl</a:t>
            </a:r>
            <a:endParaRPr lang="en-US" dirty="0"/>
          </a:p>
        </p:txBody>
      </p:sp>
      <p:sp>
        <p:nvSpPr>
          <p:cNvPr id="3" name="Content Placeholder 2"/>
          <p:cNvSpPr>
            <a:spLocks noGrp="1"/>
          </p:cNvSpPr>
          <p:nvPr>
            <p:ph idx="1"/>
          </p:nvPr>
        </p:nvSpPr>
        <p:spPr>
          <a:xfrm>
            <a:off x="982133" y="2667000"/>
            <a:ext cx="7704667" cy="3332816"/>
          </a:xfrm>
        </p:spPr>
        <p:txBody>
          <a:bodyPr anchor="ct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US" dirty="0"/>
          </a:p>
        </p:txBody>
      </p:sp>
      <p:sp>
        <p:nvSpPr>
          <p:cNvPr id="4" name="Date Placeholder 3"/>
          <p:cNvSpPr>
            <a:spLocks noGrp="1"/>
          </p:cNvSpPr>
          <p:nvPr>
            <p:ph type="dt" sz="half" idx="10"/>
          </p:nvPr>
        </p:nvSpPr>
        <p:spPr>
          <a:xfrm>
            <a:off x="7344329" y="6108173"/>
            <a:ext cx="857473" cy="365125"/>
          </a:xfrm>
        </p:spPr>
        <p:txBody>
          <a:bodyPr/>
          <a:lstStyle/>
          <a:p>
            <a:pPr>
              <a:defRPr/>
            </a:pPr>
            <a:fld id="{28C3D3C4-1343-4BA5-B401-5BEDE094660A}" type="datetimeFigureOut">
              <a:rPr lang="en-US" smtClean="0"/>
              <a:pPr>
                <a:defRPr/>
              </a:pPr>
              <a:t>3/21/2019</a:t>
            </a:fld>
            <a:endParaRPr lang="en-US"/>
          </a:p>
        </p:txBody>
      </p:sp>
      <p:sp>
        <p:nvSpPr>
          <p:cNvPr id="5" name="Footer Placeholder 4"/>
          <p:cNvSpPr>
            <a:spLocks noGrp="1"/>
          </p:cNvSpPr>
          <p:nvPr>
            <p:ph type="ftr" sz="quarter" idx="11"/>
          </p:nvPr>
        </p:nvSpPr>
        <p:spPr>
          <a:xfrm>
            <a:off x="1972647" y="6108173"/>
            <a:ext cx="5314517" cy="365125"/>
          </a:xfrm>
        </p:spPr>
        <p:txBody>
          <a:bodyPr/>
          <a:lstStyle/>
          <a:p>
            <a:pPr>
              <a:defRPr/>
            </a:pPr>
            <a:endParaRPr lang="en-US"/>
          </a:p>
        </p:txBody>
      </p:sp>
      <p:sp>
        <p:nvSpPr>
          <p:cNvPr id="6" name="Slide Number Placeholder 5"/>
          <p:cNvSpPr>
            <a:spLocks noGrp="1"/>
          </p:cNvSpPr>
          <p:nvPr>
            <p:ph type="sldNum" sz="quarter" idx="12"/>
          </p:nvPr>
        </p:nvSpPr>
        <p:spPr>
          <a:xfrm>
            <a:off x="8258967" y="6108173"/>
            <a:ext cx="427833" cy="365125"/>
          </a:xfrm>
        </p:spPr>
        <p:txBody>
          <a:bodyPr/>
          <a:lstStyle/>
          <a:p>
            <a:pPr>
              <a:defRPr/>
            </a:pPr>
            <a:fld id="{802D6A8A-916A-4647-A9DD-F085E2AFC857}" type="slidenum">
              <a:rPr lang="pl-PL" smtClean="0"/>
              <a:pPr>
                <a:defRPr/>
              </a:pPr>
              <a:t>‹#›</a:t>
            </a:fld>
            <a:endParaRPr lang="pl-PL"/>
          </a:p>
        </p:txBody>
      </p:sp>
    </p:spTree>
    <p:extLst>
      <p:ext uri="{BB962C8B-B14F-4D97-AF65-F5344CB8AC3E}">
        <p14:creationId xmlns:p14="http://schemas.microsoft.com/office/powerpoint/2010/main" val="83177586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Nagłówek sekcji">
    <p:spTree>
      <p:nvGrpSpPr>
        <p:cNvPr id="1" name=""/>
        <p:cNvGrpSpPr/>
        <p:nvPr/>
      </p:nvGrpSpPr>
      <p:grpSpPr>
        <a:xfrm>
          <a:off x="0" y="0"/>
          <a:ext cx="0" cy="0"/>
          <a:chOff x="0" y="0"/>
          <a:chExt cx="0" cy="0"/>
        </a:xfrm>
      </p:grpSpPr>
      <p:sp>
        <p:nvSpPr>
          <p:cNvPr id="2" name="Title 1"/>
          <p:cNvSpPr>
            <a:spLocks noGrp="1"/>
          </p:cNvSpPr>
          <p:nvPr>
            <p:ph type="title"/>
          </p:nvPr>
        </p:nvSpPr>
        <p:spPr>
          <a:xfrm>
            <a:off x="1986995" y="2666998"/>
            <a:ext cx="6699805" cy="2360071"/>
          </a:xfrm>
        </p:spPr>
        <p:txBody>
          <a:bodyPr anchor="b"/>
          <a:lstStyle>
            <a:lvl1pPr algn="r">
              <a:defRPr sz="4000" b="0" cap="none"/>
            </a:lvl1pPr>
          </a:lstStyle>
          <a:p>
            <a:r>
              <a:rPr lang="pl-PL" smtClean="0"/>
              <a:t>Kliknij, aby edytować styl</a:t>
            </a:r>
            <a:endParaRPr lang="en-US" dirty="0"/>
          </a:p>
        </p:txBody>
      </p:sp>
      <p:sp>
        <p:nvSpPr>
          <p:cNvPr id="3" name="Text Placeholder 2"/>
          <p:cNvSpPr>
            <a:spLocks noGrp="1"/>
          </p:cNvSpPr>
          <p:nvPr>
            <p:ph type="body" idx="1"/>
          </p:nvPr>
        </p:nvSpPr>
        <p:spPr>
          <a:xfrm>
            <a:off x="1986998" y="5027070"/>
            <a:ext cx="6699802"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l-PL" smtClean="0"/>
              <a:t>Kliknij, aby edytować style wzorca tekstu</a:t>
            </a:r>
          </a:p>
        </p:txBody>
      </p:sp>
      <p:sp>
        <p:nvSpPr>
          <p:cNvPr id="4" name="Date Placeholder 3"/>
          <p:cNvSpPr>
            <a:spLocks noGrp="1"/>
          </p:cNvSpPr>
          <p:nvPr>
            <p:ph type="dt" sz="half" idx="10"/>
          </p:nvPr>
        </p:nvSpPr>
        <p:spPr/>
        <p:txBody>
          <a:bodyPr/>
          <a:lstStyle/>
          <a:p>
            <a:pPr>
              <a:defRPr/>
            </a:pPr>
            <a:fld id="{5A3D925B-0FFA-46F2-B662-8B6011FF26A3}" type="datetimeFigureOut">
              <a:rPr lang="en-US" smtClean="0"/>
              <a:pPr>
                <a:defRPr/>
              </a:pPr>
              <a:t>3/21/2019</a:t>
            </a:fld>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a:xfrm>
            <a:off x="8273317" y="6116070"/>
            <a:ext cx="413483" cy="365125"/>
          </a:xfrm>
        </p:spPr>
        <p:txBody>
          <a:bodyPr/>
          <a:lstStyle/>
          <a:p>
            <a:pPr>
              <a:defRPr/>
            </a:pPr>
            <a:fld id="{03395814-692A-4108-A66D-0035D9081037}" type="slidenum">
              <a:rPr lang="pl-PL" smtClean="0"/>
              <a:pPr>
                <a:defRPr/>
              </a:pPr>
              <a:t>‹#›</a:t>
            </a:fld>
            <a:endParaRPr lang="pl-PL"/>
          </a:p>
        </p:txBody>
      </p:sp>
    </p:spTree>
    <p:extLst>
      <p:ext uri="{BB962C8B-B14F-4D97-AF65-F5344CB8AC3E}">
        <p14:creationId xmlns:p14="http://schemas.microsoft.com/office/powerpoint/2010/main" val="366884111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wa elementy zawartości">
    <p:spTree>
      <p:nvGrpSpPr>
        <p:cNvPr id="1" name=""/>
        <p:cNvGrpSpPr/>
        <p:nvPr/>
      </p:nvGrpSpPr>
      <p:grpSpPr>
        <a:xfrm>
          <a:off x="0" y="0"/>
          <a:ext cx="0" cy="0"/>
          <a:chOff x="0" y="0"/>
          <a:chExt cx="0" cy="0"/>
        </a:xfrm>
      </p:grpSpPr>
      <p:sp>
        <p:nvSpPr>
          <p:cNvPr id="2" name="Title 1"/>
          <p:cNvSpPr>
            <a:spLocks noGrp="1"/>
          </p:cNvSpPr>
          <p:nvPr>
            <p:ph type="title"/>
          </p:nvPr>
        </p:nvSpPr>
        <p:spPr>
          <a:xfrm>
            <a:off x="982133" y="685801"/>
            <a:ext cx="7704667" cy="1752599"/>
          </a:xfrm>
        </p:spPr>
        <p:txBody>
          <a:bodyPr/>
          <a:lstStyle/>
          <a:p>
            <a:r>
              <a:rPr lang="pl-PL" smtClean="0"/>
              <a:t>Kliknij, aby edytować styl</a:t>
            </a:r>
            <a:endParaRPr lang="en-US" dirty="0"/>
          </a:p>
        </p:txBody>
      </p:sp>
      <p:sp>
        <p:nvSpPr>
          <p:cNvPr id="3" name="Content Placeholder 2"/>
          <p:cNvSpPr>
            <a:spLocks noGrp="1"/>
          </p:cNvSpPr>
          <p:nvPr>
            <p:ph sz="half" idx="1"/>
          </p:nvPr>
        </p:nvSpPr>
        <p:spPr>
          <a:xfrm>
            <a:off x="982133" y="2667000"/>
            <a:ext cx="3739896" cy="3368674"/>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US" dirty="0"/>
          </a:p>
        </p:txBody>
      </p:sp>
      <p:sp>
        <p:nvSpPr>
          <p:cNvPr id="4" name="Content Placeholder 3"/>
          <p:cNvSpPr>
            <a:spLocks noGrp="1"/>
          </p:cNvSpPr>
          <p:nvPr>
            <p:ph sz="half" idx="2"/>
          </p:nvPr>
        </p:nvSpPr>
        <p:spPr>
          <a:xfrm>
            <a:off x="4946904" y="2667000"/>
            <a:ext cx="3739896" cy="3346824"/>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US" dirty="0"/>
          </a:p>
        </p:txBody>
      </p:sp>
      <p:sp>
        <p:nvSpPr>
          <p:cNvPr id="5" name="Date Placeholder 4"/>
          <p:cNvSpPr>
            <a:spLocks noGrp="1"/>
          </p:cNvSpPr>
          <p:nvPr>
            <p:ph type="dt" sz="half" idx="10"/>
          </p:nvPr>
        </p:nvSpPr>
        <p:spPr/>
        <p:txBody>
          <a:bodyPr/>
          <a:lstStyle/>
          <a:p>
            <a:pPr>
              <a:defRPr/>
            </a:pPr>
            <a:fld id="{B8F21EE6-1610-40A1-B48D-A25CEA950FB4}" type="datetimeFigureOut">
              <a:rPr lang="en-US" smtClean="0"/>
              <a:pPr>
                <a:defRPr/>
              </a:pPr>
              <a:t>3/21/2019</a:t>
            </a:fld>
            <a:endParaRPr lang="en-US"/>
          </a:p>
        </p:txBody>
      </p:sp>
      <p:sp>
        <p:nvSpPr>
          <p:cNvPr id="6" name="Footer Placeholder 5"/>
          <p:cNvSpPr>
            <a:spLocks noGrp="1"/>
          </p:cNvSpPr>
          <p:nvPr>
            <p:ph type="ftr" sz="quarter" idx="11"/>
          </p:nvPr>
        </p:nvSpPr>
        <p:spPr/>
        <p:txBody>
          <a:bodyPr/>
          <a:lstStyle/>
          <a:p>
            <a:pPr>
              <a:defRPr/>
            </a:pPr>
            <a:endParaRPr lang="en-US"/>
          </a:p>
        </p:txBody>
      </p:sp>
      <p:sp>
        <p:nvSpPr>
          <p:cNvPr id="7" name="Slide Number Placeholder 6"/>
          <p:cNvSpPr>
            <a:spLocks noGrp="1"/>
          </p:cNvSpPr>
          <p:nvPr>
            <p:ph type="sldNum" sz="quarter" idx="12"/>
          </p:nvPr>
        </p:nvSpPr>
        <p:spPr/>
        <p:txBody>
          <a:bodyPr/>
          <a:lstStyle/>
          <a:p>
            <a:pPr>
              <a:defRPr/>
            </a:pPr>
            <a:fld id="{76C5943E-8D32-42F8-AC29-8D9E66BC1B71}" type="slidenum">
              <a:rPr lang="pl-PL" smtClean="0"/>
              <a:pPr>
                <a:defRPr/>
              </a:pPr>
              <a:t>‹#›</a:t>
            </a:fld>
            <a:endParaRPr lang="pl-PL"/>
          </a:p>
        </p:txBody>
      </p:sp>
    </p:spTree>
    <p:extLst>
      <p:ext uri="{BB962C8B-B14F-4D97-AF65-F5344CB8AC3E}">
        <p14:creationId xmlns:p14="http://schemas.microsoft.com/office/powerpoint/2010/main" val="15897683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Porównani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pl-PL" smtClean="0"/>
              <a:t>Kliknij, aby edytować styl</a:t>
            </a:r>
            <a:endParaRPr lang="en-US" dirty="0"/>
          </a:p>
        </p:txBody>
      </p:sp>
      <p:sp>
        <p:nvSpPr>
          <p:cNvPr id="3" name="Text Placeholder 2"/>
          <p:cNvSpPr>
            <a:spLocks noGrp="1"/>
          </p:cNvSpPr>
          <p:nvPr>
            <p:ph type="body" idx="1"/>
          </p:nvPr>
        </p:nvSpPr>
        <p:spPr>
          <a:xfrm>
            <a:off x="1329481" y="2658533"/>
            <a:ext cx="3456291"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l-PL" smtClean="0"/>
              <a:t>Kliknij, aby edytować style wzorca tekstu</a:t>
            </a:r>
          </a:p>
        </p:txBody>
      </p:sp>
      <p:sp>
        <p:nvSpPr>
          <p:cNvPr id="4" name="Content Placeholder 3"/>
          <p:cNvSpPr>
            <a:spLocks noGrp="1"/>
          </p:cNvSpPr>
          <p:nvPr>
            <p:ph sz="half" idx="2"/>
          </p:nvPr>
        </p:nvSpPr>
        <p:spPr>
          <a:xfrm>
            <a:off x="1113523" y="3335336"/>
            <a:ext cx="3672248" cy="2665259"/>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US" dirty="0"/>
          </a:p>
        </p:txBody>
      </p:sp>
      <p:sp>
        <p:nvSpPr>
          <p:cNvPr id="5" name="Text Placeholder 4"/>
          <p:cNvSpPr>
            <a:spLocks noGrp="1"/>
          </p:cNvSpPr>
          <p:nvPr>
            <p:ph type="body" sz="quarter" idx="3"/>
          </p:nvPr>
        </p:nvSpPr>
        <p:spPr>
          <a:xfrm>
            <a:off x="5161710" y="2667000"/>
            <a:ext cx="3467806"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l-PL" smtClean="0"/>
              <a:t>Kliknij, aby edytować style wzorca tekstu</a:t>
            </a:r>
          </a:p>
        </p:txBody>
      </p:sp>
      <p:sp>
        <p:nvSpPr>
          <p:cNvPr id="6" name="Content Placeholder 5"/>
          <p:cNvSpPr>
            <a:spLocks noGrp="1"/>
          </p:cNvSpPr>
          <p:nvPr>
            <p:ph sz="quarter" idx="4"/>
          </p:nvPr>
        </p:nvSpPr>
        <p:spPr>
          <a:xfrm>
            <a:off x="4957266" y="3335336"/>
            <a:ext cx="3672248" cy="2665259"/>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US" dirty="0"/>
          </a:p>
        </p:txBody>
      </p:sp>
      <p:sp>
        <p:nvSpPr>
          <p:cNvPr id="7" name="Date Placeholder 6"/>
          <p:cNvSpPr>
            <a:spLocks noGrp="1"/>
          </p:cNvSpPr>
          <p:nvPr>
            <p:ph type="dt" sz="half" idx="10"/>
          </p:nvPr>
        </p:nvSpPr>
        <p:spPr/>
        <p:txBody>
          <a:bodyPr/>
          <a:lstStyle/>
          <a:p>
            <a:pPr>
              <a:defRPr/>
            </a:pPr>
            <a:fld id="{A899BB69-0161-4BC8-B891-44F1F4A67EE2}" type="datetimeFigureOut">
              <a:rPr lang="en-US" smtClean="0"/>
              <a:pPr>
                <a:defRPr/>
              </a:pPr>
              <a:t>3/21/2019</a:t>
            </a:fld>
            <a:endParaRPr lang="en-US"/>
          </a:p>
        </p:txBody>
      </p:sp>
      <p:sp>
        <p:nvSpPr>
          <p:cNvPr id="8" name="Footer Placeholder 7"/>
          <p:cNvSpPr>
            <a:spLocks noGrp="1"/>
          </p:cNvSpPr>
          <p:nvPr>
            <p:ph type="ftr" sz="quarter" idx="11"/>
          </p:nvPr>
        </p:nvSpPr>
        <p:spPr/>
        <p:txBody>
          <a:bodyPr/>
          <a:lstStyle/>
          <a:p>
            <a:pPr>
              <a:defRPr/>
            </a:pPr>
            <a:endParaRPr lang="en-US"/>
          </a:p>
        </p:txBody>
      </p:sp>
      <p:sp>
        <p:nvSpPr>
          <p:cNvPr id="9" name="Slide Number Placeholder 8"/>
          <p:cNvSpPr>
            <a:spLocks noGrp="1"/>
          </p:cNvSpPr>
          <p:nvPr>
            <p:ph type="sldNum" sz="quarter" idx="12"/>
          </p:nvPr>
        </p:nvSpPr>
        <p:spPr/>
        <p:txBody>
          <a:bodyPr/>
          <a:lstStyle/>
          <a:p>
            <a:pPr>
              <a:defRPr/>
            </a:pPr>
            <a:fld id="{4BD80D2B-B83C-4723-ACC3-4E05E76900AD}" type="slidenum">
              <a:rPr lang="pl-PL" smtClean="0"/>
              <a:pPr>
                <a:defRPr/>
              </a:pPr>
              <a:t>‹#›</a:t>
            </a:fld>
            <a:endParaRPr lang="pl-PL"/>
          </a:p>
        </p:txBody>
      </p:sp>
    </p:spTree>
    <p:extLst>
      <p:ext uri="{BB962C8B-B14F-4D97-AF65-F5344CB8AC3E}">
        <p14:creationId xmlns:p14="http://schemas.microsoft.com/office/powerpoint/2010/main" val="231695151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ylko tytu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l-PL" smtClean="0"/>
              <a:t>Kliknij, aby edytować styl</a:t>
            </a:r>
            <a:endParaRPr lang="en-US" dirty="0"/>
          </a:p>
        </p:txBody>
      </p:sp>
      <p:sp>
        <p:nvSpPr>
          <p:cNvPr id="3" name="Date Placeholder 2"/>
          <p:cNvSpPr>
            <a:spLocks noGrp="1"/>
          </p:cNvSpPr>
          <p:nvPr>
            <p:ph type="dt" sz="half" idx="10"/>
          </p:nvPr>
        </p:nvSpPr>
        <p:spPr/>
        <p:txBody>
          <a:bodyPr/>
          <a:lstStyle/>
          <a:p>
            <a:pPr>
              <a:defRPr/>
            </a:pPr>
            <a:fld id="{E01B3AC7-DF76-488C-BE78-6EFB6B90B537}" type="datetimeFigureOut">
              <a:rPr lang="en-US" smtClean="0"/>
              <a:pPr>
                <a:defRPr/>
              </a:pPr>
              <a:t>3/21/2019</a:t>
            </a:fld>
            <a:endParaRPr lang="en-US"/>
          </a:p>
        </p:txBody>
      </p:sp>
      <p:sp>
        <p:nvSpPr>
          <p:cNvPr id="4" name="Footer Placeholder 3"/>
          <p:cNvSpPr>
            <a:spLocks noGrp="1"/>
          </p:cNvSpPr>
          <p:nvPr>
            <p:ph type="ftr" sz="quarter" idx="11"/>
          </p:nvPr>
        </p:nvSpPr>
        <p:spPr/>
        <p:txBody>
          <a:bodyPr/>
          <a:lstStyle/>
          <a:p>
            <a:pPr>
              <a:defRPr/>
            </a:pPr>
            <a:endParaRPr lang="en-US"/>
          </a:p>
        </p:txBody>
      </p:sp>
      <p:sp>
        <p:nvSpPr>
          <p:cNvPr id="5" name="Slide Number Placeholder 4"/>
          <p:cNvSpPr>
            <a:spLocks noGrp="1"/>
          </p:cNvSpPr>
          <p:nvPr>
            <p:ph type="sldNum" sz="quarter" idx="12"/>
          </p:nvPr>
        </p:nvSpPr>
        <p:spPr/>
        <p:txBody>
          <a:bodyPr/>
          <a:lstStyle/>
          <a:p>
            <a:pPr>
              <a:defRPr/>
            </a:pPr>
            <a:fld id="{75CCE716-15EF-4582-A6E0-11C4B497658E}" type="slidenum">
              <a:rPr lang="pl-PL" smtClean="0"/>
              <a:pPr>
                <a:defRPr/>
              </a:pPr>
              <a:t>‹#›</a:t>
            </a:fld>
            <a:endParaRPr lang="pl-PL"/>
          </a:p>
        </p:txBody>
      </p:sp>
    </p:spTree>
    <p:extLst>
      <p:ext uri="{BB962C8B-B14F-4D97-AF65-F5344CB8AC3E}">
        <p14:creationId xmlns:p14="http://schemas.microsoft.com/office/powerpoint/2010/main" val="228201389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Pusty">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fld id="{657B9059-F687-4C63-900C-13723FFE8096}" type="datetimeFigureOut">
              <a:rPr lang="en-US" smtClean="0"/>
              <a:pPr>
                <a:defRPr/>
              </a:pPr>
              <a:t>3/21/2019</a:t>
            </a:fld>
            <a:endParaRPr lang="en-US"/>
          </a:p>
        </p:txBody>
      </p:sp>
      <p:sp>
        <p:nvSpPr>
          <p:cNvPr id="3" name="Footer Placeholder 2"/>
          <p:cNvSpPr>
            <a:spLocks noGrp="1"/>
          </p:cNvSpPr>
          <p:nvPr>
            <p:ph type="ftr" sz="quarter" idx="11"/>
          </p:nvPr>
        </p:nvSpPr>
        <p:spPr/>
        <p:txBody>
          <a:bodyPr/>
          <a:lstStyle/>
          <a:p>
            <a:pPr>
              <a:defRPr/>
            </a:pPr>
            <a:endParaRPr lang="en-US"/>
          </a:p>
        </p:txBody>
      </p:sp>
      <p:sp>
        <p:nvSpPr>
          <p:cNvPr id="4" name="Slide Number Placeholder 3"/>
          <p:cNvSpPr>
            <a:spLocks noGrp="1"/>
          </p:cNvSpPr>
          <p:nvPr>
            <p:ph type="sldNum" sz="quarter" idx="12"/>
          </p:nvPr>
        </p:nvSpPr>
        <p:spPr/>
        <p:txBody>
          <a:bodyPr/>
          <a:lstStyle/>
          <a:p>
            <a:pPr>
              <a:defRPr/>
            </a:pPr>
            <a:fld id="{344CA00D-BC7F-48ED-B152-D7B66B4F3C58}" type="slidenum">
              <a:rPr lang="pl-PL" smtClean="0"/>
              <a:pPr>
                <a:defRPr/>
              </a:pPr>
              <a:t>‹#›</a:t>
            </a:fld>
            <a:endParaRPr lang="pl-PL"/>
          </a:p>
        </p:txBody>
      </p:sp>
    </p:spTree>
    <p:extLst>
      <p:ext uri="{BB962C8B-B14F-4D97-AF65-F5344CB8AC3E}">
        <p14:creationId xmlns:p14="http://schemas.microsoft.com/office/powerpoint/2010/main" val="251031490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Zawartość z podpisem">
    <p:spTree>
      <p:nvGrpSpPr>
        <p:cNvPr id="1" name=""/>
        <p:cNvGrpSpPr/>
        <p:nvPr/>
      </p:nvGrpSpPr>
      <p:grpSpPr>
        <a:xfrm>
          <a:off x="0" y="0"/>
          <a:ext cx="0" cy="0"/>
          <a:chOff x="0" y="0"/>
          <a:chExt cx="0" cy="0"/>
        </a:xfrm>
      </p:grpSpPr>
      <p:sp>
        <p:nvSpPr>
          <p:cNvPr id="2" name="Title 1"/>
          <p:cNvSpPr>
            <a:spLocks noGrp="1"/>
          </p:cNvSpPr>
          <p:nvPr>
            <p:ph type="title"/>
          </p:nvPr>
        </p:nvSpPr>
        <p:spPr>
          <a:xfrm>
            <a:off x="1113524" y="1600200"/>
            <a:ext cx="2662534" cy="1371600"/>
          </a:xfrm>
        </p:spPr>
        <p:txBody>
          <a:bodyPr anchor="b">
            <a:normAutofit/>
          </a:bodyPr>
          <a:lstStyle>
            <a:lvl1pPr algn="ctr">
              <a:defRPr sz="2400" b="0"/>
            </a:lvl1pPr>
          </a:lstStyle>
          <a:p>
            <a:r>
              <a:rPr lang="pl-PL" smtClean="0"/>
              <a:t>Kliknij, aby edytować styl</a:t>
            </a:r>
            <a:endParaRPr lang="en-US" dirty="0"/>
          </a:p>
        </p:txBody>
      </p:sp>
      <p:sp>
        <p:nvSpPr>
          <p:cNvPr id="3" name="Content Placeholder 2"/>
          <p:cNvSpPr>
            <a:spLocks noGrp="1"/>
          </p:cNvSpPr>
          <p:nvPr>
            <p:ph idx="1"/>
          </p:nvPr>
        </p:nvSpPr>
        <p:spPr>
          <a:xfrm>
            <a:off x="3947553" y="685800"/>
            <a:ext cx="4681962" cy="5105401"/>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US" dirty="0"/>
          </a:p>
        </p:txBody>
      </p:sp>
      <p:sp>
        <p:nvSpPr>
          <p:cNvPr id="4" name="Text Placeholder 3"/>
          <p:cNvSpPr>
            <a:spLocks noGrp="1"/>
          </p:cNvSpPr>
          <p:nvPr>
            <p:ph type="body" sz="half" idx="2"/>
          </p:nvPr>
        </p:nvSpPr>
        <p:spPr>
          <a:xfrm>
            <a:off x="1113524" y="2971800"/>
            <a:ext cx="2662534" cy="18288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l-PL" smtClean="0"/>
              <a:t>Kliknij, aby edytować style wzorca tekstu</a:t>
            </a:r>
          </a:p>
        </p:txBody>
      </p:sp>
      <p:sp>
        <p:nvSpPr>
          <p:cNvPr id="5" name="Date Placeholder 4"/>
          <p:cNvSpPr>
            <a:spLocks noGrp="1"/>
          </p:cNvSpPr>
          <p:nvPr>
            <p:ph type="dt" sz="half" idx="10"/>
          </p:nvPr>
        </p:nvSpPr>
        <p:spPr/>
        <p:txBody>
          <a:bodyPr/>
          <a:lstStyle/>
          <a:p>
            <a:pPr>
              <a:defRPr/>
            </a:pPr>
            <a:fld id="{CBB2FA18-A16B-41F7-8E0D-2292529DAB1F}" type="datetimeFigureOut">
              <a:rPr lang="en-US" smtClean="0"/>
              <a:pPr>
                <a:defRPr/>
              </a:pPr>
              <a:t>3/21/2019</a:t>
            </a:fld>
            <a:endParaRPr lang="en-US"/>
          </a:p>
        </p:txBody>
      </p:sp>
      <p:sp>
        <p:nvSpPr>
          <p:cNvPr id="6" name="Footer Placeholder 5"/>
          <p:cNvSpPr>
            <a:spLocks noGrp="1"/>
          </p:cNvSpPr>
          <p:nvPr>
            <p:ph type="ftr" sz="quarter" idx="11"/>
          </p:nvPr>
        </p:nvSpPr>
        <p:spPr/>
        <p:txBody>
          <a:bodyPr/>
          <a:lstStyle/>
          <a:p>
            <a:pPr>
              <a:defRPr/>
            </a:pPr>
            <a:endParaRPr lang="en-US"/>
          </a:p>
        </p:txBody>
      </p:sp>
      <p:sp>
        <p:nvSpPr>
          <p:cNvPr id="7" name="Slide Number Placeholder 6"/>
          <p:cNvSpPr>
            <a:spLocks noGrp="1"/>
          </p:cNvSpPr>
          <p:nvPr>
            <p:ph type="sldNum" sz="quarter" idx="12"/>
          </p:nvPr>
        </p:nvSpPr>
        <p:spPr/>
        <p:txBody>
          <a:bodyPr/>
          <a:lstStyle/>
          <a:p>
            <a:pPr>
              <a:defRPr/>
            </a:pPr>
            <a:fld id="{DD57961B-5195-4546-87A6-F8DDAAC7F6A2}" type="slidenum">
              <a:rPr lang="pl-PL" smtClean="0"/>
              <a:pPr>
                <a:defRPr/>
              </a:pPr>
              <a:t>‹#›</a:t>
            </a:fld>
            <a:endParaRPr lang="pl-PL"/>
          </a:p>
        </p:txBody>
      </p:sp>
    </p:spTree>
    <p:extLst>
      <p:ext uri="{BB962C8B-B14F-4D97-AF65-F5344CB8AC3E}">
        <p14:creationId xmlns:p14="http://schemas.microsoft.com/office/powerpoint/2010/main" val="94099290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Obraz z podpisem">
    <p:spTree>
      <p:nvGrpSpPr>
        <p:cNvPr id="1" name=""/>
        <p:cNvGrpSpPr/>
        <p:nvPr/>
      </p:nvGrpSpPr>
      <p:grpSpPr>
        <a:xfrm>
          <a:off x="0" y="0"/>
          <a:ext cx="0" cy="0"/>
          <a:chOff x="0" y="0"/>
          <a:chExt cx="0" cy="0"/>
        </a:xfrm>
      </p:grpSpPr>
      <p:sp>
        <p:nvSpPr>
          <p:cNvPr id="2" name="Title 1"/>
          <p:cNvSpPr>
            <a:spLocks noGrp="1"/>
          </p:cNvSpPr>
          <p:nvPr>
            <p:ph type="title"/>
          </p:nvPr>
        </p:nvSpPr>
        <p:spPr>
          <a:xfrm>
            <a:off x="1112332" y="1752599"/>
            <a:ext cx="4070679" cy="1371600"/>
          </a:xfrm>
        </p:spPr>
        <p:txBody>
          <a:bodyPr anchor="b">
            <a:normAutofit/>
          </a:bodyPr>
          <a:lstStyle>
            <a:lvl1pPr algn="ctr">
              <a:defRPr sz="2800" b="0"/>
            </a:lvl1pPr>
          </a:lstStyle>
          <a:p>
            <a:r>
              <a:rPr lang="pl-PL" smtClean="0"/>
              <a:t>Kliknij, aby edytować styl</a:t>
            </a:r>
            <a:endParaRPr lang="en-US" dirty="0"/>
          </a:p>
        </p:txBody>
      </p:sp>
      <p:sp>
        <p:nvSpPr>
          <p:cNvPr id="14" name="Picture Placeholder 2"/>
          <p:cNvSpPr>
            <a:spLocks noGrp="1" noChangeAspect="1"/>
          </p:cNvSpPr>
          <p:nvPr>
            <p:ph type="pic" idx="1"/>
          </p:nvPr>
        </p:nvSpPr>
        <p:spPr>
          <a:xfrm>
            <a:off x="5697495" y="914400"/>
            <a:ext cx="2461371" cy="4572000"/>
          </a:xfrm>
          <a:prstGeom prst="roundRect">
            <a:avLst>
              <a:gd name="adj" fmla="val 42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pl-PL" smtClean="0"/>
              <a:t>Kliknij ikonę, aby dodać obraz</a:t>
            </a:r>
            <a:endParaRPr lang="en-US" dirty="0"/>
          </a:p>
        </p:txBody>
      </p:sp>
      <p:sp>
        <p:nvSpPr>
          <p:cNvPr id="4" name="Text Placeholder 3"/>
          <p:cNvSpPr>
            <a:spLocks noGrp="1"/>
          </p:cNvSpPr>
          <p:nvPr>
            <p:ph type="body" sz="half" idx="2"/>
          </p:nvPr>
        </p:nvSpPr>
        <p:spPr>
          <a:xfrm>
            <a:off x="1112332" y="3124199"/>
            <a:ext cx="4070679" cy="1828800"/>
          </a:xfrm>
        </p:spPr>
        <p:txBody>
          <a:bodyPr>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l-PL" smtClean="0"/>
              <a:t>Kliknij, aby edytować style wzorca tekstu</a:t>
            </a:r>
          </a:p>
        </p:txBody>
      </p:sp>
      <p:sp>
        <p:nvSpPr>
          <p:cNvPr id="5" name="Date Placeholder 4"/>
          <p:cNvSpPr>
            <a:spLocks noGrp="1"/>
          </p:cNvSpPr>
          <p:nvPr>
            <p:ph type="dt" sz="half" idx="10"/>
          </p:nvPr>
        </p:nvSpPr>
        <p:spPr/>
        <p:txBody>
          <a:bodyPr/>
          <a:lstStyle/>
          <a:p>
            <a:pPr>
              <a:defRPr/>
            </a:pPr>
            <a:fld id="{8B62503E-1570-4FC2-A2B4-1A51C6D8A130}" type="datetimeFigureOut">
              <a:rPr lang="en-US" smtClean="0"/>
              <a:pPr>
                <a:defRPr/>
              </a:pPr>
              <a:t>3/21/2019</a:t>
            </a:fld>
            <a:endParaRPr lang="en-US"/>
          </a:p>
        </p:txBody>
      </p:sp>
      <p:sp>
        <p:nvSpPr>
          <p:cNvPr id="6" name="Footer Placeholder 5"/>
          <p:cNvSpPr>
            <a:spLocks noGrp="1"/>
          </p:cNvSpPr>
          <p:nvPr>
            <p:ph type="ftr" sz="quarter" idx="11"/>
          </p:nvPr>
        </p:nvSpPr>
        <p:spPr/>
        <p:txBody>
          <a:bodyPr/>
          <a:lstStyle/>
          <a:p>
            <a:pPr>
              <a:defRPr/>
            </a:pPr>
            <a:endParaRPr lang="en-US"/>
          </a:p>
        </p:txBody>
      </p:sp>
      <p:sp>
        <p:nvSpPr>
          <p:cNvPr id="7" name="Slide Number Placeholder 6"/>
          <p:cNvSpPr>
            <a:spLocks noGrp="1"/>
          </p:cNvSpPr>
          <p:nvPr>
            <p:ph type="sldNum" sz="quarter" idx="12"/>
          </p:nvPr>
        </p:nvSpPr>
        <p:spPr/>
        <p:txBody>
          <a:bodyPr/>
          <a:lstStyle/>
          <a:p>
            <a:pPr>
              <a:defRPr/>
            </a:pPr>
            <a:fld id="{894C9DCA-0968-451B-8EED-7E1AE389AF8F}" type="slidenum">
              <a:rPr lang="pl-PL" smtClean="0"/>
              <a:pPr>
                <a:defRPr/>
              </a:pPr>
              <a:t>‹#›</a:t>
            </a:fld>
            <a:endParaRPr lang="pl-PL"/>
          </a:p>
        </p:txBody>
      </p:sp>
    </p:spTree>
    <p:extLst>
      <p:ext uri="{BB962C8B-B14F-4D97-AF65-F5344CB8AC3E}">
        <p14:creationId xmlns:p14="http://schemas.microsoft.com/office/powerpoint/2010/main" val="190895459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Obraz panoramiczny z podpisem">
    <p:spTree>
      <p:nvGrpSpPr>
        <p:cNvPr id="1" name=""/>
        <p:cNvGrpSpPr/>
        <p:nvPr/>
      </p:nvGrpSpPr>
      <p:grpSpPr>
        <a:xfrm>
          <a:off x="0" y="0"/>
          <a:ext cx="0" cy="0"/>
          <a:chOff x="0" y="0"/>
          <a:chExt cx="0" cy="0"/>
        </a:xfrm>
      </p:grpSpPr>
      <p:sp>
        <p:nvSpPr>
          <p:cNvPr id="2" name="Title 1"/>
          <p:cNvSpPr>
            <a:spLocks noGrp="1"/>
          </p:cNvSpPr>
          <p:nvPr>
            <p:ph type="title"/>
          </p:nvPr>
        </p:nvSpPr>
        <p:spPr>
          <a:xfrm>
            <a:off x="1113523" y="4732865"/>
            <a:ext cx="7515991" cy="566738"/>
          </a:xfrm>
        </p:spPr>
        <p:txBody>
          <a:bodyPr anchor="b">
            <a:normAutofit/>
          </a:bodyPr>
          <a:lstStyle>
            <a:lvl1pPr algn="ctr">
              <a:defRPr sz="2400" b="0"/>
            </a:lvl1pPr>
          </a:lstStyle>
          <a:p>
            <a:r>
              <a:rPr lang="pl-PL" smtClean="0"/>
              <a:t>Kliknij, aby edytować styl</a:t>
            </a:r>
            <a:endParaRPr lang="en-US" dirty="0"/>
          </a:p>
        </p:txBody>
      </p:sp>
      <p:sp>
        <p:nvSpPr>
          <p:cNvPr id="3" name="Picture Placeholder 2"/>
          <p:cNvSpPr>
            <a:spLocks noGrp="1" noChangeAspect="1"/>
          </p:cNvSpPr>
          <p:nvPr>
            <p:ph type="pic" idx="1"/>
          </p:nvPr>
        </p:nvSpPr>
        <p:spPr>
          <a:xfrm>
            <a:off x="1789975" y="932112"/>
            <a:ext cx="6171065" cy="3164976"/>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pl-PL" smtClean="0"/>
              <a:t>Kliknij ikonę, aby dodać obraz</a:t>
            </a:r>
            <a:endParaRPr lang="en-US" dirty="0"/>
          </a:p>
        </p:txBody>
      </p:sp>
      <p:sp>
        <p:nvSpPr>
          <p:cNvPr id="4" name="Text Placeholder 3"/>
          <p:cNvSpPr>
            <a:spLocks noGrp="1"/>
          </p:cNvSpPr>
          <p:nvPr>
            <p:ph type="body" sz="half" idx="2"/>
          </p:nvPr>
        </p:nvSpPr>
        <p:spPr>
          <a:xfrm>
            <a:off x="1113523" y="5299603"/>
            <a:ext cx="7515991"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l-PL" smtClean="0"/>
              <a:t>Kliknij, aby edytować style wzorca tekstu</a:t>
            </a:r>
          </a:p>
        </p:txBody>
      </p:sp>
      <p:sp>
        <p:nvSpPr>
          <p:cNvPr id="5" name="Date Placeholder 4"/>
          <p:cNvSpPr>
            <a:spLocks noGrp="1"/>
          </p:cNvSpPr>
          <p:nvPr>
            <p:ph type="dt" sz="half" idx="10"/>
          </p:nvPr>
        </p:nvSpPr>
        <p:spPr/>
        <p:txBody>
          <a:bodyPr/>
          <a:lstStyle/>
          <a:p>
            <a:pPr>
              <a:defRPr/>
            </a:pPr>
            <a:endParaRPr lang="pl-PL"/>
          </a:p>
        </p:txBody>
      </p:sp>
      <p:sp>
        <p:nvSpPr>
          <p:cNvPr id="6" name="Footer Placeholder 5"/>
          <p:cNvSpPr>
            <a:spLocks noGrp="1"/>
          </p:cNvSpPr>
          <p:nvPr>
            <p:ph type="ftr" sz="quarter" idx="11"/>
          </p:nvPr>
        </p:nvSpPr>
        <p:spPr/>
        <p:txBody>
          <a:bodyPr/>
          <a:lstStyle/>
          <a:p>
            <a:pPr>
              <a:defRPr/>
            </a:pPr>
            <a:endParaRPr lang="pl-PL"/>
          </a:p>
        </p:txBody>
      </p:sp>
      <p:sp>
        <p:nvSpPr>
          <p:cNvPr id="7" name="Slide Number Placeholder 6"/>
          <p:cNvSpPr>
            <a:spLocks noGrp="1"/>
          </p:cNvSpPr>
          <p:nvPr>
            <p:ph type="sldNum" sz="quarter" idx="12"/>
          </p:nvPr>
        </p:nvSpPr>
        <p:spPr/>
        <p:txBody>
          <a:bodyPr/>
          <a:lstStyle/>
          <a:p>
            <a:pPr>
              <a:defRPr/>
            </a:pPr>
            <a:fld id="{5B00E43A-77AE-47A8-9ECB-D1995241A46F}" type="slidenum">
              <a:rPr lang="pl-PL" smtClean="0"/>
              <a:pPr>
                <a:defRPr/>
              </a:pPr>
              <a:t>‹#›</a:t>
            </a:fld>
            <a:endParaRPr lang="pl-PL"/>
          </a:p>
        </p:txBody>
      </p:sp>
    </p:spTree>
    <p:extLst>
      <p:ext uri="{BB962C8B-B14F-4D97-AF65-F5344CB8AC3E}">
        <p14:creationId xmlns:p14="http://schemas.microsoft.com/office/powerpoint/2010/main" val="220219042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Tytuł i podpis">
    <p:spTree>
      <p:nvGrpSpPr>
        <p:cNvPr id="1" name=""/>
        <p:cNvGrpSpPr/>
        <p:nvPr/>
      </p:nvGrpSpPr>
      <p:grpSpPr>
        <a:xfrm>
          <a:off x="0" y="0"/>
          <a:ext cx="0" cy="0"/>
          <a:chOff x="0" y="0"/>
          <a:chExt cx="0" cy="0"/>
        </a:xfrm>
      </p:grpSpPr>
      <p:sp>
        <p:nvSpPr>
          <p:cNvPr id="2" name="Title 1"/>
          <p:cNvSpPr>
            <a:spLocks noGrp="1"/>
          </p:cNvSpPr>
          <p:nvPr>
            <p:ph type="title"/>
          </p:nvPr>
        </p:nvSpPr>
        <p:spPr>
          <a:xfrm>
            <a:off x="1113524" y="685800"/>
            <a:ext cx="7515991" cy="3048000"/>
          </a:xfrm>
        </p:spPr>
        <p:txBody>
          <a:bodyPr anchor="ctr">
            <a:normAutofit/>
          </a:bodyPr>
          <a:lstStyle>
            <a:lvl1pPr algn="ctr">
              <a:defRPr sz="3200" b="0" cap="none"/>
            </a:lvl1pPr>
          </a:lstStyle>
          <a:p>
            <a:r>
              <a:rPr lang="pl-PL" smtClean="0"/>
              <a:t>Kliknij, aby edytować styl</a:t>
            </a:r>
            <a:endParaRPr lang="en-US" dirty="0"/>
          </a:p>
        </p:txBody>
      </p:sp>
      <p:sp>
        <p:nvSpPr>
          <p:cNvPr id="3" name="Text Placeholder 2"/>
          <p:cNvSpPr>
            <a:spLocks noGrp="1"/>
          </p:cNvSpPr>
          <p:nvPr>
            <p:ph type="body" idx="1"/>
          </p:nvPr>
        </p:nvSpPr>
        <p:spPr>
          <a:xfrm>
            <a:off x="1113524" y="4343400"/>
            <a:ext cx="7515992"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l-PL" smtClean="0"/>
              <a:t>Kliknij, aby edytować style wzorca tekstu</a:t>
            </a:r>
          </a:p>
        </p:txBody>
      </p:sp>
      <p:sp>
        <p:nvSpPr>
          <p:cNvPr id="4" name="Date Placeholder 3"/>
          <p:cNvSpPr>
            <a:spLocks noGrp="1"/>
          </p:cNvSpPr>
          <p:nvPr>
            <p:ph type="dt" sz="half" idx="10"/>
          </p:nvPr>
        </p:nvSpPr>
        <p:spPr/>
        <p:txBody>
          <a:bodyPr/>
          <a:lstStyle/>
          <a:p>
            <a:pPr>
              <a:defRPr/>
            </a:pPr>
            <a:endParaRPr lang="pl-PL"/>
          </a:p>
        </p:txBody>
      </p:sp>
      <p:sp>
        <p:nvSpPr>
          <p:cNvPr id="5" name="Footer Placeholder 4"/>
          <p:cNvSpPr>
            <a:spLocks noGrp="1"/>
          </p:cNvSpPr>
          <p:nvPr>
            <p:ph type="ftr" sz="quarter" idx="11"/>
          </p:nvPr>
        </p:nvSpPr>
        <p:spPr/>
        <p:txBody>
          <a:bodyPr/>
          <a:lstStyle/>
          <a:p>
            <a:pPr>
              <a:defRPr/>
            </a:pPr>
            <a:endParaRPr lang="pl-PL"/>
          </a:p>
        </p:txBody>
      </p:sp>
      <p:sp>
        <p:nvSpPr>
          <p:cNvPr id="6" name="Slide Number Placeholder 5"/>
          <p:cNvSpPr>
            <a:spLocks noGrp="1"/>
          </p:cNvSpPr>
          <p:nvPr>
            <p:ph type="sldNum" sz="quarter" idx="12"/>
          </p:nvPr>
        </p:nvSpPr>
        <p:spPr/>
        <p:txBody>
          <a:bodyPr/>
          <a:lstStyle/>
          <a:p>
            <a:pPr>
              <a:defRPr/>
            </a:pPr>
            <a:fld id="{5B00E43A-77AE-47A8-9ECB-D1995241A46F}" type="slidenum">
              <a:rPr lang="pl-PL" smtClean="0"/>
              <a:pPr>
                <a:defRPr/>
              </a:pPr>
              <a:t>‹#›</a:t>
            </a:fld>
            <a:endParaRPr lang="pl-PL"/>
          </a:p>
        </p:txBody>
      </p:sp>
    </p:spTree>
    <p:extLst>
      <p:ext uri="{BB962C8B-B14F-4D97-AF65-F5344CB8AC3E}">
        <p14:creationId xmlns:p14="http://schemas.microsoft.com/office/powerpoint/2010/main" val="353133217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Oferta z podpisem">
    <p:spTree>
      <p:nvGrpSpPr>
        <p:cNvPr id="1" name=""/>
        <p:cNvGrpSpPr/>
        <p:nvPr/>
      </p:nvGrpSpPr>
      <p:grpSpPr>
        <a:xfrm>
          <a:off x="0" y="0"/>
          <a:ext cx="0" cy="0"/>
          <a:chOff x="0" y="0"/>
          <a:chExt cx="0" cy="0"/>
        </a:xfrm>
      </p:grpSpPr>
      <p:sp>
        <p:nvSpPr>
          <p:cNvPr id="14" name="TextBox 13"/>
          <p:cNvSpPr txBox="1"/>
          <p:nvPr/>
        </p:nvSpPr>
        <p:spPr>
          <a:xfrm>
            <a:off x="969421" y="863023"/>
            <a:ext cx="457319"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8172197" y="2819399"/>
            <a:ext cx="457319"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1426741" y="685801"/>
            <a:ext cx="6974115" cy="2743199"/>
          </a:xfrm>
        </p:spPr>
        <p:txBody>
          <a:bodyPr anchor="ctr">
            <a:normAutofit/>
          </a:bodyPr>
          <a:lstStyle>
            <a:lvl1pPr algn="ctr">
              <a:defRPr sz="3200" b="0" cap="none">
                <a:solidFill>
                  <a:schemeClr val="tx1"/>
                </a:solidFill>
              </a:defRPr>
            </a:lvl1pPr>
          </a:lstStyle>
          <a:p>
            <a:r>
              <a:rPr lang="pl-PL" smtClean="0"/>
              <a:t>Kliknij, aby edytować styl</a:t>
            </a:r>
            <a:endParaRPr lang="en-US" dirty="0"/>
          </a:p>
        </p:txBody>
      </p:sp>
      <p:sp>
        <p:nvSpPr>
          <p:cNvPr id="10" name="Text Placeholder 9"/>
          <p:cNvSpPr>
            <a:spLocks noGrp="1"/>
          </p:cNvSpPr>
          <p:nvPr>
            <p:ph type="body" sz="quarter" idx="13"/>
          </p:nvPr>
        </p:nvSpPr>
        <p:spPr>
          <a:xfrm>
            <a:off x="1598235" y="3428999"/>
            <a:ext cx="6631128" cy="381000"/>
          </a:xfrm>
        </p:spPr>
        <p:txBody>
          <a:bodyPr anchor="ctr">
            <a:normAutofit/>
          </a:bodyPr>
          <a:lstStyle>
            <a:lvl1pPr marL="0" indent="0">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pl-PL" smtClean="0"/>
              <a:t>Kliknij, aby edytować style wzorca tekstu</a:t>
            </a:r>
          </a:p>
        </p:txBody>
      </p:sp>
      <p:sp>
        <p:nvSpPr>
          <p:cNvPr id="3" name="Text Placeholder 2"/>
          <p:cNvSpPr>
            <a:spLocks noGrp="1"/>
          </p:cNvSpPr>
          <p:nvPr>
            <p:ph type="body" idx="1"/>
          </p:nvPr>
        </p:nvSpPr>
        <p:spPr>
          <a:xfrm>
            <a:off x="1113523" y="4343400"/>
            <a:ext cx="7515991"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l-PL" smtClean="0"/>
              <a:t>Kliknij, aby edytować style wzorca tekstu</a:t>
            </a:r>
          </a:p>
        </p:txBody>
      </p:sp>
      <p:sp>
        <p:nvSpPr>
          <p:cNvPr id="4" name="Date Placeholder 3"/>
          <p:cNvSpPr>
            <a:spLocks noGrp="1"/>
          </p:cNvSpPr>
          <p:nvPr>
            <p:ph type="dt" sz="half" idx="10"/>
          </p:nvPr>
        </p:nvSpPr>
        <p:spPr/>
        <p:txBody>
          <a:bodyPr/>
          <a:lstStyle/>
          <a:p>
            <a:pPr>
              <a:defRPr/>
            </a:pPr>
            <a:endParaRPr lang="pl-PL"/>
          </a:p>
        </p:txBody>
      </p:sp>
      <p:sp>
        <p:nvSpPr>
          <p:cNvPr id="5" name="Footer Placeholder 4"/>
          <p:cNvSpPr>
            <a:spLocks noGrp="1"/>
          </p:cNvSpPr>
          <p:nvPr>
            <p:ph type="ftr" sz="quarter" idx="11"/>
          </p:nvPr>
        </p:nvSpPr>
        <p:spPr/>
        <p:txBody>
          <a:bodyPr/>
          <a:lstStyle/>
          <a:p>
            <a:pPr>
              <a:defRPr/>
            </a:pPr>
            <a:endParaRPr lang="pl-PL"/>
          </a:p>
        </p:txBody>
      </p:sp>
      <p:sp>
        <p:nvSpPr>
          <p:cNvPr id="6" name="Slide Number Placeholder 5"/>
          <p:cNvSpPr>
            <a:spLocks noGrp="1"/>
          </p:cNvSpPr>
          <p:nvPr>
            <p:ph type="sldNum" sz="quarter" idx="12"/>
          </p:nvPr>
        </p:nvSpPr>
        <p:spPr/>
        <p:txBody>
          <a:bodyPr/>
          <a:lstStyle/>
          <a:p>
            <a:pPr>
              <a:defRPr/>
            </a:pPr>
            <a:fld id="{5B00E43A-77AE-47A8-9ECB-D1995241A46F}" type="slidenum">
              <a:rPr lang="pl-PL" smtClean="0"/>
              <a:pPr>
                <a:defRPr/>
              </a:pPr>
              <a:t>‹#›</a:t>
            </a:fld>
            <a:endParaRPr lang="pl-PL"/>
          </a:p>
        </p:txBody>
      </p:sp>
    </p:spTree>
    <p:extLst>
      <p:ext uri="{BB962C8B-B14F-4D97-AF65-F5344CB8AC3E}">
        <p14:creationId xmlns:p14="http://schemas.microsoft.com/office/powerpoint/2010/main" val="339425995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Karta nazwy">
    <p:spTree>
      <p:nvGrpSpPr>
        <p:cNvPr id="1" name=""/>
        <p:cNvGrpSpPr/>
        <p:nvPr/>
      </p:nvGrpSpPr>
      <p:grpSpPr>
        <a:xfrm>
          <a:off x="0" y="0"/>
          <a:ext cx="0" cy="0"/>
          <a:chOff x="0" y="0"/>
          <a:chExt cx="0" cy="0"/>
        </a:xfrm>
      </p:grpSpPr>
      <p:sp>
        <p:nvSpPr>
          <p:cNvPr id="2" name="Title 1"/>
          <p:cNvSpPr>
            <a:spLocks noGrp="1"/>
          </p:cNvSpPr>
          <p:nvPr>
            <p:ph type="title"/>
          </p:nvPr>
        </p:nvSpPr>
        <p:spPr>
          <a:xfrm>
            <a:off x="1113525" y="3308581"/>
            <a:ext cx="7515989" cy="1468800"/>
          </a:xfrm>
        </p:spPr>
        <p:txBody>
          <a:bodyPr anchor="b">
            <a:normAutofit/>
          </a:bodyPr>
          <a:lstStyle>
            <a:lvl1pPr algn="r">
              <a:defRPr sz="3200" b="0" cap="none"/>
            </a:lvl1pPr>
          </a:lstStyle>
          <a:p>
            <a:r>
              <a:rPr lang="pl-PL" smtClean="0"/>
              <a:t>Kliknij, aby edytować styl</a:t>
            </a:r>
            <a:endParaRPr lang="en-US" dirty="0"/>
          </a:p>
        </p:txBody>
      </p:sp>
      <p:sp>
        <p:nvSpPr>
          <p:cNvPr id="3" name="Text Placeholder 2"/>
          <p:cNvSpPr>
            <a:spLocks noGrp="1"/>
          </p:cNvSpPr>
          <p:nvPr>
            <p:ph type="body" idx="1"/>
          </p:nvPr>
        </p:nvSpPr>
        <p:spPr>
          <a:xfrm>
            <a:off x="1113524" y="4777381"/>
            <a:ext cx="7515990"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l-PL" smtClean="0"/>
              <a:t>Kliknij, aby edytować style wzorca tekstu</a:t>
            </a:r>
          </a:p>
        </p:txBody>
      </p:sp>
      <p:sp>
        <p:nvSpPr>
          <p:cNvPr id="4" name="Date Placeholder 3"/>
          <p:cNvSpPr>
            <a:spLocks noGrp="1"/>
          </p:cNvSpPr>
          <p:nvPr>
            <p:ph type="dt" sz="half" idx="10"/>
          </p:nvPr>
        </p:nvSpPr>
        <p:spPr/>
        <p:txBody>
          <a:bodyPr/>
          <a:lstStyle/>
          <a:p>
            <a:pPr>
              <a:defRPr/>
            </a:pPr>
            <a:endParaRPr lang="pl-PL"/>
          </a:p>
        </p:txBody>
      </p:sp>
      <p:sp>
        <p:nvSpPr>
          <p:cNvPr id="5" name="Footer Placeholder 4"/>
          <p:cNvSpPr>
            <a:spLocks noGrp="1"/>
          </p:cNvSpPr>
          <p:nvPr>
            <p:ph type="ftr" sz="quarter" idx="11"/>
          </p:nvPr>
        </p:nvSpPr>
        <p:spPr/>
        <p:txBody>
          <a:bodyPr/>
          <a:lstStyle/>
          <a:p>
            <a:pPr>
              <a:defRPr/>
            </a:pPr>
            <a:endParaRPr lang="pl-PL"/>
          </a:p>
        </p:txBody>
      </p:sp>
      <p:sp>
        <p:nvSpPr>
          <p:cNvPr id="6" name="Slide Number Placeholder 5"/>
          <p:cNvSpPr>
            <a:spLocks noGrp="1"/>
          </p:cNvSpPr>
          <p:nvPr>
            <p:ph type="sldNum" sz="quarter" idx="12"/>
          </p:nvPr>
        </p:nvSpPr>
        <p:spPr/>
        <p:txBody>
          <a:bodyPr/>
          <a:lstStyle/>
          <a:p>
            <a:pPr>
              <a:defRPr/>
            </a:pPr>
            <a:fld id="{5B00E43A-77AE-47A8-9ECB-D1995241A46F}" type="slidenum">
              <a:rPr lang="pl-PL" smtClean="0"/>
              <a:pPr>
                <a:defRPr/>
              </a:pPr>
              <a:t>‹#›</a:t>
            </a:fld>
            <a:endParaRPr lang="pl-PL"/>
          </a:p>
        </p:txBody>
      </p:sp>
    </p:spTree>
    <p:extLst>
      <p:ext uri="{BB962C8B-B14F-4D97-AF65-F5344CB8AC3E}">
        <p14:creationId xmlns:p14="http://schemas.microsoft.com/office/powerpoint/2010/main" val="201211238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Karta nazwy cytatu">
    <p:spTree>
      <p:nvGrpSpPr>
        <p:cNvPr id="1" name=""/>
        <p:cNvGrpSpPr/>
        <p:nvPr/>
      </p:nvGrpSpPr>
      <p:grpSpPr>
        <a:xfrm>
          <a:off x="0" y="0"/>
          <a:ext cx="0" cy="0"/>
          <a:chOff x="0" y="0"/>
          <a:chExt cx="0" cy="0"/>
        </a:xfrm>
      </p:grpSpPr>
      <p:sp>
        <p:nvSpPr>
          <p:cNvPr id="14" name="TextBox 13"/>
          <p:cNvSpPr txBox="1"/>
          <p:nvPr/>
        </p:nvSpPr>
        <p:spPr>
          <a:xfrm>
            <a:off x="969421" y="863023"/>
            <a:ext cx="457319"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8172197" y="2819399"/>
            <a:ext cx="457319"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1426741" y="685801"/>
            <a:ext cx="6974115" cy="2743199"/>
          </a:xfrm>
        </p:spPr>
        <p:txBody>
          <a:bodyPr anchor="ctr">
            <a:normAutofit/>
          </a:bodyPr>
          <a:lstStyle>
            <a:lvl1pPr algn="ctr">
              <a:defRPr sz="3200" b="0" cap="none">
                <a:solidFill>
                  <a:schemeClr val="tx1"/>
                </a:solidFill>
              </a:defRPr>
            </a:lvl1pPr>
          </a:lstStyle>
          <a:p>
            <a:r>
              <a:rPr lang="pl-PL" smtClean="0"/>
              <a:t>Kliknij, aby edytować styl</a:t>
            </a:r>
            <a:endParaRPr lang="en-US" dirty="0"/>
          </a:p>
        </p:txBody>
      </p:sp>
      <p:sp>
        <p:nvSpPr>
          <p:cNvPr id="10" name="Text Placeholder 9"/>
          <p:cNvSpPr>
            <a:spLocks noGrp="1"/>
          </p:cNvSpPr>
          <p:nvPr>
            <p:ph type="body" sz="quarter" idx="13"/>
          </p:nvPr>
        </p:nvSpPr>
        <p:spPr>
          <a:xfrm>
            <a:off x="1113525" y="3886200"/>
            <a:ext cx="7515990" cy="889000"/>
          </a:xfrm>
        </p:spPr>
        <p:txBody>
          <a:bodyPr vert="horz" lIns="91440" tIns="45720" rIns="91440" bIns="45720" rtlCol="0" anchor="b">
            <a:normAutofit/>
          </a:bodyPr>
          <a:lstStyle>
            <a:lvl1pPr algn="r">
              <a:buNone/>
              <a:defRPr lang="en-US" sz="2400" b="0" cap="none" dirty="0">
                <a:ln w="3175" cmpd="sng">
                  <a:noFill/>
                </a:ln>
                <a:solidFill>
                  <a:schemeClr val="tx1"/>
                </a:solidFill>
                <a:effectLst/>
              </a:defRPr>
            </a:lvl1pPr>
          </a:lstStyle>
          <a:p>
            <a:pPr marL="0" lvl="0">
              <a:spcBef>
                <a:spcPct val="0"/>
              </a:spcBef>
              <a:buNone/>
            </a:pPr>
            <a:r>
              <a:rPr lang="pl-PL" smtClean="0"/>
              <a:t>Kliknij, aby edytować style wzorca tekstu</a:t>
            </a:r>
          </a:p>
        </p:txBody>
      </p:sp>
      <p:sp>
        <p:nvSpPr>
          <p:cNvPr id="3" name="Text Placeholder 2"/>
          <p:cNvSpPr>
            <a:spLocks noGrp="1"/>
          </p:cNvSpPr>
          <p:nvPr>
            <p:ph type="body" idx="1"/>
          </p:nvPr>
        </p:nvSpPr>
        <p:spPr>
          <a:xfrm>
            <a:off x="1113524" y="4775200"/>
            <a:ext cx="7515990" cy="1016000"/>
          </a:xfrm>
        </p:spPr>
        <p:txBody>
          <a:bodyPr anchor="t">
            <a:norm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l-PL" smtClean="0"/>
              <a:t>Kliknij, aby edytować style wzorca tekstu</a:t>
            </a:r>
          </a:p>
        </p:txBody>
      </p:sp>
      <p:sp>
        <p:nvSpPr>
          <p:cNvPr id="4" name="Date Placeholder 3"/>
          <p:cNvSpPr>
            <a:spLocks noGrp="1"/>
          </p:cNvSpPr>
          <p:nvPr>
            <p:ph type="dt" sz="half" idx="10"/>
          </p:nvPr>
        </p:nvSpPr>
        <p:spPr/>
        <p:txBody>
          <a:bodyPr/>
          <a:lstStyle/>
          <a:p>
            <a:pPr>
              <a:defRPr/>
            </a:pPr>
            <a:endParaRPr lang="pl-PL"/>
          </a:p>
        </p:txBody>
      </p:sp>
      <p:sp>
        <p:nvSpPr>
          <p:cNvPr id="5" name="Footer Placeholder 4"/>
          <p:cNvSpPr>
            <a:spLocks noGrp="1"/>
          </p:cNvSpPr>
          <p:nvPr>
            <p:ph type="ftr" sz="quarter" idx="11"/>
          </p:nvPr>
        </p:nvSpPr>
        <p:spPr/>
        <p:txBody>
          <a:bodyPr/>
          <a:lstStyle/>
          <a:p>
            <a:pPr>
              <a:defRPr/>
            </a:pPr>
            <a:endParaRPr lang="pl-PL"/>
          </a:p>
        </p:txBody>
      </p:sp>
      <p:sp>
        <p:nvSpPr>
          <p:cNvPr id="6" name="Slide Number Placeholder 5"/>
          <p:cNvSpPr>
            <a:spLocks noGrp="1"/>
          </p:cNvSpPr>
          <p:nvPr>
            <p:ph type="sldNum" sz="quarter" idx="12"/>
          </p:nvPr>
        </p:nvSpPr>
        <p:spPr/>
        <p:txBody>
          <a:bodyPr/>
          <a:lstStyle/>
          <a:p>
            <a:pPr>
              <a:defRPr/>
            </a:pPr>
            <a:fld id="{5B00E43A-77AE-47A8-9ECB-D1995241A46F}" type="slidenum">
              <a:rPr lang="pl-PL" smtClean="0"/>
              <a:pPr>
                <a:defRPr/>
              </a:pPr>
              <a:t>‹#›</a:t>
            </a:fld>
            <a:endParaRPr lang="pl-PL"/>
          </a:p>
        </p:txBody>
      </p:sp>
    </p:spTree>
    <p:extLst>
      <p:ext uri="{BB962C8B-B14F-4D97-AF65-F5344CB8AC3E}">
        <p14:creationId xmlns:p14="http://schemas.microsoft.com/office/powerpoint/2010/main" val="78745175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Prawda lub fałsz">
    <p:spTree>
      <p:nvGrpSpPr>
        <p:cNvPr id="1" name=""/>
        <p:cNvGrpSpPr/>
        <p:nvPr/>
      </p:nvGrpSpPr>
      <p:grpSpPr>
        <a:xfrm>
          <a:off x="0" y="0"/>
          <a:ext cx="0" cy="0"/>
          <a:chOff x="0" y="0"/>
          <a:chExt cx="0" cy="0"/>
        </a:xfrm>
      </p:grpSpPr>
      <p:sp>
        <p:nvSpPr>
          <p:cNvPr id="2" name="Title 1"/>
          <p:cNvSpPr>
            <a:spLocks noGrp="1"/>
          </p:cNvSpPr>
          <p:nvPr>
            <p:ph type="title"/>
          </p:nvPr>
        </p:nvSpPr>
        <p:spPr>
          <a:xfrm>
            <a:off x="1113525" y="685801"/>
            <a:ext cx="7515991" cy="2727325"/>
          </a:xfrm>
        </p:spPr>
        <p:txBody>
          <a:bodyPr vert="horz" lIns="91440" tIns="45720" rIns="91440" bIns="45720" rtlCol="0" anchor="ctr">
            <a:normAutofit/>
          </a:bodyPr>
          <a:lstStyle>
            <a:lvl1pPr>
              <a:defRPr lang="en-US" b="0" dirty="0"/>
            </a:lvl1pPr>
          </a:lstStyle>
          <a:p>
            <a:pPr marL="0" lvl="0"/>
            <a:r>
              <a:rPr lang="pl-PL" smtClean="0"/>
              <a:t>Kliknij, aby edytować styl</a:t>
            </a:r>
            <a:endParaRPr lang="en-US" dirty="0"/>
          </a:p>
        </p:txBody>
      </p:sp>
      <p:sp>
        <p:nvSpPr>
          <p:cNvPr id="10" name="Text Placeholder 9"/>
          <p:cNvSpPr>
            <a:spLocks noGrp="1"/>
          </p:cNvSpPr>
          <p:nvPr>
            <p:ph type="body" sz="quarter" idx="13"/>
          </p:nvPr>
        </p:nvSpPr>
        <p:spPr>
          <a:xfrm>
            <a:off x="1113524" y="3505200"/>
            <a:ext cx="7515992"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pl-PL" smtClean="0"/>
              <a:t>Kliknij, aby edytować style wzorca tekstu</a:t>
            </a:r>
          </a:p>
        </p:txBody>
      </p:sp>
      <p:sp>
        <p:nvSpPr>
          <p:cNvPr id="3" name="Text Placeholder 2"/>
          <p:cNvSpPr>
            <a:spLocks noGrp="1"/>
          </p:cNvSpPr>
          <p:nvPr>
            <p:ph type="body" idx="1"/>
          </p:nvPr>
        </p:nvSpPr>
        <p:spPr>
          <a:xfrm>
            <a:off x="1113524" y="4343400"/>
            <a:ext cx="7515992"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l-PL" smtClean="0"/>
              <a:t>Kliknij, aby edytować style wzorca tekstu</a:t>
            </a:r>
          </a:p>
        </p:txBody>
      </p:sp>
      <p:sp>
        <p:nvSpPr>
          <p:cNvPr id="4" name="Date Placeholder 3"/>
          <p:cNvSpPr>
            <a:spLocks noGrp="1"/>
          </p:cNvSpPr>
          <p:nvPr>
            <p:ph type="dt" sz="half" idx="10"/>
          </p:nvPr>
        </p:nvSpPr>
        <p:spPr/>
        <p:txBody>
          <a:bodyPr/>
          <a:lstStyle/>
          <a:p>
            <a:pPr>
              <a:defRPr/>
            </a:pPr>
            <a:endParaRPr lang="pl-PL"/>
          </a:p>
        </p:txBody>
      </p:sp>
      <p:sp>
        <p:nvSpPr>
          <p:cNvPr id="5" name="Footer Placeholder 4"/>
          <p:cNvSpPr>
            <a:spLocks noGrp="1"/>
          </p:cNvSpPr>
          <p:nvPr>
            <p:ph type="ftr" sz="quarter" idx="11"/>
          </p:nvPr>
        </p:nvSpPr>
        <p:spPr/>
        <p:txBody>
          <a:bodyPr/>
          <a:lstStyle/>
          <a:p>
            <a:pPr>
              <a:defRPr/>
            </a:pPr>
            <a:endParaRPr lang="pl-PL"/>
          </a:p>
        </p:txBody>
      </p:sp>
      <p:sp>
        <p:nvSpPr>
          <p:cNvPr id="6" name="Slide Number Placeholder 5"/>
          <p:cNvSpPr>
            <a:spLocks noGrp="1"/>
          </p:cNvSpPr>
          <p:nvPr>
            <p:ph type="sldNum" sz="quarter" idx="12"/>
          </p:nvPr>
        </p:nvSpPr>
        <p:spPr/>
        <p:txBody>
          <a:bodyPr/>
          <a:lstStyle/>
          <a:p>
            <a:pPr>
              <a:defRPr/>
            </a:pPr>
            <a:fld id="{5B00E43A-77AE-47A8-9ECB-D1995241A46F}" type="slidenum">
              <a:rPr lang="pl-PL" smtClean="0"/>
              <a:pPr>
                <a:defRPr/>
              </a:pPr>
              <a:t>‹#›</a:t>
            </a:fld>
            <a:endParaRPr lang="pl-PL"/>
          </a:p>
        </p:txBody>
      </p:sp>
    </p:spTree>
    <p:extLst>
      <p:ext uri="{BB962C8B-B14F-4D97-AF65-F5344CB8AC3E}">
        <p14:creationId xmlns:p14="http://schemas.microsoft.com/office/powerpoint/2010/main" val="43763501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x" preserve="1">
  <p:cSld name="Tytuł i tekst pionow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pl-PL" smtClean="0"/>
              <a:t>Kliknij, aby edytować styl</a:t>
            </a:r>
            <a:endParaRPr lang="en-US" dirty="0"/>
          </a:p>
        </p:txBody>
      </p:sp>
      <p:sp>
        <p:nvSpPr>
          <p:cNvPr id="3" name="Vertical Text Placeholder 2"/>
          <p:cNvSpPr>
            <a:spLocks noGrp="1"/>
          </p:cNvSpPr>
          <p:nvPr>
            <p:ph type="body" orient="vert" idx="1"/>
          </p:nvPr>
        </p:nvSpPr>
        <p:spPr/>
        <p:txBody>
          <a:bodyPr vert="eaVert" anchor="t"/>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US" dirty="0"/>
          </a:p>
        </p:txBody>
      </p:sp>
      <p:sp>
        <p:nvSpPr>
          <p:cNvPr id="4" name="Date Placeholder 3"/>
          <p:cNvSpPr>
            <a:spLocks noGrp="1"/>
          </p:cNvSpPr>
          <p:nvPr>
            <p:ph type="dt" sz="half" idx="10"/>
          </p:nvPr>
        </p:nvSpPr>
        <p:spPr/>
        <p:txBody>
          <a:bodyPr/>
          <a:lstStyle/>
          <a:p>
            <a:pPr>
              <a:defRPr/>
            </a:pPr>
            <a:fld id="{71C2A3EC-AEAB-4E3A-ABBE-98D601FE6148}" type="datetimeFigureOut">
              <a:rPr lang="en-US" smtClean="0"/>
              <a:pPr>
                <a:defRPr/>
              </a:pPr>
              <a:t>3/21/2019</a:t>
            </a:fld>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024E227C-83DA-405E-93FB-C3DECA8FDD55}" type="slidenum">
              <a:rPr lang="pl-PL" smtClean="0"/>
              <a:pPr>
                <a:defRPr/>
              </a:pPr>
              <a:t>‹#›</a:t>
            </a:fld>
            <a:endParaRPr lang="pl-PL"/>
          </a:p>
        </p:txBody>
      </p:sp>
    </p:spTree>
    <p:extLst>
      <p:ext uri="{BB962C8B-B14F-4D97-AF65-F5344CB8AC3E}">
        <p14:creationId xmlns:p14="http://schemas.microsoft.com/office/powerpoint/2010/main" val="365876091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vertTitleAndTx" preserve="1">
  <p:cSld name="Tytuł pionowy i teks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301393" y="685800"/>
            <a:ext cx="1328123" cy="5105400"/>
          </a:xfrm>
        </p:spPr>
        <p:txBody>
          <a:bodyPr vert="eaVert"/>
          <a:lstStyle/>
          <a:p>
            <a:r>
              <a:rPr lang="pl-PL" smtClean="0"/>
              <a:t>Kliknij, aby edytować styl</a:t>
            </a:r>
            <a:endParaRPr lang="en-US" dirty="0"/>
          </a:p>
        </p:txBody>
      </p:sp>
      <p:sp>
        <p:nvSpPr>
          <p:cNvPr id="3" name="Vertical Text Placeholder 2"/>
          <p:cNvSpPr>
            <a:spLocks noGrp="1"/>
          </p:cNvSpPr>
          <p:nvPr>
            <p:ph type="body" orient="vert" idx="1"/>
          </p:nvPr>
        </p:nvSpPr>
        <p:spPr>
          <a:xfrm>
            <a:off x="1113524" y="685800"/>
            <a:ext cx="6016373" cy="5105400"/>
          </a:xfrm>
        </p:spPr>
        <p:txBody>
          <a:bodyPr vert="eaVert" anchor="t"/>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US" dirty="0"/>
          </a:p>
        </p:txBody>
      </p:sp>
      <p:sp>
        <p:nvSpPr>
          <p:cNvPr id="4" name="Date Placeholder 3"/>
          <p:cNvSpPr>
            <a:spLocks noGrp="1"/>
          </p:cNvSpPr>
          <p:nvPr>
            <p:ph type="dt" sz="half" idx="10"/>
          </p:nvPr>
        </p:nvSpPr>
        <p:spPr/>
        <p:txBody>
          <a:bodyPr/>
          <a:lstStyle/>
          <a:p>
            <a:pPr>
              <a:defRPr/>
            </a:pPr>
            <a:fld id="{C0D8FCB8-69E9-4191-BD85-C1D18B7EB02F}" type="datetimeFigureOut">
              <a:rPr lang="en-US" smtClean="0"/>
              <a:pPr>
                <a:defRPr/>
              </a:pPr>
              <a:t>3/21/2019</a:t>
            </a:fld>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C29E6876-B315-405B-875F-88131F8F8876}" type="slidenum">
              <a:rPr lang="pl-PL" smtClean="0"/>
              <a:pPr>
                <a:defRPr/>
              </a:pPr>
              <a:t>‹#›</a:t>
            </a:fld>
            <a:endParaRPr lang="pl-PL"/>
          </a:p>
        </p:txBody>
      </p:sp>
    </p:spTree>
    <p:extLst>
      <p:ext uri="{BB962C8B-B14F-4D97-AF65-F5344CB8AC3E}">
        <p14:creationId xmlns:p14="http://schemas.microsoft.com/office/powerpoint/2010/main" val="15798604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18"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slideLayout" Target="../slideLayouts/slideLayout28.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33845" y="365760"/>
            <a:ext cx="7886700" cy="1325562"/>
          </a:xfrm>
          <a:prstGeom prst="rect">
            <a:avLst/>
          </a:prstGeom>
        </p:spPr>
        <p:txBody>
          <a:bodyPr vert="horz" lIns="91440" tIns="45720" rIns="91440" bIns="45720" rtlCol="0" anchor="ctr">
            <a:normAutofit/>
          </a:bodyPr>
          <a:lstStyle/>
          <a:p>
            <a:r>
              <a:rPr lang="pl-PL" smtClean="0"/>
              <a:t>Kliknij, aby edytować styl</a:t>
            </a:r>
            <a:endParaRPr lang="en-US" dirty="0"/>
          </a:p>
        </p:txBody>
      </p:sp>
      <p:sp>
        <p:nvSpPr>
          <p:cNvPr id="3" name="Text Placeholder 2"/>
          <p:cNvSpPr>
            <a:spLocks noGrp="1"/>
          </p:cNvSpPr>
          <p:nvPr>
            <p:ph type="body" idx="1"/>
          </p:nvPr>
        </p:nvSpPr>
        <p:spPr>
          <a:xfrm>
            <a:off x="633845" y="1828801"/>
            <a:ext cx="7886700" cy="4351337"/>
          </a:xfrm>
          <a:prstGeom prst="rect">
            <a:avLst/>
          </a:prstGeom>
        </p:spPr>
        <p:txBody>
          <a:bodyPr vert="horz" lIns="91440" tIns="45720" rIns="91440" bIns="45720" rtlCol="0">
            <a:normAutofit/>
          </a:body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825">
                <a:solidFill>
                  <a:schemeClr val="tx1">
                    <a:lumMod val="65000"/>
                    <a:lumOff val="35000"/>
                  </a:schemeClr>
                </a:solidFill>
              </a:defRPr>
            </a:lvl1pPr>
          </a:lstStyle>
          <a:p>
            <a:pPr>
              <a:defRPr/>
            </a:pPr>
            <a:endParaRPr lang="pl-PL"/>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825">
                <a:solidFill>
                  <a:schemeClr val="tx1">
                    <a:lumMod val="65000"/>
                    <a:lumOff val="35000"/>
                  </a:schemeClr>
                </a:solidFill>
              </a:defRPr>
            </a:lvl1pPr>
          </a:lstStyle>
          <a:p>
            <a:pPr>
              <a:defRPr/>
            </a:pPr>
            <a:endParaRPr lang="pl-PL"/>
          </a:p>
        </p:txBody>
      </p:sp>
      <p:sp>
        <p:nvSpPr>
          <p:cNvPr id="6" name="Slide Number Placeholder 5"/>
          <p:cNvSpPr>
            <a:spLocks noGrp="1"/>
          </p:cNvSpPr>
          <p:nvPr>
            <p:ph type="sldNum" sz="quarter" idx="4"/>
          </p:nvPr>
        </p:nvSpPr>
        <p:spPr>
          <a:xfrm>
            <a:off x="6463145" y="6356351"/>
            <a:ext cx="2057400" cy="365125"/>
          </a:xfrm>
          <a:prstGeom prst="rect">
            <a:avLst/>
          </a:prstGeom>
        </p:spPr>
        <p:txBody>
          <a:bodyPr vert="horz" lIns="91440" tIns="45720" rIns="91440" bIns="45720" rtlCol="0" anchor="ctr"/>
          <a:lstStyle>
            <a:lvl1pPr algn="r">
              <a:defRPr sz="825">
                <a:solidFill>
                  <a:schemeClr val="tx1">
                    <a:tint val="75000"/>
                  </a:schemeClr>
                </a:solidFill>
              </a:defRPr>
            </a:lvl1pPr>
          </a:lstStyle>
          <a:p>
            <a:pPr>
              <a:defRPr/>
            </a:pPr>
            <a:fld id="{5B00E43A-77AE-47A8-9ECB-D1995241A46F}" type="slidenum">
              <a:rPr lang="pl-PL" smtClean="0"/>
              <a:pPr>
                <a:defRPr/>
              </a:pPr>
              <a:t>‹#›</a:t>
            </a:fld>
            <a:endParaRPr lang="pl-PL"/>
          </a:p>
        </p:txBody>
      </p:sp>
    </p:spTree>
    <p:extLst>
      <p:ext uri="{BB962C8B-B14F-4D97-AF65-F5344CB8AC3E}">
        <p14:creationId xmlns:p14="http://schemas.microsoft.com/office/powerpoint/2010/main" val="3478102110"/>
      </p:ext>
    </p:extLst>
  </p:cSld>
  <p:clrMap bg1="lt1" tx1="dk1" bg2="lt2" tx2="dk2" accent1="accent1" accent2="accent2" accent3="accent3" accent4="accent4" accent5="accent5" accent6="accent6" hlink="hlink" folHlink="folHlink"/>
  <p:sldLayoutIdLst>
    <p:sldLayoutId id="2147484185" r:id="rId1"/>
    <p:sldLayoutId id="2147484186" r:id="rId2"/>
    <p:sldLayoutId id="2147484187" r:id="rId3"/>
    <p:sldLayoutId id="2147484188" r:id="rId4"/>
    <p:sldLayoutId id="2147484189" r:id="rId5"/>
    <p:sldLayoutId id="2147484190" r:id="rId6"/>
    <p:sldLayoutId id="2147484191" r:id="rId7"/>
    <p:sldLayoutId id="2147484192" r:id="rId8"/>
    <p:sldLayoutId id="2147484193" r:id="rId9"/>
    <p:sldLayoutId id="2147484194" r:id="rId10"/>
    <p:sldLayoutId id="2147484195"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Wingdings 2" pitchFamily="18" charset="2"/>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Wingdings 2" pitchFamily="18" charset="2"/>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Wingdings 2" pitchFamily="18" charset="2"/>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Wingdings 2" pitchFamily="18" charset="2"/>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Wingdings 2" pitchFamily="18" charset="2"/>
        <a:buChar char=""/>
        <a:defRPr sz="1350" kern="1200">
          <a:solidFill>
            <a:schemeClr val="tx1"/>
          </a:solidFill>
          <a:latin typeface="+mn-lt"/>
          <a:ea typeface="+mn-ea"/>
          <a:cs typeface="+mn-cs"/>
        </a:defRPr>
      </a:lvl5pPr>
      <a:lvl6pPr marL="1885950" indent="-171450" algn="l" defTabSz="685800" rtl="0" eaLnBrk="1" latinLnBrk="0" hangingPunct="1">
        <a:spcBef>
          <a:spcPct val="20000"/>
        </a:spcBef>
        <a:buFont typeface="Wingdings 2" pitchFamily="18" charset="2"/>
        <a:buChar char=""/>
        <a:defRPr sz="1350" kern="1200">
          <a:solidFill>
            <a:schemeClr val="tx1"/>
          </a:solidFill>
          <a:latin typeface="+mn-lt"/>
          <a:ea typeface="+mn-ea"/>
          <a:cs typeface="+mn-cs"/>
        </a:defRPr>
      </a:lvl6pPr>
      <a:lvl7pPr marL="2228850" indent="-171450" algn="l" defTabSz="685800" rtl="0" eaLnBrk="1" latinLnBrk="0" hangingPunct="1">
        <a:spcBef>
          <a:spcPct val="20000"/>
        </a:spcBef>
        <a:buFont typeface="Wingdings 2" pitchFamily="18" charset="2"/>
        <a:buChar char=""/>
        <a:defRPr sz="1350" kern="1200">
          <a:solidFill>
            <a:schemeClr val="tx1"/>
          </a:solidFill>
          <a:latin typeface="+mn-lt"/>
          <a:ea typeface="+mn-ea"/>
          <a:cs typeface="+mn-cs"/>
        </a:defRPr>
      </a:lvl7pPr>
      <a:lvl8pPr marL="2571750" indent="-171450" algn="l" defTabSz="685800" rtl="0" eaLnBrk="1" latinLnBrk="0" hangingPunct="1">
        <a:spcBef>
          <a:spcPct val="20000"/>
        </a:spcBef>
        <a:buFont typeface="Wingdings 2" pitchFamily="18" charset="2"/>
        <a:buChar char=""/>
        <a:defRPr sz="1350" kern="1200">
          <a:solidFill>
            <a:schemeClr val="tx1"/>
          </a:solidFill>
          <a:latin typeface="+mn-lt"/>
          <a:ea typeface="+mn-ea"/>
          <a:cs typeface="+mn-cs"/>
        </a:defRPr>
      </a:lvl8pPr>
      <a:lvl9pPr marL="2914650" indent="-171450" algn="l" defTabSz="685800" rtl="0" eaLnBrk="1" latinLnBrk="0" hangingPunct="1">
        <a:spcBef>
          <a:spcPct val="20000"/>
        </a:spcBef>
        <a:buFont typeface="Wingdings 2" pitchFamily="18" charset="2"/>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14" name="Group 13"/>
          <p:cNvGrpSpPr/>
          <p:nvPr/>
        </p:nvGrpSpPr>
        <p:grpSpPr>
          <a:xfrm>
            <a:off x="0" y="0"/>
            <a:ext cx="2132013" cy="6858001"/>
            <a:chOff x="0" y="0"/>
            <a:chExt cx="2132013" cy="6858001"/>
          </a:xfrm>
        </p:grpSpPr>
        <p:sp>
          <p:nvSpPr>
            <p:cNvPr id="15" name="Freeform 6"/>
            <p:cNvSpPr/>
            <p:nvPr/>
          </p:nvSpPr>
          <p:spPr bwMode="auto">
            <a:xfrm>
              <a:off x="0" y="0"/>
              <a:ext cx="1073150" cy="5291138"/>
            </a:xfrm>
            <a:custGeom>
              <a:avLst/>
              <a:gdLst/>
              <a:ahLst/>
              <a:cxnLst/>
              <a:rect l="0" t="0" r="r" b="b"/>
              <a:pathLst>
                <a:path w="676" h="3333">
                  <a:moveTo>
                    <a:pt x="0" y="3132"/>
                  </a:moveTo>
                  <a:lnTo>
                    <a:pt x="0" y="3312"/>
                  </a:lnTo>
                  <a:lnTo>
                    <a:pt x="126" y="3333"/>
                  </a:lnTo>
                  <a:lnTo>
                    <a:pt x="676" y="0"/>
                  </a:lnTo>
                  <a:lnTo>
                    <a:pt x="514" y="0"/>
                  </a:lnTo>
                  <a:lnTo>
                    <a:pt x="0" y="3132"/>
                  </a:lnTo>
                  <a:close/>
                </a:path>
              </a:pathLst>
            </a:custGeom>
            <a:solidFill>
              <a:schemeClr val="accent1"/>
            </a:solidFill>
            <a:ln>
              <a:noFill/>
            </a:ln>
          </p:spPr>
        </p:sp>
        <p:sp>
          <p:nvSpPr>
            <p:cNvPr id="16" name="Freeform 7"/>
            <p:cNvSpPr/>
            <p:nvPr/>
          </p:nvSpPr>
          <p:spPr bwMode="auto">
            <a:xfrm>
              <a:off x="0" y="0"/>
              <a:ext cx="758825" cy="4624388"/>
            </a:xfrm>
            <a:custGeom>
              <a:avLst/>
              <a:gdLst/>
              <a:ahLst/>
              <a:cxnLst/>
              <a:rect l="0" t="0" r="r" b="b"/>
              <a:pathLst>
                <a:path w="478" h="2913">
                  <a:moveTo>
                    <a:pt x="478" y="0"/>
                  </a:moveTo>
                  <a:lnTo>
                    <a:pt x="318" y="0"/>
                  </a:lnTo>
                  <a:lnTo>
                    <a:pt x="0" y="1938"/>
                  </a:lnTo>
                  <a:lnTo>
                    <a:pt x="0" y="2913"/>
                  </a:lnTo>
                  <a:lnTo>
                    <a:pt x="478" y="0"/>
                  </a:lnTo>
                  <a:close/>
                </a:path>
              </a:pathLst>
            </a:custGeom>
            <a:solidFill>
              <a:schemeClr val="tx1">
                <a:lumMod val="65000"/>
                <a:lumOff val="35000"/>
              </a:schemeClr>
            </a:solidFill>
            <a:ln>
              <a:noFill/>
            </a:ln>
          </p:spPr>
        </p:sp>
        <p:sp>
          <p:nvSpPr>
            <p:cNvPr id="17" name="Freeform 8"/>
            <p:cNvSpPr/>
            <p:nvPr/>
          </p:nvSpPr>
          <p:spPr bwMode="auto">
            <a:xfrm>
              <a:off x="0" y="5662613"/>
              <a:ext cx="906463" cy="1195388"/>
            </a:xfrm>
            <a:custGeom>
              <a:avLst/>
              <a:gdLst/>
              <a:ahLst/>
              <a:cxnLst/>
              <a:rect l="0" t="0" r="r" b="b"/>
              <a:pathLst>
                <a:path w="571" h="753">
                  <a:moveTo>
                    <a:pt x="0" y="0"/>
                  </a:moveTo>
                  <a:lnTo>
                    <a:pt x="0" y="12"/>
                  </a:lnTo>
                  <a:lnTo>
                    <a:pt x="538" y="753"/>
                  </a:lnTo>
                  <a:lnTo>
                    <a:pt x="571" y="753"/>
                  </a:lnTo>
                  <a:lnTo>
                    <a:pt x="0" y="0"/>
                  </a:lnTo>
                  <a:close/>
                </a:path>
              </a:pathLst>
            </a:custGeom>
            <a:solidFill>
              <a:schemeClr val="tx1">
                <a:lumMod val="85000"/>
                <a:lumOff val="15000"/>
              </a:schemeClr>
            </a:solidFill>
            <a:ln>
              <a:noFill/>
            </a:ln>
          </p:spPr>
        </p:sp>
        <p:sp>
          <p:nvSpPr>
            <p:cNvPr id="18" name="Freeform 9"/>
            <p:cNvSpPr/>
            <p:nvPr/>
          </p:nvSpPr>
          <p:spPr bwMode="auto">
            <a:xfrm>
              <a:off x="0" y="5295900"/>
              <a:ext cx="1487488" cy="1562100"/>
            </a:xfrm>
            <a:custGeom>
              <a:avLst/>
              <a:gdLst/>
              <a:ahLst/>
              <a:cxnLst/>
              <a:rect l="0" t="0" r="r" b="b"/>
              <a:pathLst>
                <a:path w="937" h="984">
                  <a:moveTo>
                    <a:pt x="0" y="0"/>
                  </a:moveTo>
                  <a:lnTo>
                    <a:pt x="0" y="3"/>
                  </a:lnTo>
                  <a:lnTo>
                    <a:pt x="901" y="984"/>
                  </a:lnTo>
                  <a:lnTo>
                    <a:pt x="937" y="984"/>
                  </a:lnTo>
                  <a:lnTo>
                    <a:pt x="0" y="0"/>
                  </a:lnTo>
                  <a:close/>
                </a:path>
              </a:pathLst>
            </a:custGeom>
            <a:solidFill>
              <a:schemeClr val="accent1">
                <a:lumMod val="50000"/>
              </a:schemeClr>
            </a:solidFill>
            <a:ln>
              <a:noFill/>
            </a:ln>
          </p:spPr>
        </p:sp>
        <p:sp>
          <p:nvSpPr>
            <p:cNvPr id="19" name="Freeform 10"/>
            <p:cNvSpPr/>
            <p:nvPr/>
          </p:nvSpPr>
          <p:spPr bwMode="auto">
            <a:xfrm>
              <a:off x="0" y="5257800"/>
              <a:ext cx="2132013" cy="1600200"/>
            </a:xfrm>
            <a:custGeom>
              <a:avLst/>
              <a:gdLst/>
              <a:ahLst/>
              <a:cxnLst/>
              <a:rect l="0" t="0" r="r" b="b"/>
              <a:pathLst>
                <a:path w="1343" h="1008">
                  <a:moveTo>
                    <a:pt x="0" y="24"/>
                  </a:moveTo>
                  <a:lnTo>
                    <a:pt x="937" y="1008"/>
                  </a:lnTo>
                  <a:lnTo>
                    <a:pt x="1343" y="1008"/>
                  </a:lnTo>
                  <a:lnTo>
                    <a:pt x="126" y="21"/>
                  </a:lnTo>
                  <a:lnTo>
                    <a:pt x="0" y="0"/>
                  </a:lnTo>
                  <a:lnTo>
                    <a:pt x="0" y="24"/>
                  </a:lnTo>
                  <a:close/>
                </a:path>
              </a:pathLst>
            </a:custGeom>
            <a:solidFill>
              <a:schemeClr val="accent1">
                <a:lumMod val="75000"/>
              </a:schemeClr>
            </a:solidFill>
            <a:ln>
              <a:noFill/>
            </a:ln>
          </p:spPr>
        </p:sp>
        <p:sp>
          <p:nvSpPr>
            <p:cNvPr id="20" name="Freeform 11"/>
            <p:cNvSpPr/>
            <p:nvPr/>
          </p:nvSpPr>
          <p:spPr bwMode="auto">
            <a:xfrm>
              <a:off x="0" y="5357813"/>
              <a:ext cx="1377950" cy="1500188"/>
            </a:xfrm>
            <a:custGeom>
              <a:avLst/>
              <a:gdLst/>
              <a:ahLst/>
              <a:cxnLst/>
              <a:rect l="0" t="0" r="r" b="b"/>
              <a:pathLst>
                <a:path w="868" h="945">
                  <a:moveTo>
                    <a:pt x="0" y="192"/>
                  </a:moveTo>
                  <a:lnTo>
                    <a:pt x="571" y="945"/>
                  </a:lnTo>
                  <a:lnTo>
                    <a:pt x="868" y="945"/>
                  </a:lnTo>
                  <a:lnTo>
                    <a:pt x="0" y="0"/>
                  </a:lnTo>
                  <a:lnTo>
                    <a:pt x="0" y="192"/>
                  </a:lnTo>
                  <a:close/>
                </a:path>
              </a:pathLst>
            </a:custGeom>
            <a:solidFill>
              <a:schemeClr val="tx1">
                <a:lumMod val="75000"/>
                <a:lumOff val="25000"/>
              </a:schemeClr>
            </a:solidFill>
            <a:ln>
              <a:noFill/>
            </a:ln>
          </p:spPr>
        </p:sp>
      </p:grpSp>
      <p:sp>
        <p:nvSpPr>
          <p:cNvPr id="2" name="Title Placeholder 1"/>
          <p:cNvSpPr>
            <a:spLocks noGrp="1"/>
          </p:cNvSpPr>
          <p:nvPr>
            <p:ph type="title"/>
          </p:nvPr>
        </p:nvSpPr>
        <p:spPr>
          <a:xfrm>
            <a:off x="982133" y="457201"/>
            <a:ext cx="7704667" cy="1981200"/>
          </a:xfrm>
          <a:prstGeom prst="rect">
            <a:avLst/>
          </a:prstGeom>
          <a:effectLst/>
        </p:spPr>
        <p:txBody>
          <a:bodyPr vert="horz" lIns="91440" tIns="45720" rIns="91440" bIns="45720" rtlCol="0" anchor="ctr">
            <a:normAutofit/>
          </a:bodyPr>
          <a:lstStyle/>
          <a:p>
            <a:r>
              <a:rPr lang="pl-PL" smtClean="0"/>
              <a:t>Kliknij, aby edytować styl</a:t>
            </a:r>
            <a:endParaRPr lang="en-US" dirty="0"/>
          </a:p>
        </p:txBody>
      </p:sp>
      <p:sp>
        <p:nvSpPr>
          <p:cNvPr id="3" name="Text Placeholder 2"/>
          <p:cNvSpPr>
            <a:spLocks noGrp="1"/>
          </p:cNvSpPr>
          <p:nvPr>
            <p:ph type="body" idx="1"/>
          </p:nvPr>
        </p:nvSpPr>
        <p:spPr>
          <a:xfrm>
            <a:off x="982134" y="2667000"/>
            <a:ext cx="7704666" cy="3356995"/>
          </a:xfrm>
          <a:prstGeom prst="rect">
            <a:avLst/>
          </a:prstGeom>
        </p:spPr>
        <p:txBody>
          <a:bodyPr vert="horz" lIns="91440" tIns="45720" rIns="91440" bIns="45720" rtlCol="0" anchor="ctr">
            <a:normAutofit/>
          </a:body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US" dirty="0"/>
          </a:p>
        </p:txBody>
      </p:sp>
      <p:sp>
        <p:nvSpPr>
          <p:cNvPr id="4" name="Date Placeholder 3"/>
          <p:cNvSpPr>
            <a:spLocks noGrp="1"/>
          </p:cNvSpPr>
          <p:nvPr>
            <p:ph type="dt" sz="half" idx="2"/>
          </p:nvPr>
        </p:nvSpPr>
        <p:spPr>
          <a:xfrm>
            <a:off x="7358679" y="6116070"/>
            <a:ext cx="857473"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pPr>
              <a:defRPr/>
            </a:pPr>
            <a:endParaRPr lang="pl-PL"/>
          </a:p>
        </p:txBody>
      </p:sp>
      <p:sp>
        <p:nvSpPr>
          <p:cNvPr id="5" name="Footer Placeholder 4"/>
          <p:cNvSpPr>
            <a:spLocks noGrp="1"/>
          </p:cNvSpPr>
          <p:nvPr>
            <p:ph type="ftr" sz="quarter" idx="3"/>
          </p:nvPr>
        </p:nvSpPr>
        <p:spPr>
          <a:xfrm>
            <a:off x="1986997" y="6116070"/>
            <a:ext cx="5314517" cy="3651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pPr>
              <a:defRPr/>
            </a:pPr>
            <a:endParaRPr lang="pl-PL"/>
          </a:p>
        </p:txBody>
      </p:sp>
      <p:sp>
        <p:nvSpPr>
          <p:cNvPr id="6" name="Slide Number Placeholder 5"/>
          <p:cNvSpPr>
            <a:spLocks noGrp="1"/>
          </p:cNvSpPr>
          <p:nvPr>
            <p:ph type="sldNum" sz="quarter" idx="4"/>
          </p:nvPr>
        </p:nvSpPr>
        <p:spPr>
          <a:xfrm>
            <a:off x="8273317" y="6116070"/>
            <a:ext cx="413483"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pPr>
              <a:defRPr/>
            </a:pPr>
            <a:fld id="{5B00E43A-77AE-47A8-9ECB-D1995241A46F}" type="slidenum">
              <a:rPr lang="pl-PL" smtClean="0"/>
              <a:pPr>
                <a:defRPr/>
              </a:pPr>
              <a:t>‹#›</a:t>
            </a:fld>
            <a:endParaRPr lang="pl-PL"/>
          </a:p>
        </p:txBody>
      </p:sp>
    </p:spTree>
    <p:extLst>
      <p:ext uri="{BB962C8B-B14F-4D97-AF65-F5344CB8AC3E}">
        <p14:creationId xmlns:p14="http://schemas.microsoft.com/office/powerpoint/2010/main" val="1701406678"/>
      </p:ext>
    </p:extLst>
  </p:cSld>
  <p:clrMap bg1="lt1" tx1="dk1" bg2="lt2" tx2="dk2" accent1="accent1" accent2="accent2" accent3="accent3" accent4="accent4" accent5="accent5" accent6="accent6" hlink="hlink" folHlink="folHlink"/>
  <p:sldLayoutIdLst>
    <p:sldLayoutId id="2147484299" r:id="rId1"/>
    <p:sldLayoutId id="2147484300" r:id="rId2"/>
    <p:sldLayoutId id="2147484301" r:id="rId3"/>
    <p:sldLayoutId id="2147484302" r:id="rId4"/>
    <p:sldLayoutId id="2147484303" r:id="rId5"/>
    <p:sldLayoutId id="2147484304" r:id="rId6"/>
    <p:sldLayoutId id="2147484305" r:id="rId7"/>
    <p:sldLayoutId id="2147484306" r:id="rId8"/>
    <p:sldLayoutId id="2147484307" r:id="rId9"/>
    <p:sldLayoutId id="2147484308" r:id="rId10"/>
    <p:sldLayoutId id="2147484309" r:id="rId11"/>
    <p:sldLayoutId id="2147484310" r:id="rId12"/>
    <p:sldLayoutId id="2147484311" r:id="rId13"/>
    <p:sldLayoutId id="2147484312" r:id="rId14"/>
    <p:sldLayoutId id="2147484313" r:id="rId15"/>
    <p:sldLayoutId id="2147484314" r:id="rId16"/>
    <p:sldLayoutId id="2147484315" r:id="rId17"/>
  </p:sldLayoutIdLst>
  <p:txStyles>
    <p:title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xml"/><Relationship Id="rId1" Type="http://schemas.openxmlformats.org/officeDocument/2006/relationships/slideLayout" Target="../slideLayouts/slideLayout18.xml"/><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2.xml"/><Relationship Id="rId1" Type="http://schemas.openxmlformats.org/officeDocument/2006/relationships/slideLayout" Target="../slideLayouts/slideLayout18.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8.xml"/><Relationship Id="rId4" Type="http://schemas.openxmlformats.org/officeDocument/2006/relationships/chart" Target="../charts/chart4.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18.xml"/><Relationship Id="rId4" Type="http://schemas.openxmlformats.org/officeDocument/2006/relationships/image" Target="../media/image10.png"/></Relationships>
</file>

<file path=ppt/slides/_rels/slide2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8.xml"/><Relationship Id="rId4" Type="http://schemas.openxmlformats.org/officeDocument/2006/relationships/image" Target="../media/image11.png"/></Relationships>
</file>

<file path=ppt/slides/_rels/slide2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18.xml"/><Relationship Id="rId4" Type="http://schemas.openxmlformats.org/officeDocument/2006/relationships/image" Target="../media/image11.png"/></Relationships>
</file>

<file path=ppt/slides/_rels/slide2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2.png"/><Relationship Id="rId1" Type="http://schemas.openxmlformats.org/officeDocument/2006/relationships/slideLayout" Target="../slideLayouts/slideLayout18.xml"/></Relationships>
</file>

<file path=ppt/slides/_rels/slide2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3.png"/><Relationship Id="rId1" Type="http://schemas.openxmlformats.org/officeDocument/2006/relationships/slideLayout" Target="../slideLayouts/slideLayout18.xml"/></Relationships>
</file>

<file path=ppt/slides/_rels/slide2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4.png"/><Relationship Id="rId1" Type="http://schemas.openxmlformats.org/officeDocument/2006/relationships/slideLayout" Target="../slideLayouts/slideLayout18.xml"/></Relationships>
</file>

<file path=ppt/slides/_rels/slide2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2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4.png"/><Relationship Id="rId1" Type="http://schemas.openxmlformats.org/officeDocument/2006/relationships/slideLayout" Target="../slideLayouts/slideLayout18.xml"/></Relationships>
</file>

<file path=ppt/slides/_rels/slide2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4.png"/><Relationship Id="rId1" Type="http://schemas.openxmlformats.org/officeDocument/2006/relationships/slideLayout" Target="../slideLayouts/slideLayout18.xml"/></Relationships>
</file>

<file path=ppt/slides/_rels/slide2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4.png"/><Relationship Id="rId1" Type="http://schemas.openxmlformats.org/officeDocument/2006/relationships/slideLayout" Target="../slideLayouts/slideLayout18.xml"/></Relationships>
</file>

<file path=ppt/slides/_rels/slide2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8.png"/><Relationship Id="rId1" Type="http://schemas.openxmlformats.org/officeDocument/2006/relationships/slideLayout" Target="../slideLayouts/slideLayout18.xml"/><Relationship Id="rId4" Type="http://schemas.openxmlformats.org/officeDocument/2006/relationships/image" Target="../media/image15.png"/></Relationships>
</file>

<file path=ppt/slides/_rels/slide3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8.png"/><Relationship Id="rId1" Type="http://schemas.openxmlformats.org/officeDocument/2006/relationships/slideLayout" Target="../slideLayouts/slideLayout18.xml"/><Relationship Id="rId4" Type="http://schemas.openxmlformats.org/officeDocument/2006/relationships/image" Target="../media/image15.png"/></Relationships>
</file>

<file path=ppt/slides/_rels/slide3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4.png"/><Relationship Id="rId1" Type="http://schemas.openxmlformats.org/officeDocument/2006/relationships/slideLayout" Target="../slideLayouts/slideLayout18.xml"/><Relationship Id="rId4" Type="http://schemas.openxmlformats.org/officeDocument/2006/relationships/image" Target="../media/image15.png"/></Relationships>
</file>

<file path=ppt/slides/_rels/slide3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4.png"/><Relationship Id="rId1" Type="http://schemas.openxmlformats.org/officeDocument/2006/relationships/slideLayout" Target="../slideLayouts/slideLayout18.xml"/><Relationship Id="rId4" Type="http://schemas.openxmlformats.org/officeDocument/2006/relationships/image" Target="../media/image15.png"/></Relationships>
</file>

<file path=ppt/slides/_rels/slide3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4.png"/><Relationship Id="rId1" Type="http://schemas.openxmlformats.org/officeDocument/2006/relationships/slideLayout" Target="../slideLayouts/slideLayout18.xml"/><Relationship Id="rId4" Type="http://schemas.openxmlformats.org/officeDocument/2006/relationships/image" Target="../media/image15.png"/></Relationships>
</file>

<file path=ppt/slides/_rels/slide3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8.png"/><Relationship Id="rId1" Type="http://schemas.openxmlformats.org/officeDocument/2006/relationships/slideLayout" Target="../slideLayouts/slideLayout18.xml"/><Relationship Id="rId4" Type="http://schemas.openxmlformats.org/officeDocument/2006/relationships/image" Target="../media/image15.png"/></Relationships>
</file>

<file path=ppt/slides/_rels/slide3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8.png"/><Relationship Id="rId1" Type="http://schemas.openxmlformats.org/officeDocument/2006/relationships/slideLayout" Target="../slideLayouts/slideLayout18.xml"/><Relationship Id="rId5" Type="http://schemas.openxmlformats.org/officeDocument/2006/relationships/image" Target="../media/image15.png"/><Relationship Id="rId4" Type="http://schemas.openxmlformats.org/officeDocument/2006/relationships/image" Target="../media/image16.png"/></Relationships>
</file>

<file path=ppt/slides/_rels/slide3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8.png"/><Relationship Id="rId1" Type="http://schemas.openxmlformats.org/officeDocument/2006/relationships/slideLayout" Target="../slideLayouts/slideLayout18.xml"/><Relationship Id="rId4" Type="http://schemas.openxmlformats.org/officeDocument/2006/relationships/image" Target="../media/image15.png"/></Relationships>
</file>

<file path=ppt/slides/_rels/slide3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8.png"/><Relationship Id="rId1" Type="http://schemas.openxmlformats.org/officeDocument/2006/relationships/slideLayout" Target="../slideLayouts/slideLayout18.xml"/><Relationship Id="rId5" Type="http://schemas.openxmlformats.org/officeDocument/2006/relationships/image" Target="../media/image15.png"/><Relationship Id="rId4" Type="http://schemas.openxmlformats.org/officeDocument/2006/relationships/image" Target="../media/image17.png"/></Relationships>
</file>

<file path=ppt/slides/_rels/slide3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8.png"/><Relationship Id="rId1" Type="http://schemas.openxmlformats.org/officeDocument/2006/relationships/slideLayout" Target="../slideLayouts/slideLayout18.xml"/></Relationships>
</file>

<file path=ppt/slides/_rels/slide3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9.png"/><Relationship Id="rId1" Type="http://schemas.openxmlformats.org/officeDocument/2006/relationships/slideLayout" Target="../slideLayouts/slideLayout18.xml"/></Relationships>
</file>

<file path=ppt/slides/_rels/slide40.xml.rels><?xml version="1.0" encoding="UTF-8" standalone="yes"?>
<Relationships xmlns="http://schemas.openxmlformats.org/package/2006/relationships"><Relationship Id="rId3" Type="http://schemas.openxmlformats.org/officeDocument/2006/relationships/oleObject" Target="../embeddings/oleObject1.bin"/><Relationship Id="rId7" Type="http://schemas.openxmlformats.org/officeDocument/2006/relationships/image" Target="../media/image19.png"/><Relationship Id="rId2" Type="http://schemas.openxmlformats.org/officeDocument/2006/relationships/slideLayout" Target="../slideLayouts/slideLayout18.xml"/><Relationship Id="rId1" Type="http://schemas.openxmlformats.org/officeDocument/2006/relationships/vmlDrawing" Target="../drawings/vmlDrawing1.vml"/><Relationship Id="rId6" Type="http://schemas.openxmlformats.org/officeDocument/2006/relationships/image" Target="../media/image8.png"/><Relationship Id="rId5" Type="http://schemas.openxmlformats.org/officeDocument/2006/relationships/image" Target="../media/image20.emf"/><Relationship Id="rId4" Type="http://schemas.openxmlformats.org/officeDocument/2006/relationships/oleObject" Target="../embeddings/Arkusz_programu_Microsoft_Excel_97_20031.xls"/></Relationships>
</file>

<file path=ppt/slides/_rels/slide4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4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4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4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4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4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4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4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1.png"/><Relationship Id="rId1" Type="http://schemas.openxmlformats.org/officeDocument/2006/relationships/slideLayout" Target="../slideLayouts/slideLayout18.xml"/></Relationships>
</file>

<file path=ppt/slides/_rels/slide4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2.png"/><Relationship Id="rId1" Type="http://schemas.openxmlformats.org/officeDocument/2006/relationships/slideLayout" Target="../slideLayouts/slideLayout18.xml"/></Relationships>
</file>

<file path=ppt/slides/_rels/slide5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5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3.png"/><Relationship Id="rId1" Type="http://schemas.openxmlformats.org/officeDocument/2006/relationships/slideLayout" Target="../slideLayouts/slideLayout18.xml"/></Relationships>
</file>

<file path=ppt/slides/_rels/slide5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5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5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5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56.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5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1.xml"/><Relationship Id="rId1" Type="http://schemas.openxmlformats.org/officeDocument/2006/relationships/slideLayout" Target="../slideLayouts/slideLayout18.xml"/><Relationship Id="rId4" Type="http://schemas.openxmlformats.org/officeDocument/2006/relationships/image" Target="../media/image26.jpeg"/></Relationships>
</file>

<file path=ppt/slides/_rels/slide5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2.xml"/><Relationship Id="rId1" Type="http://schemas.openxmlformats.org/officeDocument/2006/relationships/slideLayout" Target="../slideLayouts/slideLayout18.xml"/><Relationship Id="rId4" Type="http://schemas.openxmlformats.org/officeDocument/2006/relationships/image" Target="../media/image26.jpeg"/></Relationships>
</file>

<file path=ppt/slides/_rels/slide5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3.xml"/><Relationship Id="rId1" Type="http://schemas.openxmlformats.org/officeDocument/2006/relationships/slideLayout" Target="../slideLayouts/slideLayout18.xml"/><Relationship Id="rId4" Type="http://schemas.openxmlformats.org/officeDocument/2006/relationships/image" Target="../media/image26.jpeg"/></Relationships>
</file>

<file path=ppt/slides/_rels/slide60.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6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4.xml"/><Relationship Id="rId1" Type="http://schemas.openxmlformats.org/officeDocument/2006/relationships/slideLayout" Target="../slideLayouts/slideLayout18.xml"/><Relationship Id="rId4" Type="http://schemas.openxmlformats.org/officeDocument/2006/relationships/image" Target="../media/image26.jpeg"/></Relationships>
</file>

<file path=ppt/slides/_rels/slide6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5.xml"/><Relationship Id="rId1" Type="http://schemas.openxmlformats.org/officeDocument/2006/relationships/slideLayout" Target="../slideLayouts/slideLayout18.xml"/><Relationship Id="rId4" Type="http://schemas.openxmlformats.org/officeDocument/2006/relationships/image" Target="../media/image26.jpeg"/></Relationships>
</file>

<file path=ppt/slides/_rels/slide63.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6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6.xml"/><Relationship Id="rId1" Type="http://schemas.openxmlformats.org/officeDocument/2006/relationships/slideLayout" Target="../slideLayouts/slideLayout18.xml"/><Relationship Id="rId4" Type="http://schemas.openxmlformats.org/officeDocument/2006/relationships/image" Target="../media/image26.jpeg"/></Relationships>
</file>

<file path=ppt/slides/_rels/slide6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7.xml"/><Relationship Id="rId1" Type="http://schemas.openxmlformats.org/officeDocument/2006/relationships/slideLayout" Target="../slideLayouts/slideLayout18.xml"/><Relationship Id="rId4" Type="http://schemas.openxmlformats.org/officeDocument/2006/relationships/image" Target="../media/image26.jpeg"/></Relationships>
</file>

<file path=ppt/slides/_rels/slide6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8.xml"/><Relationship Id="rId1" Type="http://schemas.openxmlformats.org/officeDocument/2006/relationships/slideLayout" Target="../slideLayouts/slideLayout18.xml"/><Relationship Id="rId4" Type="http://schemas.openxmlformats.org/officeDocument/2006/relationships/image" Target="../media/image26.jpeg"/></Relationships>
</file>

<file path=ppt/slides/_rels/slide6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9.xml"/><Relationship Id="rId1" Type="http://schemas.openxmlformats.org/officeDocument/2006/relationships/slideLayout" Target="../slideLayouts/slideLayout18.xml"/><Relationship Id="rId4" Type="http://schemas.openxmlformats.org/officeDocument/2006/relationships/image" Target="../media/image26.jpeg"/></Relationships>
</file>

<file path=ppt/slides/_rels/slide6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0.xml"/><Relationship Id="rId1" Type="http://schemas.openxmlformats.org/officeDocument/2006/relationships/slideLayout" Target="../slideLayouts/slideLayout18.xml"/><Relationship Id="rId4" Type="http://schemas.openxmlformats.org/officeDocument/2006/relationships/image" Target="../media/image26.jpeg"/></Relationships>
</file>

<file path=ppt/slides/_rels/slide6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7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7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7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7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7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7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7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7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7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7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8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1.xml"/><Relationship Id="rId1" Type="http://schemas.openxmlformats.org/officeDocument/2006/relationships/slideLayout" Target="../slideLayouts/slideLayout18.xml"/></Relationships>
</file>

<file path=ppt/slides/_rels/slide8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8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8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2.xml"/><Relationship Id="rId1" Type="http://schemas.openxmlformats.org/officeDocument/2006/relationships/slideLayout" Target="../slideLayouts/slideLayout18.xml"/></Relationships>
</file>

<file path=ppt/slides/_rels/slide8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3.xml"/><Relationship Id="rId1" Type="http://schemas.openxmlformats.org/officeDocument/2006/relationships/slideLayout" Target="../slideLayouts/slideLayout18.xml"/></Relationships>
</file>

<file path=ppt/slides/_rels/slide8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8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normAutofit/>
          </a:bodyPr>
          <a:lstStyle/>
          <a:p>
            <a:r>
              <a:rPr lang="pl-PL" b="1" dirty="0">
                <a:solidFill>
                  <a:schemeClr val="accent2">
                    <a:lumMod val="75000"/>
                  </a:schemeClr>
                </a:solidFill>
                <a:cs typeface="Times New Roman" panose="02020603050405020304" pitchFamily="18" charset="0"/>
              </a:rPr>
              <a:t>POSIEDZENIE POWIATOWEJ RADY RYNKU </a:t>
            </a:r>
            <a:r>
              <a:rPr lang="pl-PL" b="1" dirty="0" smtClean="0">
                <a:solidFill>
                  <a:schemeClr val="accent2">
                    <a:lumMod val="75000"/>
                  </a:schemeClr>
                </a:solidFill>
                <a:cs typeface="Times New Roman" panose="02020603050405020304" pitchFamily="18" charset="0"/>
              </a:rPr>
              <a:t>PRACY</a:t>
            </a:r>
            <a:endParaRPr lang="pl-PL" dirty="0"/>
          </a:p>
        </p:txBody>
      </p:sp>
      <p:sp>
        <p:nvSpPr>
          <p:cNvPr id="3" name="Symbol zastępczy tekstu 2"/>
          <p:cNvSpPr>
            <a:spLocks noGrp="1"/>
          </p:cNvSpPr>
          <p:nvPr>
            <p:ph type="body" idx="1"/>
          </p:nvPr>
        </p:nvSpPr>
        <p:spPr/>
        <p:txBody>
          <a:bodyPr/>
          <a:lstStyle/>
          <a:p>
            <a:r>
              <a:rPr lang="pl-PL" dirty="0" smtClean="0">
                <a:solidFill>
                  <a:schemeClr val="accent2">
                    <a:lumMod val="75000"/>
                  </a:schemeClr>
                </a:solidFill>
                <a:latin typeface="+mj-lt"/>
                <a:cs typeface="Times New Roman" panose="02020603050405020304" pitchFamily="18" charset="0"/>
              </a:rPr>
              <a:t>18 MARCA 2019 </a:t>
            </a:r>
            <a:r>
              <a:rPr lang="pl-PL" dirty="0">
                <a:solidFill>
                  <a:schemeClr val="accent2">
                    <a:lumMod val="75000"/>
                  </a:schemeClr>
                </a:solidFill>
                <a:latin typeface="+mj-lt"/>
                <a:cs typeface="Times New Roman" panose="02020603050405020304" pitchFamily="18" charset="0"/>
              </a:rPr>
              <a:t>R.</a:t>
            </a:r>
            <a:endParaRPr lang="pl-PL" dirty="0">
              <a:latin typeface="+mj-lt"/>
            </a:endParaRPr>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252000"/>
            <a:ext cx="1495425" cy="1009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0"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876256" y="274225"/>
            <a:ext cx="1609725" cy="987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9647417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tekstu 2"/>
          <p:cNvSpPr>
            <a:spLocks noGrp="1"/>
          </p:cNvSpPr>
          <p:nvPr>
            <p:ph type="body" idx="1"/>
          </p:nvPr>
        </p:nvSpPr>
        <p:spPr>
          <a:xfrm>
            <a:off x="1113524" y="1412776"/>
            <a:ext cx="7515992" cy="4752528"/>
          </a:xfrm>
        </p:spPr>
        <p:txBody>
          <a:bodyPr>
            <a:normAutofit fontScale="77500" lnSpcReduction="20000"/>
          </a:bodyPr>
          <a:lstStyle/>
          <a:p>
            <a:pPr marL="457200" indent="-457200" algn="l">
              <a:buFont typeface="+mj-lt"/>
              <a:buAutoNum type="arabicPeriod"/>
            </a:pPr>
            <a:r>
              <a:rPr lang="pl-PL" dirty="0" smtClean="0">
                <a:solidFill>
                  <a:schemeClr val="accent2">
                    <a:lumMod val="50000"/>
                  </a:schemeClr>
                </a:solidFill>
                <a:latin typeface="+mj-lt"/>
                <a:cs typeface="Times New Roman" panose="02020603050405020304" pitchFamily="18" charset="0"/>
              </a:rPr>
              <a:t>Otwarcie </a:t>
            </a:r>
            <a:r>
              <a:rPr lang="pl-PL" dirty="0">
                <a:solidFill>
                  <a:schemeClr val="accent2">
                    <a:lumMod val="50000"/>
                  </a:schemeClr>
                </a:solidFill>
                <a:latin typeface="+mj-lt"/>
                <a:cs typeface="Times New Roman" panose="02020603050405020304" pitchFamily="18" charset="0"/>
              </a:rPr>
              <a:t>posiedzenia Powiatowej Rady Rynku Pracy dla Powiatu     Warszawskiego </a:t>
            </a:r>
            <a:r>
              <a:rPr lang="pl-PL" dirty="0" smtClean="0">
                <a:solidFill>
                  <a:schemeClr val="accent2">
                    <a:lumMod val="50000"/>
                  </a:schemeClr>
                </a:solidFill>
                <a:latin typeface="+mj-lt"/>
                <a:cs typeface="Times New Roman" panose="02020603050405020304" pitchFamily="18" charset="0"/>
              </a:rPr>
              <a:t>Zachodniego.</a:t>
            </a:r>
          </a:p>
          <a:p>
            <a:pPr marL="457200" indent="-457200" algn="l">
              <a:buFont typeface="+mj-lt"/>
              <a:buAutoNum type="arabicPeriod"/>
            </a:pPr>
            <a:r>
              <a:rPr lang="pl-PL" dirty="0" smtClean="0">
                <a:solidFill>
                  <a:schemeClr val="accent2">
                    <a:lumMod val="50000"/>
                  </a:schemeClr>
                </a:solidFill>
                <a:latin typeface="+mj-lt"/>
                <a:cs typeface="Times New Roman" panose="02020603050405020304" pitchFamily="18" charset="0"/>
              </a:rPr>
              <a:t>Przyjęcie </a:t>
            </a:r>
            <a:r>
              <a:rPr lang="pl-PL" dirty="0">
                <a:solidFill>
                  <a:schemeClr val="accent2">
                    <a:lumMod val="50000"/>
                  </a:schemeClr>
                </a:solidFill>
                <a:latin typeface="+mj-lt"/>
                <a:cs typeface="Times New Roman" panose="02020603050405020304" pitchFamily="18" charset="0"/>
              </a:rPr>
              <a:t>porządku </a:t>
            </a:r>
            <a:r>
              <a:rPr lang="pl-PL" dirty="0" smtClean="0">
                <a:solidFill>
                  <a:schemeClr val="accent2">
                    <a:lumMod val="50000"/>
                  </a:schemeClr>
                </a:solidFill>
                <a:latin typeface="+mj-lt"/>
                <a:cs typeface="Times New Roman" panose="02020603050405020304" pitchFamily="18" charset="0"/>
              </a:rPr>
              <a:t>obrad.</a:t>
            </a:r>
          </a:p>
          <a:p>
            <a:pPr marL="457200" indent="-457200" algn="l">
              <a:buFont typeface="+mj-lt"/>
              <a:buAutoNum type="arabicPeriod"/>
            </a:pPr>
            <a:r>
              <a:rPr lang="pl-PL" dirty="0" smtClean="0">
                <a:solidFill>
                  <a:schemeClr val="accent2">
                    <a:lumMod val="50000"/>
                  </a:schemeClr>
                </a:solidFill>
                <a:latin typeface="+mj-lt"/>
                <a:cs typeface="Times New Roman" panose="02020603050405020304" pitchFamily="18" charset="0"/>
              </a:rPr>
              <a:t>Przyjęcie </a:t>
            </a:r>
            <a:r>
              <a:rPr lang="pl-PL" dirty="0">
                <a:solidFill>
                  <a:schemeClr val="accent2">
                    <a:lumMod val="50000"/>
                  </a:schemeClr>
                </a:solidFill>
                <a:latin typeface="+mj-lt"/>
                <a:cs typeface="Times New Roman" panose="02020603050405020304" pitchFamily="18" charset="0"/>
              </a:rPr>
              <a:t>protokołu nr </a:t>
            </a:r>
            <a:r>
              <a:rPr lang="pl-PL" dirty="0" smtClean="0">
                <a:solidFill>
                  <a:schemeClr val="accent2">
                    <a:lumMod val="50000"/>
                  </a:schemeClr>
                </a:solidFill>
                <a:latin typeface="+mj-lt"/>
                <a:cs typeface="Times New Roman" panose="02020603050405020304" pitchFamily="18" charset="0"/>
              </a:rPr>
              <a:t>4/2018 </a:t>
            </a:r>
            <a:r>
              <a:rPr lang="pl-PL" dirty="0">
                <a:solidFill>
                  <a:schemeClr val="accent2">
                    <a:lumMod val="50000"/>
                  </a:schemeClr>
                </a:solidFill>
                <a:latin typeface="+mj-lt"/>
                <a:cs typeface="Times New Roman" panose="02020603050405020304" pitchFamily="18" charset="0"/>
              </a:rPr>
              <a:t>z </a:t>
            </a:r>
            <a:r>
              <a:rPr lang="pl-PL" dirty="0" smtClean="0">
                <a:solidFill>
                  <a:schemeClr val="accent2">
                    <a:lumMod val="50000"/>
                  </a:schemeClr>
                </a:solidFill>
                <a:latin typeface="+mj-lt"/>
                <a:cs typeface="Times New Roman" panose="02020603050405020304" pitchFamily="18" charset="0"/>
              </a:rPr>
              <a:t>posiedzenia Rady</a:t>
            </a:r>
            <a:r>
              <a:rPr lang="pl-PL" dirty="0">
                <a:solidFill>
                  <a:schemeClr val="accent2">
                    <a:lumMod val="50000"/>
                  </a:schemeClr>
                </a:solidFill>
                <a:latin typeface="+mj-lt"/>
                <a:cs typeface="Times New Roman" panose="02020603050405020304" pitchFamily="18" charset="0"/>
              </a:rPr>
              <a:t>, które odbyło się </a:t>
            </a:r>
            <a:r>
              <a:rPr lang="pl-PL" dirty="0" smtClean="0">
                <a:solidFill>
                  <a:schemeClr val="accent2">
                    <a:lumMod val="50000"/>
                  </a:schemeClr>
                </a:solidFill>
                <a:latin typeface="+mj-lt"/>
                <a:cs typeface="Times New Roman" panose="02020603050405020304" pitchFamily="18" charset="0"/>
              </a:rPr>
              <a:t>06 grudnia </a:t>
            </a:r>
            <a:r>
              <a:rPr lang="pl-PL" dirty="0">
                <a:solidFill>
                  <a:schemeClr val="accent2">
                    <a:lumMod val="50000"/>
                  </a:schemeClr>
                </a:solidFill>
                <a:latin typeface="+mj-lt"/>
                <a:cs typeface="Times New Roman" panose="02020603050405020304" pitchFamily="18" charset="0"/>
              </a:rPr>
              <a:t>2018 </a:t>
            </a:r>
            <a:r>
              <a:rPr lang="pl-PL" dirty="0" smtClean="0">
                <a:solidFill>
                  <a:schemeClr val="accent2">
                    <a:lumMod val="50000"/>
                  </a:schemeClr>
                </a:solidFill>
                <a:latin typeface="+mj-lt"/>
                <a:cs typeface="Times New Roman" panose="02020603050405020304" pitchFamily="18" charset="0"/>
              </a:rPr>
              <a:t>r.</a:t>
            </a:r>
          </a:p>
          <a:p>
            <a:pPr marL="457200" indent="-457200" algn="l">
              <a:buFont typeface="+mj-lt"/>
              <a:buAutoNum type="arabicPeriod"/>
            </a:pPr>
            <a:r>
              <a:rPr lang="pl-PL" dirty="0" smtClean="0">
                <a:solidFill>
                  <a:schemeClr val="accent2">
                    <a:lumMod val="50000"/>
                  </a:schemeClr>
                </a:solidFill>
                <a:latin typeface="+mj-lt"/>
                <a:cs typeface="Times New Roman" panose="02020603050405020304" pitchFamily="18" charset="0"/>
              </a:rPr>
              <a:t>Przedstawienie </a:t>
            </a:r>
            <a:r>
              <a:rPr lang="pl-PL" dirty="0">
                <a:solidFill>
                  <a:schemeClr val="accent2">
                    <a:lumMod val="50000"/>
                  </a:schemeClr>
                </a:solidFill>
                <a:latin typeface="+mj-lt"/>
                <a:cs typeface="Times New Roman" panose="02020603050405020304" pitchFamily="18" charset="0"/>
              </a:rPr>
              <a:t>sprawozdania z wykonania zadań Powiatowego Urzędu Pracy dla Powiatu Warszawskiego Zachodniego za </a:t>
            </a:r>
            <a:r>
              <a:rPr lang="pl-PL" dirty="0" smtClean="0">
                <a:solidFill>
                  <a:schemeClr val="accent2">
                    <a:lumMod val="50000"/>
                  </a:schemeClr>
                </a:solidFill>
                <a:latin typeface="+mj-lt"/>
                <a:cs typeface="Times New Roman" panose="02020603050405020304" pitchFamily="18" charset="0"/>
              </a:rPr>
              <a:t>2018 rok.</a:t>
            </a:r>
          </a:p>
          <a:p>
            <a:pPr marL="457200" indent="-457200" algn="l">
              <a:buFont typeface="+mj-lt"/>
              <a:buAutoNum type="arabicPeriod"/>
            </a:pPr>
            <a:r>
              <a:rPr lang="pl-PL" dirty="0">
                <a:solidFill>
                  <a:schemeClr val="accent2">
                    <a:lumMod val="50000"/>
                  </a:schemeClr>
                </a:solidFill>
              </a:rPr>
              <a:t>Zaopiniowanie planu finansowego wydatków na aktywne formy przeciwdziałania bezrobociu na </a:t>
            </a:r>
            <a:r>
              <a:rPr lang="pl-PL" dirty="0" smtClean="0">
                <a:solidFill>
                  <a:schemeClr val="accent2">
                    <a:lumMod val="50000"/>
                  </a:schemeClr>
                </a:solidFill>
              </a:rPr>
              <a:t>2019 rok.</a:t>
            </a:r>
          </a:p>
          <a:p>
            <a:pPr marL="457200" indent="-457200" algn="l">
              <a:buFont typeface="+mj-lt"/>
              <a:buAutoNum type="arabicPeriod"/>
            </a:pPr>
            <a:r>
              <a:rPr lang="pl-PL" dirty="0" smtClean="0">
                <a:solidFill>
                  <a:schemeClr val="accent2">
                    <a:lumMod val="50000"/>
                  </a:schemeClr>
                </a:solidFill>
                <a:latin typeface="+mj-lt"/>
                <a:cs typeface="Times New Roman" panose="02020603050405020304" pitchFamily="18" charset="0"/>
              </a:rPr>
              <a:t>Zaopiniowanie Regulaminu dotyczącego przyznania osobie niepełnosprawnej zarejestrowanej w PUP jako osoba bezrobotna lub poszukująca pracy nie pozostająca w zatrudnieniu, środków na podjęcie działalności gospodarczej, rolniczej albo działalności w formie spółdzielni socjalnej ze środków PFRON </a:t>
            </a:r>
            <a:br>
              <a:rPr lang="pl-PL" dirty="0" smtClean="0">
                <a:solidFill>
                  <a:schemeClr val="accent2">
                    <a:lumMod val="50000"/>
                  </a:schemeClr>
                </a:solidFill>
                <a:latin typeface="+mj-lt"/>
                <a:cs typeface="Times New Roman" panose="02020603050405020304" pitchFamily="18" charset="0"/>
              </a:rPr>
            </a:br>
            <a:r>
              <a:rPr lang="pl-PL" dirty="0" smtClean="0">
                <a:solidFill>
                  <a:schemeClr val="accent2">
                    <a:lumMod val="50000"/>
                  </a:schemeClr>
                </a:solidFill>
                <a:latin typeface="+mj-lt"/>
                <a:cs typeface="Times New Roman" panose="02020603050405020304" pitchFamily="18" charset="0"/>
              </a:rPr>
              <a:t>w trybie pomocy de </a:t>
            </a:r>
            <a:r>
              <a:rPr lang="pl-PL" dirty="0" err="1" smtClean="0">
                <a:solidFill>
                  <a:schemeClr val="accent2">
                    <a:lumMod val="50000"/>
                  </a:schemeClr>
                </a:solidFill>
                <a:latin typeface="+mj-lt"/>
                <a:cs typeface="Times New Roman" panose="02020603050405020304" pitchFamily="18" charset="0"/>
              </a:rPr>
              <a:t>minimis</a:t>
            </a:r>
            <a:r>
              <a:rPr lang="pl-PL" dirty="0" smtClean="0">
                <a:solidFill>
                  <a:schemeClr val="accent2">
                    <a:lumMod val="50000"/>
                  </a:schemeClr>
                </a:solidFill>
                <a:latin typeface="+mj-lt"/>
                <a:cs typeface="Times New Roman" panose="02020603050405020304" pitchFamily="18" charset="0"/>
              </a:rPr>
              <a:t>.</a:t>
            </a:r>
          </a:p>
          <a:p>
            <a:pPr marL="457200" indent="-457200" algn="l">
              <a:buFont typeface="+mj-lt"/>
              <a:buAutoNum type="arabicPeriod"/>
            </a:pPr>
            <a:r>
              <a:rPr lang="pl-PL" dirty="0" smtClean="0">
                <a:solidFill>
                  <a:schemeClr val="accent2">
                    <a:lumMod val="50000"/>
                  </a:schemeClr>
                </a:solidFill>
                <a:latin typeface="+mj-lt"/>
                <a:cs typeface="Times New Roman" panose="02020603050405020304" pitchFamily="18" charset="0"/>
              </a:rPr>
              <a:t>Podsumowanie kadencji Powiatowej Rady Rynku </a:t>
            </a:r>
            <a:r>
              <a:rPr lang="pl-PL" dirty="0">
                <a:solidFill>
                  <a:schemeClr val="accent2">
                    <a:lumMod val="50000"/>
                  </a:schemeClr>
                </a:solidFill>
                <a:latin typeface="+mj-lt"/>
                <a:cs typeface="Times New Roman" panose="02020603050405020304" pitchFamily="18" charset="0"/>
              </a:rPr>
              <a:t>P</a:t>
            </a:r>
            <a:r>
              <a:rPr lang="pl-PL" dirty="0" smtClean="0">
                <a:solidFill>
                  <a:schemeClr val="accent2">
                    <a:lumMod val="50000"/>
                  </a:schemeClr>
                </a:solidFill>
                <a:latin typeface="+mj-lt"/>
                <a:cs typeface="Times New Roman" panose="02020603050405020304" pitchFamily="18" charset="0"/>
              </a:rPr>
              <a:t>racy – lata 2015-2019.</a:t>
            </a:r>
          </a:p>
          <a:p>
            <a:pPr marL="457200" indent="-457200" algn="l">
              <a:buFont typeface="+mj-lt"/>
              <a:buAutoNum type="arabicPeriod"/>
            </a:pPr>
            <a:r>
              <a:rPr lang="pl-PL" dirty="0" smtClean="0">
                <a:solidFill>
                  <a:schemeClr val="accent2">
                    <a:lumMod val="50000"/>
                  </a:schemeClr>
                </a:solidFill>
                <a:latin typeface="+mj-lt"/>
                <a:cs typeface="Times New Roman" panose="02020603050405020304" pitchFamily="18" charset="0"/>
              </a:rPr>
              <a:t>Dyskusja </a:t>
            </a:r>
            <a:r>
              <a:rPr lang="pl-PL" dirty="0">
                <a:solidFill>
                  <a:schemeClr val="accent2">
                    <a:lumMod val="50000"/>
                  </a:schemeClr>
                </a:solidFill>
                <a:latin typeface="+mj-lt"/>
                <a:cs typeface="Times New Roman" panose="02020603050405020304" pitchFamily="18" charset="0"/>
              </a:rPr>
              <a:t>i wolne </a:t>
            </a:r>
            <a:r>
              <a:rPr lang="pl-PL" dirty="0" smtClean="0">
                <a:solidFill>
                  <a:schemeClr val="accent2">
                    <a:lumMod val="50000"/>
                  </a:schemeClr>
                </a:solidFill>
                <a:latin typeface="+mj-lt"/>
                <a:cs typeface="Times New Roman" panose="02020603050405020304" pitchFamily="18" charset="0"/>
              </a:rPr>
              <a:t>wnioski.</a:t>
            </a:r>
          </a:p>
          <a:p>
            <a:pPr marL="457200" indent="-457200" algn="l">
              <a:buFont typeface="+mj-lt"/>
              <a:buAutoNum type="arabicPeriod"/>
            </a:pPr>
            <a:r>
              <a:rPr lang="pl-PL" dirty="0" smtClean="0">
                <a:solidFill>
                  <a:schemeClr val="accent2">
                    <a:lumMod val="50000"/>
                  </a:schemeClr>
                </a:solidFill>
                <a:latin typeface="+mj-lt"/>
                <a:cs typeface="Times New Roman" panose="02020603050405020304" pitchFamily="18" charset="0"/>
              </a:rPr>
              <a:t>Zakończenie </a:t>
            </a:r>
            <a:r>
              <a:rPr lang="pl-PL" dirty="0">
                <a:solidFill>
                  <a:schemeClr val="accent2">
                    <a:lumMod val="50000"/>
                  </a:schemeClr>
                </a:solidFill>
                <a:latin typeface="+mj-lt"/>
                <a:cs typeface="Times New Roman" panose="02020603050405020304" pitchFamily="18" charset="0"/>
              </a:rPr>
              <a:t>obrad.</a:t>
            </a:r>
            <a:endParaRPr lang="pl-PL" dirty="0">
              <a:latin typeface="+mj-lt"/>
            </a:endParaRPr>
          </a:p>
        </p:txBody>
      </p:sp>
      <p:pic>
        <p:nvPicPr>
          <p:cNvPr id="5"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2000" y="252000"/>
            <a:ext cx="1495425" cy="1009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ytuł 1"/>
          <p:cNvSpPr>
            <a:spLocks noGrp="1"/>
          </p:cNvSpPr>
          <p:nvPr>
            <p:ph type="title"/>
          </p:nvPr>
        </p:nvSpPr>
        <p:spPr>
          <a:xfrm>
            <a:off x="887499" y="450091"/>
            <a:ext cx="6939375" cy="811559"/>
          </a:xfrm>
        </p:spPr>
        <p:txBody>
          <a:bodyPr>
            <a:normAutofit/>
          </a:bodyPr>
          <a:lstStyle/>
          <a:p>
            <a:r>
              <a:rPr lang="pl-PL" sz="3000" b="1" dirty="0">
                <a:solidFill>
                  <a:schemeClr val="accent2">
                    <a:lumMod val="75000"/>
                  </a:schemeClr>
                </a:solidFill>
              </a:rPr>
              <a:t>Przebieg obrad:</a:t>
            </a:r>
          </a:p>
        </p:txBody>
      </p:sp>
      <p:pic>
        <p:nvPicPr>
          <p:cNvPr id="307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019791" y="274225"/>
            <a:ext cx="1609725" cy="987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2694701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a:xfrm>
            <a:off x="1986995" y="692696"/>
            <a:ext cx="6699805" cy="4334373"/>
          </a:xfrm>
        </p:spPr>
        <p:txBody>
          <a:bodyPr>
            <a:normAutofit/>
          </a:bodyPr>
          <a:lstStyle/>
          <a:p>
            <a:r>
              <a:rPr lang="pl-PL" b="1" dirty="0" smtClean="0">
                <a:solidFill>
                  <a:schemeClr val="accent2">
                    <a:lumMod val="75000"/>
                  </a:schemeClr>
                </a:solidFill>
                <a:cs typeface="Times New Roman" panose="02020603050405020304" pitchFamily="18" charset="0"/>
              </a:rPr>
              <a:t>Sprawozdanie z </a:t>
            </a:r>
            <a:r>
              <a:rPr lang="pl-PL" b="1" dirty="0">
                <a:solidFill>
                  <a:schemeClr val="accent2">
                    <a:lumMod val="75000"/>
                  </a:schemeClr>
                </a:solidFill>
                <a:cs typeface="Times New Roman" panose="02020603050405020304" pitchFamily="18" charset="0"/>
              </a:rPr>
              <a:t>działalności </a:t>
            </a:r>
            <a:br>
              <a:rPr lang="pl-PL" b="1" dirty="0">
                <a:solidFill>
                  <a:schemeClr val="accent2">
                    <a:lumMod val="75000"/>
                  </a:schemeClr>
                </a:solidFill>
                <a:cs typeface="Times New Roman" panose="02020603050405020304" pitchFamily="18" charset="0"/>
              </a:rPr>
            </a:br>
            <a:r>
              <a:rPr lang="pl-PL" b="1" dirty="0">
                <a:solidFill>
                  <a:schemeClr val="accent2">
                    <a:lumMod val="75000"/>
                  </a:schemeClr>
                </a:solidFill>
                <a:cs typeface="Times New Roman" panose="02020603050405020304" pitchFamily="18" charset="0"/>
              </a:rPr>
              <a:t>Powiatowego Urzędu Pracy </a:t>
            </a:r>
            <a:br>
              <a:rPr lang="pl-PL" b="1" dirty="0">
                <a:solidFill>
                  <a:schemeClr val="accent2">
                    <a:lumMod val="75000"/>
                  </a:schemeClr>
                </a:solidFill>
                <a:cs typeface="Times New Roman" panose="02020603050405020304" pitchFamily="18" charset="0"/>
              </a:rPr>
            </a:br>
            <a:r>
              <a:rPr lang="pl-PL" b="1" dirty="0">
                <a:solidFill>
                  <a:schemeClr val="accent2">
                    <a:lumMod val="75000"/>
                  </a:schemeClr>
                </a:solidFill>
                <a:cs typeface="Times New Roman" panose="02020603050405020304" pitchFamily="18" charset="0"/>
              </a:rPr>
              <a:t>dla Powiatu Warszawskiego </a:t>
            </a:r>
            <a:r>
              <a:rPr lang="pl-PL" b="1" dirty="0" smtClean="0">
                <a:solidFill>
                  <a:schemeClr val="accent2">
                    <a:lumMod val="75000"/>
                  </a:schemeClr>
                </a:solidFill>
                <a:cs typeface="Times New Roman" panose="02020603050405020304" pitchFamily="18" charset="0"/>
              </a:rPr>
              <a:t>Zachodniego za </a:t>
            </a:r>
            <a:r>
              <a:rPr lang="pl-PL" b="1" dirty="0">
                <a:solidFill>
                  <a:schemeClr val="accent2">
                    <a:lumMod val="75000"/>
                  </a:schemeClr>
                </a:solidFill>
                <a:cs typeface="Times New Roman" panose="02020603050405020304" pitchFamily="18" charset="0"/>
              </a:rPr>
              <a:t>rok 2018. </a:t>
            </a:r>
          </a:p>
        </p:txBody>
      </p:sp>
      <p:sp>
        <p:nvSpPr>
          <p:cNvPr id="3" name="Symbol zastępczy tekstu 2"/>
          <p:cNvSpPr>
            <a:spLocks noGrp="1"/>
          </p:cNvSpPr>
          <p:nvPr>
            <p:ph type="body" idx="1"/>
          </p:nvPr>
        </p:nvSpPr>
        <p:spPr/>
        <p:txBody>
          <a:bodyPr/>
          <a:lstStyle/>
          <a:p>
            <a:endParaRPr lang="pl-PL" dirty="0">
              <a:latin typeface="+mj-lt"/>
            </a:endParaRPr>
          </a:p>
        </p:txBody>
      </p:sp>
      <p:pic>
        <p:nvPicPr>
          <p:cNvPr id="5"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2000" y="252000"/>
            <a:ext cx="1495425" cy="1009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098"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948264" y="263112"/>
            <a:ext cx="1609725" cy="987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4741462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a:xfrm>
            <a:off x="1747425" y="457201"/>
            <a:ext cx="6939375" cy="811559"/>
          </a:xfrm>
        </p:spPr>
        <p:txBody>
          <a:bodyPr>
            <a:normAutofit fontScale="90000"/>
          </a:bodyPr>
          <a:lstStyle/>
          <a:p>
            <a:r>
              <a:rPr lang="pl-PL" sz="3000" b="1" dirty="0">
                <a:solidFill>
                  <a:schemeClr val="accent2">
                    <a:lumMod val="75000"/>
                  </a:schemeClr>
                </a:solidFill>
              </a:rPr>
              <a:t>Stopa bezrobocia w </a:t>
            </a:r>
            <a:r>
              <a:rPr lang="pl-PL" sz="3000" b="1" dirty="0" smtClean="0">
                <a:solidFill>
                  <a:schemeClr val="accent2">
                    <a:lumMod val="75000"/>
                  </a:schemeClr>
                </a:solidFill>
              </a:rPr>
              <a:t>powiecie </a:t>
            </a:r>
            <a:br>
              <a:rPr lang="pl-PL" sz="3000" b="1" dirty="0" smtClean="0">
                <a:solidFill>
                  <a:schemeClr val="accent2">
                    <a:lumMod val="75000"/>
                  </a:schemeClr>
                </a:solidFill>
              </a:rPr>
            </a:br>
            <a:r>
              <a:rPr lang="pl-PL" sz="3000" b="1" dirty="0" smtClean="0">
                <a:solidFill>
                  <a:schemeClr val="accent2">
                    <a:lumMod val="75000"/>
                  </a:schemeClr>
                </a:solidFill>
              </a:rPr>
              <a:t>(stan </a:t>
            </a:r>
            <a:r>
              <a:rPr lang="pl-PL" sz="3000" b="1" dirty="0">
                <a:solidFill>
                  <a:schemeClr val="accent2">
                    <a:lumMod val="75000"/>
                  </a:schemeClr>
                </a:solidFill>
              </a:rPr>
              <a:t>na </a:t>
            </a:r>
            <a:r>
              <a:rPr lang="pl-PL" sz="3000" b="1" dirty="0" smtClean="0">
                <a:solidFill>
                  <a:schemeClr val="accent2">
                    <a:lumMod val="75000"/>
                  </a:schemeClr>
                </a:solidFill>
              </a:rPr>
              <a:t>31.12.2018 r</a:t>
            </a:r>
            <a:r>
              <a:rPr lang="pl-PL" sz="3000" b="1" dirty="0">
                <a:solidFill>
                  <a:schemeClr val="accent2">
                    <a:lumMod val="75000"/>
                  </a:schemeClr>
                </a:solidFill>
              </a:rPr>
              <a:t>.).</a:t>
            </a:r>
          </a:p>
        </p:txBody>
      </p:sp>
      <p:pic>
        <p:nvPicPr>
          <p:cNvPr id="7"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2000" y="252000"/>
            <a:ext cx="1495425" cy="1009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Obraz 2"/>
          <p:cNvPicPr>
            <a:picLocks noChangeAspect="1"/>
          </p:cNvPicPr>
          <p:nvPr/>
        </p:nvPicPr>
        <p:blipFill>
          <a:blip r:embed="rId3"/>
          <a:stretch>
            <a:fillRect/>
          </a:stretch>
        </p:blipFill>
        <p:spPr>
          <a:xfrm>
            <a:off x="1187624" y="2132856"/>
            <a:ext cx="7029450" cy="2667000"/>
          </a:xfrm>
          <a:prstGeom prst="rect">
            <a:avLst/>
          </a:prstGeom>
        </p:spPr>
      </p:pic>
    </p:spTree>
    <p:extLst>
      <p:ext uri="{BB962C8B-B14F-4D97-AF65-F5344CB8AC3E}">
        <p14:creationId xmlns:p14="http://schemas.microsoft.com/office/powerpoint/2010/main" val="184918817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Wykres 5"/>
          <p:cNvGraphicFramePr/>
          <p:nvPr>
            <p:extLst>
              <p:ext uri="{D42A27DB-BD31-4B8C-83A1-F6EECF244321}">
                <p14:modId xmlns:p14="http://schemas.microsoft.com/office/powerpoint/2010/main" val="3255154278"/>
              </p:ext>
            </p:extLst>
          </p:nvPr>
        </p:nvGraphicFramePr>
        <p:xfrm>
          <a:off x="1115616" y="1484784"/>
          <a:ext cx="7584504" cy="4320480"/>
        </p:xfrm>
        <a:graphic>
          <a:graphicData uri="http://schemas.openxmlformats.org/drawingml/2006/chart">
            <c:chart xmlns:c="http://schemas.openxmlformats.org/drawingml/2006/chart" xmlns:r="http://schemas.openxmlformats.org/officeDocument/2006/relationships" r:id="rId3"/>
          </a:graphicData>
        </a:graphic>
      </p:graphicFrame>
      <p:pic>
        <p:nvPicPr>
          <p:cNvPr id="2765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2000" y="252000"/>
            <a:ext cx="1438275" cy="9636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ytuł 1"/>
          <p:cNvSpPr txBox="1">
            <a:spLocks/>
          </p:cNvSpPr>
          <p:nvPr/>
        </p:nvSpPr>
        <p:spPr>
          <a:xfrm>
            <a:off x="1690275" y="457201"/>
            <a:ext cx="6996525" cy="811559"/>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sz="3000" b="1" dirty="0" smtClean="0">
                <a:solidFill>
                  <a:schemeClr val="accent2">
                    <a:lumMod val="75000"/>
                  </a:schemeClr>
                </a:solidFill>
              </a:rPr>
              <a:t>Stopa bezrobocia</a:t>
            </a:r>
            <a:endParaRPr lang="pl-PL" sz="3000" b="1" dirty="0">
              <a:solidFill>
                <a:schemeClr val="accent2">
                  <a:lumMod val="75000"/>
                </a:schemeClr>
              </a:solidFill>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ext Box 1"/>
          <p:cNvSpPr txBox="1">
            <a:spLocks noChangeArrowheads="1"/>
          </p:cNvSpPr>
          <p:nvPr/>
        </p:nvSpPr>
        <p:spPr bwMode="auto">
          <a:xfrm>
            <a:off x="457200" y="-266700"/>
            <a:ext cx="8229600" cy="2224088"/>
          </a:xfrm>
          <a:prstGeom prst="rect">
            <a:avLst/>
          </a:prstGeom>
          <a:noFill/>
          <a:ln w="9525">
            <a:noFill/>
            <a:round/>
            <a:headEnd/>
            <a:tailEnd/>
          </a:ln>
        </p:spPr>
        <p:txBody>
          <a:bodyPr anchor="ctr"/>
          <a:lstStyle/>
          <a:p>
            <a:pPr algn="ctr">
              <a:buClr>
                <a:srgbClr val="000000"/>
              </a:buClr>
              <a:buSzPct val="100000"/>
              <a:buFont typeface="Times New Roman" pitchFamily="18" charset="0"/>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pl-PL" sz="2800" i="1" dirty="0">
                <a:solidFill>
                  <a:srgbClr val="000000"/>
                </a:solidFill>
                <a:latin typeface="Times New Roman" pitchFamily="18" charset="0"/>
              </a:rPr>
              <a:t/>
            </a:r>
            <a:br>
              <a:rPr lang="pl-PL" sz="2800" i="1" dirty="0">
                <a:solidFill>
                  <a:srgbClr val="000000"/>
                </a:solidFill>
                <a:latin typeface="Times New Roman" pitchFamily="18" charset="0"/>
              </a:rPr>
            </a:br>
            <a:r>
              <a:rPr lang="pl-PL" sz="2800" i="1" dirty="0">
                <a:solidFill>
                  <a:srgbClr val="000000"/>
                </a:solidFill>
                <a:latin typeface="Times New Roman" pitchFamily="18" charset="0"/>
              </a:rPr>
              <a:t/>
            </a:r>
            <a:br>
              <a:rPr lang="pl-PL" sz="2800" i="1" dirty="0">
                <a:solidFill>
                  <a:srgbClr val="000000"/>
                </a:solidFill>
                <a:latin typeface="Times New Roman" pitchFamily="18" charset="0"/>
              </a:rPr>
            </a:br>
            <a:r>
              <a:rPr lang="pl-PL" sz="2800" i="1" dirty="0">
                <a:solidFill>
                  <a:srgbClr val="000000"/>
                </a:solidFill>
                <a:latin typeface="Times New Roman" pitchFamily="18" charset="0"/>
              </a:rPr>
              <a:t/>
            </a:r>
            <a:br>
              <a:rPr lang="pl-PL" sz="2800" i="1" dirty="0">
                <a:solidFill>
                  <a:srgbClr val="000000"/>
                </a:solidFill>
                <a:latin typeface="Times New Roman" pitchFamily="18" charset="0"/>
              </a:rPr>
            </a:br>
            <a:r>
              <a:rPr lang="pl-PL" sz="2800" i="1" dirty="0">
                <a:solidFill>
                  <a:srgbClr val="000000"/>
                </a:solidFill>
                <a:latin typeface="Times New Roman" pitchFamily="18" charset="0"/>
              </a:rPr>
              <a:t>             </a:t>
            </a:r>
            <a:br>
              <a:rPr lang="pl-PL" sz="2800" i="1" dirty="0">
                <a:solidFill>
                  <a:srgbClr val="000000"/>
                </a:solidFill>
                <a:latin typeface="Times New Roman" pitchFamily="18" charset="0"/>
              </a:rPr>
            </a:br>
            <a:endParaRPr lang="pl-PL" sz="2800" i="1" dirty="0">
              <a:solidFill>
                <a:srgbClr val="000000"/>
              </a:solidFill>
              <a:latin typeface="Times New Roman" pitchFamily="18" charset="0"/>
            </a:endParaRPr>
          </a:p>
        </p:txBody>
      </p:sp>
      <p:sp>
        <p:nvSpPr>
          <p:cNvPr id="18435" name="Text Box 2"/>
          <p:cNvSpPr txBox="1">
            <a:spLocks noChangeArrowheads="1"/>
          </p:cNvSpPr>
          <p:nvPr/>
        </p:nvSpPr>
        <p:spPr bwMode="auto">
          <a:xfrm>
            <a:off x="179388" y="0"/>
            <a:ext cx="8964612" cy="6669088"/>
          </a:xfrm>
          <a:prstGeom prst="rect">
            <a:avLst/>
          </a:prstGeom>
          <a:noFill/>
          <a:ln w="9525">
            <a:noFill/>
            <a:round/>
            <a:headEnd/>
            <a:tailEnd/>
          </a:ln>
          <a:scene3d>
            <a:camera prst="orthographicFront">
              <a:rot lat="900000" lon="1200000" rev="0"/>
            </a:camera>
            <a:lightRig rig="threePt" dir="t"/>
          </a:scene3d>
        </p:spPr>
        <p:txBody>
          <a:bodyPr/>
          <a:lstStyle/>
          <a:p>
            <a:pPr algn="just">
              <a:lnSpc>
                <a:spcPct val="80000"/>
              </a:lnSpc>
              <a:spcBef>
                <a:spcPts val="500"/>
              </a:spcBef>
              <a:buClr>
                <a:srgbClr val="000000"/>
              </a:buClr>
              <a:buSzPct val="100000"/>
              <a:buFont typeface="Times New Roman" pitchFamily="18" charset="0"/>
              <a:buNone/>
              <a:tabLst>
                <a:tab pos="912813" algn="l"/>
                <a:tab pos="1827213" algn="l"/>
                <a:tab pos="2741613" algn="l"/>
                <a:tab pos="3656013" algn="l"/>
                <a:tab pos="4570413" algn="l"/>
                <a:tab pos="5484813" algn="l"/>
                <a:tab pos="6399213" algn="l"/>
                <a:tab pos="7313613" algn="l"/>
                <a:tab pos="8228013" algn="l"/>
                <a:tab pos="9142413" algn="l"/>
                <a:tab pos="10056813" algn="l"/>
              </a:tabLst>
            </a:pPr>
            <a:r>
              <a:rPr lang="pl-PL" sz="2000" dirty="0">
                <a:solidFill>
                  <a:srgbClr val="000000"/>
                </a:solidFill>
                <a:latin typeface="Times New Roman" pitchFamily="18" charset="0"/>
              </a:rPr>
              <a:t>                      </a:t>
            </a:r>
          </a:p>
          <a:p>
            <a:pPr algn="just">
              <a:lnSpc>
                <a:spcPct val="80000"/>
              </a:lnSpc>
              <a:spcBef>
                <a:spcPts val="600"/>
              </a:spcBef>
              <a:buClr>
                <a:srgbClr val="000000"/>
              </a:buClr>
              <a:buSzPct val="100000"/>
              <a:buFont typeface="Times New Roman" pitchFamily="18" charset="0"/>
              <a:buNone/>
              <a:tabLst>
                <a:tab pos="912813" algn="l"/>
                <a:tab pos="1827213" algn="l"/>
                <a:tab pos="2741613" algn="l"/>
                <a:tab pos="3656013" algn="l"/>
                <a:tab pos="4570413" algn="l"/>
                <a:tab pos="5484813" algn="l"/>
                <a:tab pos="6399213" algn="l"/>
                <a:tab pos="7313613" algn="l"/>
                <a:tab pos="8228013" algn="l"/>
                <a:tab pos="9142413" algn="l"/>
                <a:tab pos="10056813" algn="l"/>
              </a:tabLst>
            </a:pPr>
            <a:r>
              <a:rPr lang="pl-PL" sz="2400" dirty="0">
                <a:solidFill>
                  <a:srgbClr val="000000"/>
                </a:solidFill>
                <a:latin typeface="Times New Roman" pitchFamily="18" charset="0"/>
              </a:rPr>
              <a:t>                        </a:t>
            </a:r>
          </a:p>
        </p:txBody>
      </p:sp>
      <p:graphicFrame>
        <p:nvGraphicFramePr>
          <p:cNvPr id="7" name="Wykres 7"/>
          <p:cNvGraphicFramePr>
            <a:graphicFrameLocks/>
          </p:cNvGraphicFramePr>
          <p:nvPr>
            <p:extLst>
              <p:ext uri="{D42A27DB-BD31-4B8C-83A1-F6EECF244321}">
                <p14:modId xmlns:p14="http://schemas.microsoft.com/office/powerpoint/2010/main" val="616386187"/>
              </p:ext>
            </p:extLst>
          </p:nvPr>
        </p:nvGraphicFramePr>
        <p:xfrm>
          <a:off x="611188" y="1124745"/>
          <a:ext cx="7921625" cy="5328592"/>
        </p:xfrm>
        <a:graphic>
          <a:graphicData uri="http://schemas.openxmlformats.org/drawingml/2006/chart">
            <c:chart xmlns:c="http://schemas.openxmlformats.org/drawingml/2006/chart" xmlns:r="http://schemas.openxmlformats.org/officeDocument/2006/relationships" r:id="rId3"/>
          </a:graphicData>
        </a:graphic>
      </p:graphicFrame>
      <p:sp>
        <p:nvSpPr>
          <p:cNvPr id="8" name="Tytuł 1"/>
          <p:cNvSpPr txBox="1">
            <a:spLocks/>
          </p:cNvSpPr>
          <p:nvPr/>
        </p:nvSpPr>
        <p:spPr>
          <a:xfrm>
            <a:off x="1690275" y="457201"/>
            <a:ext cx="6996525" cy="811559"/>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sz="3000" b="1" dirty="0">
                <a:solidFill>
                  <a:schemeClr val="accent2">
                    <a:lumMod val="75000"/>
                  </a:schemeClr>
                </a:solidFill>
              </a:rPr>
              <a:t>Stopa bezrobocia (stan na </a:t>
            </a:r>
            <a:r>
              <a:rPr lang="pl-PL" sz="3000" b="1" dirty="0" smtClean="0">
                <a:solidFill>
                  <a:schemeClr val="accent2">
                    <a:lumMod val="75000"/>
                  </a:schemeClr>
                </a:solidFill>
              </a:rPr>
              <a:t>31.12.2018 </a:t>
            </a:r>
            <a:r>
              <a:rPr lang="pl-PL" sz="3000" b="1" dirty="0">
                <a:solidFill>
                  <a:schemeClr val="accent2">
                    <a:lumMod val="75000"/>
                  </a:schemeClr>
                </a:solidFill>
              </a:rPr>
              <a:t>r.)</a:t>
            </a:r>
          </a:p>
        </p:txBody>
      </p:sp>
      <p:pic>
        <p:nvPicPr>
          <p:cNvPr id="2867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2000" y="252000"/>
            <a:ext cx="1438275" cy="9636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9" name="Line 984"/>
          <p:cNvSpPr>
            <a:spLocks noChangeShapeType="1"/>
          </p:cNvSpPr>
          <p:nvPr/>
        </p:nvSpPr>
        <p:spPr bwMode="auto">
          <a:xfrm>
            <a:off x="5472113" y="2209800"/>
            <a:ext cx="0" cy="0"/>
          </a:xfrm>
          <a:prstGeom prst="line">
            <a:avLst/>
          </a:prstGeom>
          <a:noFill/>
          <a:ln w="12700" cap="rnd">
            <a:solidFill>
              <a:srgbClr val="000000"/>
            </a:solidFill>
            <a:round/>
            <a:headEnd/>
            <a:tailEnd/>
          </a:ln>
        </p:spPr>
        <p:txBody>
          <a:bodyPr/>
          <a:lstStyle/>
          <a:p>
            <a:endParaRPr lang="pl-PL" dirty="0"/>
          </a:p>
        </p:txBody>
      </p:sp>
      <p:sp>
        <p:nvSpPr>
          <p:cNvPr id="19460" name="Line 985"/>
          <p:cNvSpPr>
            <a:spLocks noChangeShapeType="1"/>
          </p:cNvSpPr>
          <p:nvPr/>
        </p:nvSpPr>
        <p:spPr bwMode="auto">
          <a:xfrm>
            <a:off x="6746875" y="2209800"/>
            <a:ext cx="0" cy="0"/>
          </a:xfrm>
          <a:prstGeom prst="line">
            <a:avLst/>
          </a:prstGeom>
          <a:noFill/>
          <a:ln w="12700" cap="rnd">
            <a:solidFill>
              <a:srgbClr val="000000"/>
            </a:solidFill>
            <a:round/>
            <a:headEnd/>
            <a:tailEnd/>
          </a:ln>
        </p:spPr>
        <p:txBody>
          <a:bodyPr/>
          <a:lstStyle/>
          <a:p>
            <a:endParaRPr lang="pl-PL" dirty="0"/>
          </a:p>
        </p:txBody>
      </p:sp>
      <p:graphicFrame>
        <p:nvGraphicFramePr>
          <p:cNvPr id="132239" name="Group 1167"/>
          <p:cNvGraphicFramePr>
            <a:graphicFrameLocks noGrp="1"/>
          </p:cNvGraphicFramePr>
          <p:nvPr>
            <p:extLst>
              <p:ext uri="{D42A27DB-BD31-4B8C-83A1-F6EECF244321}">
                <p14:modId xmlns:p14="http://schemas.microsoft.com/office/powerpoint/2010/main" val="2463996824"/>
              </p:ext>
            </p:extLst>
          </p:nvPr>
        </p:nvGraphicFramePr>
        <p:xfrm>
          <a:off x="1124842" y="1556792"/>
          <a:ext cx="7561958" cy="4297177"/>
        </p:xfrm>
        <a:graphic>
          <a:graphicData uri="http://schemas.openxmlformats.org/drawingml/2006/table">
            <a:tbl>
              <a:tblPr/>
              <a:tblGrid>
                <a:gridCol w="840034"/>
                <a:gridCol w="1878112"/>
                <a:gridCol w="1324905"/>
                <a:gridCol w="1013658"/>
                <a:gridCol w="1325240"/>
                <a:gridCol w="1180009"/>
              </a:tblGrid>
              <a:tr h="359704">
                <a:tc gridSpan="6">
                  <a:txBody>
                    <a:bodyPr/>
                    <a:lstStyle/>
                    <a:p>
                      <a:pPr marL="0" marR="0" lvl="0" indent="0" algn="ctr" defTabSz="449263" rtl="0" eaLnBrk="0" fontAlgn="base" latinLnBrk="0" hangingPunct="0">
                        <a:lnSpc>
                          <a:spcPct val="100000"/>
                        </a:lnSpc>
                        <a:spcBef>
                          <a:spcPct val="0"/>
                        </a:spcBef>
                        <a:spcAft>
                          <a:spcPct val="0"/>
                        </a:spcAft>
                        <a:buClr>
                          <a:srgbClr val="000000"/>
                        </a:buClr>
                        <a:buSzPct val="100000"/>
                        <a:buFont typeface="Times New Roman" pitchFamily="18" charset="0"/>
                        <a:buNone/>
                        <a:tabLst/>
                      </a:pPr>
                      <a:r>
                        <a:rPr kumimoji="0" lang="pl-PL" sz="1800" b="1" i="0" u="none" strike="noStrike" cap="none" normalizeH="0" baseline="0" dirty="0" smtClean="0">
                          <a:ln>
                            <a:noFill/>
                          </a:ln>
                          <a:solidFill>
                            <a:schemeClr val="tx1"/>
                          </a:solidFill>
                          <a:effectLst/>
                          <a:latin typeface="Calibri" panose="020F0502020204030204" pitchFamily="34" charset="0"/>
                          <a:ea typeface="Arial Unicode MS" pitchFamily="34" charset="-128"/>
                          <a:cs typeface="Calibri" panose="020F0502020204030204" pitchFamily="34" charset="0"/>
                        </a:rPr>
                        <a:t>Stan na 31.12.2018 r. </a:t>
                      </a:r>
                    </a:p>
                  </a:txBody>
                  <a:tcPr marT="45723" marB="4572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hMerge="1">
                  <a:txBody>
                    <a:bodyPr/>
                    <a:lstStyle/>
                    <a:p>
                      <a:endParaRPr lang="pl-PL"/>
                    </a:p>
                  </a:txBody>
                  <a:tcPr/>
                </a:tc>
                <a:tc hMerge="1">
                  <a:txBody>
                    <a:bodyPr/>
                    <a:lstStyle/>
                    <a:p>
                      <a:endParaRPr lang="pl-PL"/>
                    </a:p>
                  </a:txBody>
                  <a:tcPr/>
                </a:tc>
                <a:tc hMerge="1">
                  <a:txBody>
                    <a:bodyPr/>
                    <a:lstStyle/>
                    <a:p>
                      <a:endParaRPr lang="pl-PL"/>
                    </a:p>
                  </a:txBody>
                  <a:tcPr/>
                </a:tc>
                <a:tc hMerge="1">
                  <a:txBody>
                    <a:bodyPr/>
                    <a:lstStyle/>
                    <a:p>
                      <a:endParaRPr lang="pl-PL"/>
                    </a:p>
                  </a:txBody>
                  <a:tcPr/>
                </a:tc>
                <a:tc hMerge="1">
                  <a:txBody>
                    <a:bodyPr/>
                    <a:lstStyle/>
                    <a:p>
                      <a:endParaRPr lang="pl-PL"/>
                    </a:p>
                  </a:txBody>
                  <a:tcPr/>
                </a:tc>
              </a:tr>
              <a:tr h="359704">
                <a:tc rowSpan="4" gridSpan="2">
                  <a:txBody>
                    <a:bodyPr/>
                    <a:lstStyle/>
                    <a:p>
                      <a:pPr marL="0" marR="0" lvl="0" indent="0" algn="ctr" defTabSz="449263" rtl="0" eaLnBrk="0" fontAlgn="base" latinLnBrk="0" hangingPunct="0">
                        <a:lnSpc>
                          <a:spcPct val="100000"/>
                        </a:lnSpc>
                        <a:spcBef>
                          <a:spcPct val="0"/>
                        </a:spcBef>
                        <a:spcAft>
                          <a:spcPct val="0"/>
                        </a:spcAft>
                        <a:buClr>
                          <a:srgbClr val="000000"/>
                        </a:buClr>
                        <a:buSzPct val="100000"/>
                        <a:buFont typeface="Times New Roman" pitchFamily="18" charset="0"/>
                        <a:buNone/>
                        <a:tabLst/>
                      </a:pPr>
                      <a:r>
                        <a:rPr kumimoji="0" lang="pl-PL" sz="1400" b="0" i="0" u="none" strike="noStrike" cap="none" normalizeH="0" baseline="0" dirty="0" smtClean="0">
                          <a:ln>
                            <a:noFill/>
                          </a:ln>
                          <a:solidFill>
                            <a:schemeClr val="tx1"/>
                          </a:solidFill>
                          <a:effectLst/>
                          <a:latin typeface="Calibri" panose="020F0502020204030204" pitchFamily="34" charset="0"/>
                          <a:ea typeface="Arial Unicode MS" pitchFamily="34" charset="-128"/>
                          <a:cs typeface="Calibri" panose="020F0502020204030204" pitchFamily="34" charset="0"/>
                        </a:rPr>
                        <a:t>Wyszczególnianie</a:t>
                      </a:r>
                    </a:p>
                  </a:txBody>
                  <a:tcPr marT="45723" marB="4572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rowSpan="4" hMerge="1">
                  <a:txBody>
                    <a:bodyPr/>
                    <a:lstStyle/>
                    <a:p>
                      <a:endParaRPr lang="pl-PL"/>
                    </a:p>
                  </a:txBody>
                  <a:tcPr/>
                </a:tc>
                <a:tc gridSpan="4">
                  <a:txBody>
                    <a:bodyPr/>
                    <a:lstStyle/>
                    <a:p>
                      <a:pPr marL="0" marR="0" lvl="0" indent="0" algn="ctr" defTabSz="449263" rtl="0" eaLnBrk="0" fontAlgn="base" latinLnBrk="0" hangingPunct="0">
                        <a:lnSpc>
                          <a:spcPct val="100000"/>
                        </a:lnSpc>
                        <a:spcBef>
                          <a:spcPct val="0"/>
                        </a:spcBef>
                        <a:spcAft>
                          <a:spcPct val="0"/>
                        </a:spcAft>
                        <a:buClr>
                          <a:srgbClr val="000000"/>
                        </a:buClr>
                        <a:buSzPct val="100000"/>
                        <a:buFont typeface="Times New Roman" pitchFamily="18" charset="0"/>
                        <a:buNone/>
                        <a:tabLst/>
                      </a:pPr>
                      <a:r>
                        <a:rPr kumimoji="0" lang="pl-PL" sz="1800" b="0" i="0" u="none" strike="noStrike" cap="none" normalizeH="0" baseline="0" dirty="0" smtClean="0">
                          <a:ln>
                            <a:noFill/>
                          </a:ln>
                          <a:solidFill>
                            <a:schemeClr val="tx1"/>
                          </a:solidFill>
                          <a:effectLst/>
                          <a:latin typeface="Calibri" panose="020F0502020204030204" pitchFamily="34" charset="0"/>
                          <a:ea typeface="Arial Unicode MS" pitchFamily="34" charset="-128"/>
                          <a:cs typeface="Calibri" panose="020F0502020204030204" pitchFamily="34" charset="0"/>
                        </a:rPr>
                        <a:t>bezrobotni  zarejestrowani</a:t>
                      </a:r>
                    </a:p>
                  </a:txBody>
                  <a:tcPr marT="45723" marB="4572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hMerge="1">
                  <a:txBody>
                    <a:bodyPr/>
                    <a:lstStyle/>
                    <a:p>
                      <a:endParaRPr lang="pl-PL"/>
                    </a:p>
                  </a:txBody>
                  <a:tcPr/>
                </a:tc>
                <a:tc hMerge="1">
                  <a:txBody>
                    <a:bodyPr/>
                    <a:lstStyle/>
                    <a:p>
                      <a:endParaRPr lang="pl-PL"/>
                    </a:p>
                  </a:txBody>
                  <a:tcPr/>
                </a:tc>
                <a:tc hMerge="1">
                  <a:txBody>
                    <a:bodyPr/>
                    <a:lstStyle/>
                    <a:p>
                      <a:endParaRPr lang="pl-PL"/>
                    </a:p>
                  </a:txBody>
                  <a:tcPr/>
                </a:tc>
              </a:tr>
              <a:tr h="310949">
                <a:tc gridSpan="2" vMerge="1">
                  <a:txBody>
                    <a:bodyPr/>
                    <a:lstStyle/>
                    <a:p>
                      <a:endParaRPr lang="pl-PL"/>
                    </a:p>
                  </a:txBody>
                  <a:tcPr/>
                </a:tc>
                <a:tc hMerge="1" vMerge="1">
                  <a:txBody>
                    <a:bodyPr/>
                    <a:lstStyle/>
                    <a:p>
                      <a:endParaRPr lang="pl-PL"/>
                    </a:p>
                  </a:txBody>
                  <a:tcPr/>
                </a:tc>
                <a:tc gridSpan="2">
                  <a:txBody>
                    <a:bodyPr/>
                    <a:lstStyle/>
                    <a:p>
                      <a:pPr marL="0" marR="0" lvl="0" indent="0" algn="ctr" defTabSz="449263" rtl="0" eaLnBrk="0" fontAlgn="base" latinLnBrk="0" hangingPunct="0">
                        <a:lnSpc>
                          <a:spcPct val="100000"/>
                        </a:lnSpc>
                        <a:spcBef>
                          <a:spcPct val="0"/>
                        </a:spcBef>
                        <a:spcAft>
                          <a:spcPct val="0"/>
                        </a:spcAft>
                        <a:buClr>
                          <a:srgbClr val="000000"/>
                        </a:buClr>
                        <a:buSzPct val="100000"/>
                        <a:buFont typeface="Times New Roman" pitchFamily="18" charset="0"/>
                        <a:buNone/>
                        <a:tabLst/>
                      </a:pPr>
                      <a:r>
                        <a:rPr kumimoji="0" lang="pl-PL" sz="1400" b="0" i="0" u="none" strike="noStrike" cap="none" normalizeH="0" baseline="0" dirty="0" smtClean="0">
                          <a:ln>
                            <a:noFill/>
                          </a:ln>
                          <a:solidFill>
                            <a:schemeClr val="tx1"/>
                          </a:solidFill>
                          <a:effectLst/>
                          <a:latin typeface="Calibri" panose="020F0502020204030204" pitchFamily="34" charset="0"/>
                          <a:ea typeface="Arial Unicode MS" pitchFamily="34" charset="-128"/>
                          <a:cs typeface="Calibri" panose="020F0502020204030204" pitchFamily="34" charset="0"/>
                        </a:rPr>
                        <a:t>ogółem</a:t>
                      </a:r>
                    </a:p>
                  </a:txBody>
                  <a:tcPr marT="45723" marB="4572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hMerge="1">
                  <a:txBody>
                    <a:bodyPr/>
                    <a:lstStyle/>
                    <a:p>
                      <a:endParaRPr lang="pl-PL"/>
                    </a:p>
                  </a:txBody>
                  <a:tcPr/>
                </a:tc>
                <a:tc gridSpan="2">
                  <a:txBody>
                    <a:bodyPr/>
                    <a:lstStyle/>
                    <a:p>
                      <a:pPr marL="0" marR="0" lvl="0" indent="0" algn="ctr" defTabSz="449263" rtl="0" eaLnBrk="0" fontAlgn="base" latinLnBrk="0" hangingPunct="0">
                        <a:lnSpc>
                          <a:spcPct val="100000"/>
                        </a:lnSpc>
                        <a:spcBef>
                          <a:spcPct val="0"/>
                        </a:spcBef>
                        <a:spcAft>
                          <a:spcPct val="0"/>
                        </a:spcAft>
                        <a:buClr>
                          <a:srgbClr val="000000"/>
                        </a:buClr>
                        <a:buSzPct val="100000"/>
                        <a:buFont typeface="Times New Roman" pitchFamily="18" charset="0"/>
                        <a:buNone/>
                        <a:tabLst/>
                      </a:pPr>
                      <a:r>
                        <a:rPr kumimoji="0" lang="pl-PL" sz="1400" b="0" i="0" u="none" strike="noStrike" cap="none" normalizeH="0" baseline="0" dirty="0" smtClean="0">
                          <a:ln>
                            <a:noFill/>
                          </a:ln>
                          <a:solidFill>
                            <a:schemeClr val="tx1"/>
                          </a:solidFill>
                          <a:effectLst/>
                          <a:latin typeface="Calibri" panose="020F0502020204030204" pitchFamily="34" charset="0"/>
                          <a:ea typeface="Arial Unicode MS" pitchFamily="34" charset="-128"/>
                          <a:cs typeface="Calibri" panose="020F0502020204030204" pitchFamily="34" charset="0"/>
                        </a:rPr>
                        <a:t>w tym z prawem do zasiłku</a:t>
                      </a:r>
                    </a:p>
                  </a:txBody>
                  <a:tcPr marT="45723" marB="4572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hMerge="1">
                  <a:txBody>
                    <a:bodyPr/>
                    <a:lstStyle/>
                    <a:p>
                      <a:endParaRPr lang="pl-PL"/>
                    </a:p>
                  </a:txBody>
                  <a:tcPr/>
                </a:tc>
              </a:tr>
              <a:tr h="312496">
                <a:tc gridSpan="2" vMerge="1">
                  <a:txBody>
                    <a:bodyPr/>
                    <a:lstStyle/>
                    <a:p>
                      <a:endParaRPr lang="pl-PL"/>
                    </a:p>
                  </a:txBody>
                  <a:tcPr/>
                </a:tc>
                <a:tc hMerge="1" vMerge="1">
                  <a:txBody>
                    <a:bodyPr/>
                    <a:lstStyle/>
                    <a:p>
                      <a:endParaRPr lang="pl-PL"/>
                    </a:p>
                  </a:txBody>
                  <a:tcPr/>
                </a:tc>
                <a:tc gridSpan="4">
                  <a:txBody>
                    <a:bodyPr/>
                    <a:lstStyle/>
                    <a:p>
                      <a:pPr marL="0" marR="0" lvl="0" indent="0" algn="ctr" defTabSz="449263" rtl="0" eaLnBrk="0" fontAlgn="base" latinLnBrk="0" hangingPunct="0">
                        <a:lnSpc>
                          <a:spcPct val="100000"/>
                        </a:lnSpc>
                        <a:spcBef>
                          <a:spcPct val="0"/>
                        </a:spcBef>
                        <a:spcAft>
                          <a:spcPct val="0"/>
                        </a:spcAft>
                        <a:buClr>
                          <a:srgbClr val="000000"/>
                        </a:buClr>
                        <a:buSzPct val="100000"/>
                        <a:buFont typeface="Times New Roman" pitchFamily="18" charset="0"/>
                        <a:buNone/>
                        <a:tabLst/>
                      </a:pPr>
                      <a:r>
                        <a:rPr kumimoji="0" lang="pl-PL" sz="1400" b="0" i="0" u="none" strike="noStrike" cap="none" normalizeH="0" baseline="0" dirty="0" smtClean="0">
                          <a:ln>
                            <a:noFill/>
                          </a:ln>
                          <a:solidFill>
                            <a:schemeClr val="tx1"/>
                          </a:solidFill>
                          <a:effectLst/>
                          <a:latin typeface="Calibri" panose="020F0502020204030204" pitchFamily="34" charset="0"/>
                          <a:ea typeface="Arial Unicode MS" pitchFamily="34" charset="-128"/>
                          <a:cs typeface="Calibri" panose="020F0502020204030204" pitchFamily="34" charset="0"/>
                        </a:rPr>
                        <a:t>Stan na 31 grudnia 2018 roku</a:t>
                      </a:r>
                    </a:p>
                  </a:txBody>
                  <a:tcPr marT="45723" marB="4572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hMerge="1">
                  <a:txBody>
                    <a:bodyPr/>
                    <a:lstStyle/>
                    <a:p>
                      <a:endParaRPr lang="pl-PL"/>
                    </a:p>
                  </a:txBody>
                  <a:tcPr/>
                </a:tc>
                <a:tc hMerge="1">
                  <a:txBody>
                    <a:bodyPr/>
                    <a:lstStyle/>
                    <a:p>
                      <a:endParaRPr lang="pl-PL"/>
                    </a:p>
                  </a:txBody>
                  <a:tcPr/>
                </a:tc>
                <a:tc hMerge="1">
                  <a:txBody>
                    <a:bodyPr/>
                    <a:lstStyle/>
                    <a:p>
                      <a:endParaRPr lang="pl-PL"/>
                    </a:p>
                  </a:txBody>
                  <a:tcPr/>
                </a:tc>
              </a:tr>
              <a:tr h="651290">
                <a:tc gridSpan="2" vMerge="1">
                  <a:txBody>
                    <a:bodyPr/>
                    <a:lstStyle/>
                    <a:p>
                      <a:endParaRPr lang="pl-PL"/>
                    </a:p>
                  </a:txBody>
                  <a:tcPr/>
                </a:tc>
                <a:tc hMerge="1" vMerge="1">
                  <a:txBody>
                    <a:bodyPr/>
                    <a:lstStyle/>
                    <a:p>
                      <a:endParaRPr lang="pl-PL"/>
                    </a:p>
                  </a:txBody>
                  <a:tcPr/>
                </a:tc>
                <a:tc>
                  <a:txBody>
                    <a:bodyPr/>
                    <a:lstStyle/>
                    <a:p>
                      <a:pPr marL="0" marR="0" lvl="0" indent="0" algn="ctr" defTabSz="449263" rtl="0" eaLnBrk="0" fontAlgn="base" latinLnBrk="0" hangingPunct="0">
                        <a:lnSpc>
                          <a:spcPct val="100000"/>
                        </a:lnSpc>
                        <a:spcBef>
                          <a:spcPct val="0"/>
                        </a:spcBef>
                        <a:spcAft>
                          <a:spcPct val="0"/>
                        </a:spcAft>
                        <a:buClr>
                          <a:srgbClr val="000000"/>
                        </a:buClr>
                        <a:buSzPct val="100000"/>
                        <a:buFont typeface="Times New Roman" pitchFamily="18" charset="0"/>
                        <a:buNone/>
                        <a:tabLst/>
                      </a:pPr>
                      <a:r>
                        <a:rPr kumimoji="0" lang="pl-PL" sz="1400" b="0" i="0" u="none" strike="noStrike" cap="none" normalizeH="0" baseline="0" dirty="0" smtClean="0">
                          <a:ln>
                            <a:noFill/>
                          </a:ln>
                          <a:solidFill>
                            <a:schemeClr val="tx1"/>
                          </a:solidFill>
                          <a:effectLst/>
                          <a:latin typeface="Calibri" panose="020F0502020204030204" pitchFamily="34" charset="0"/>
                          <a:ea typeface="Arial Unicode MS" pitchFamily="34" charset="-128"/>
                          <a:cs typeface="Calibri" panose="020F0502020204030204" pitchFamily="34" charset="0"/>
                        </a:rPr>
                        <a:t>razem</a:t>
                      </a:r>
                    </a:p>
                  </a:txBody>
                  <a:tcPr marT="45723" marB="4572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49263" rtl="0" eaLnBrk="0" fontAlgn="base" latinLnBrk="0" hangingPunct="0">
                        <a:lnSpc>
                          <a:spcPct val="100000"/>
                        </a:lnSpc>
                        <a:spcBef>
                          <a:spcPct val="0"/>
                        </a:spcBef>
                        <a:spcAft>
                          <a:spcPct val="0"/>
                        </a:spcAft>
                        <a:buClr>
                          <a:srgbClr val="000000"/>
                        </a:buClr>
                        <a:buSzPct val="100000"/>
                        <a:buFont typeface="Times New Roman" pitchFamily="18" charset="0"/>
                        <a:buNone/>
                        <a:tabLst/>
                      </a:pPr>
                      <a:r>
                        <a:rPr kumimoji="0" lang="pl-PL" sz="1400" b="0" i="0" u="none" strike="noStrike" cap="none" normalizeH="0" baseline="0" dirty="0" smtClean="0">
                          <a:ln>
                            <a:noFill/>
                          </a:ln>
                          <a:solidFill>
                            <a:schemeClr val="tx1"/>
                          </a:solidFill>
                          <a:effectLst/>
                          <a:latin typeface="Calibri" panose="020F0502020204030204" pitchFamily="34" charset="0"/>
                          <a:ea typeface="Arial Unicode MS" pitchFamily="34" charset="-128"/>
                          <a:cs typeface="Calibri" panose="020F0502020204030204" pitchFamily="34" charset="0"/>
                        </a:rPr>
                        <a:t>kobiety</a:t>
                      </a:r>
                    </a:p>
                  </a:txBody>
                  <a:tcPr marT="45723" marB="4572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49263" rtl="0" eaLnBrk="0" fontAlgn="base" latinLnBrk="0" hangingPunct="0">
                        <a:lnSpc>
                          <a:spcPct val="100000"/>
                        </a:lnSpc>
                        <a:spcBef>
                          <a:spcPct val="0"/>
                        </a:spcBef>
                        <a:spcAft>
                          <a:spcPct val="0"/>
                        </a:spcAft>
                        <a:buClr>
                          <a:srgbClr val="000000"/>
                        </a:buClr>
                        <a:buSzPct val="100000"/>
                        <a:buFont typeface="Times New Roman" pitchFamily="18" charset="0"/>
                        <a:buNone/>
                        <a:tabLst/>
                      </a:pPr>
                      <a:r>
                        <a:rPr kumimoji="0" lang="pl-PL" sz="1400" b="0" i="0" u="none" strike="noStrike" cap="none" normalizeH="0" baseline="0" dirty="0" smtClean="0">
                          <a:ln>
                            <a:noFill/>
                          </a:ln>
                          <a:solidFill>
                            <a:schemeClr val="tx1"/>
                          </a:solidFill>
                          <a:effectLst/>
                          <a:latin typeface="Calibri" panose="020F0502020204030204" pitchFamily="34" charset="0"/>
                          <a:ea typeface="Arial Unicode MS" pitchFamily="34" charset="-128"/>
                          <a:cs typeface="Calibri" panose="020F0502020204030204" pitchFamily="34" charset="0"/>
                        </a:rPr>
                        <a:t>razem</a:t>
                      </a:r>
                    </a:p>
                  </a:txBody>
                  <a:tcPr marT="45723" marB="4572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49263" rtl="0" eaLnBrk="0" fontAlgn="base" latinLnBrk="0" hangingPunct="0">
                        <a:lnSpc>
                          <a:spcPct val="100000"/>
                        </a:lnSpc>
                        <a:spcBef>
                          <a:spcPct val="0"/>
                        </a:spcBef>
                        <a:spcAft>
                          <a:spcPct val="0"/>
                        </a:spcAft>
                        <a:buClr>
                          <a:srgbClr val="000000"/>
                        </a:buClr>
                        <a:buSzPct val="100000"/>
                        <a:buFont typeface="Times New Roman" pitchFamily="18" charset="0"/>
                        <a:buNone/>
                        <a:tabLst/>
                      </a:pPr>
                      <a:r>
                        <a:rPr kumimoji="0" lang="pl-PL" sz="1400" b="0" i="0" u="none" strike="noStrike" cap="none" normalizeH="0" baseline="0" dirty="0" smtClean="0">
                          <a:ln>
                            <a:noFill/>
                          </a:ln>
                          <a:solidFill>
                            <a:schemeClr val="tx1"/>
                          </a:solidFill>
                          <a:effectLst/>
                          <a:latin typeface="Calibri" panose="020F0502020204030204" pitchFamily="34" charset="0"/>
                          <a:ea typeface="Arial Unicode MS" pitchFamily="34" charset="-128"/>
                          <a:cs typeface="Calibri" panose="020F0502020204030204" pitchFamily="34" charset="0"/>
                        </a:rPr>
                        <a:t>kobiety</a:t>
                      </a:r>
                    </a:p>
                  </a:txBody>
                  <a:tcPr marT="45723" marB="4572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r h="417692">
                <a:tc gridSpan="2">
                  <a:txBody>
                    <a:bodyPr/>
                    <a:lstStyle/>
                    <a:p>
                      <a:pPr marL="0" marR="0" lvl="0" indent="0" algn="ctr" defTabSz="449263" rtl="0" eaLnBrk="0" fontAlgn="base" latinLnBrk="0" hangingPunct="0">
                        <a:lnSpc>
                          <a:spcPct val="100000"/>
                        </a:lnSpc>
                        <a:spcBef>
                          <a:spcPct val="0"/>
                        </a:spcBef>
                        <a:spcAft>
                          <a:spcPct val="0"/>
                        </a:spcAft>
                        <a:buClr>
                          <a:srgbClr val="000000"/>
                        </a:buClr>
                        <a:buSzPct val="100000"/>
                        <a:buFont typeface="Times New Roman" pitchFamily="18" charset="0"/>
                        <a:buNone/>
                        <a:tabLst/>
                      </a:pPr>
                      <a:r>
                        <a:rPr kumimoji="0" lang="pl-PL" sz="1400" b="0" i="0" u="none" strike="noStrike" cap="none" normalizeH="0" baseline="0" dirty="0" smtClean="0">
                          <a:ln>
                            <a:noFill/>
                          </a:ln>
                          <a:solidFill>
                            <a:schemeClr val="tx1"/>
                          </a:solidFill>
                          <a:effectLst/>
                          <a:latin typeface="Calibri" panose="020F0502020204030204" pitchFamily="34" charset="0"/>
                          <a:ea typeface="Arial Unicode MS" pitchFamily="34" charset="-128"/>
                          <a:cs typeface="Calibri" panose="020F0502020204030204" pitchFamily="34" charset="0"/>
                        </a:rPr>
                        <a:t>ogółem</a:t>
                      </a:r>
                    </a:p>
                  </a:txBody>
                  <a:tcPr marT="45723" marB="4572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hMerge="1">
                  <a:txBody>
                    <a:bodyPr/>
                    <a:lstStyle/>
                    <a:p>
                      <a:endParaRPr lang="pl-PL"/>
                    </a:p>
                  </a:txBody>
                  <a:tcPr/>
                </a:tc>
                <a:tc>
                  <a:txBody>
                    <a:bodyPr/>
                    <a:lstStyle/>
                    <a:p>
                      <a:pPr marL="0" marR="0" lvl="0" indent="0" algn="ctr" defTabSz="449263" rtl="0" eaLnBrk="0" fontAlgn="base" latinLnBrk="0" hangingPunct="0">
                        <a:lnSpc>
                          <a:spcPct val="100000"/>
                        </a:lnSpc>
                        <a:spcBef>
                          <a:spcPct val="0"/>
                        </a:spcBef>
                        <a:spcAft>
                          <a:spcPct val="0"/>
                        </a:spcAft>
                        <a:buClr>
                          <a:srgbClr val="000000"/>
                        </a:buClr>
                        <a:buSzPct val="100000"/>
                        <a:buFont typeface="Times New Roman" pitchFamily="18" charset="0"/>
                        <a:buNone/>
                        <a:tabLst/>
                      </a:pPr>
                      <a:r>
                        <a:rPr kumimoji="0" lang="pl-PL" sz="1800" b="0" i="0" u="none" strike="noStrike" kern="1200" baseline="0" dirty="0" smtClean="0">
                          <a:solidFill>
                            <a:schemeClr val="tx1"/>
                          </a:solidFill>
                          <a:latin typeface="Calibri" panose="020F0502020204030204" pitchFamily="34" charset="0"/>
                          <a:ea typeface="Verdana" panose="020B0604030504040204" pitchFamily="34" charset="0"/>
                          <a:cs typeface="Calibri" panose="020F0502020204030204" pitchFamily="34" charset="0"/>
                        </a:rPr>
                        <a:t>1240</a:t>
                      </a:r>
                      <a:endParaRPr kumimoji="0" lang="pl-PL" sz="1600" b="1" i="0" u="none" strike="noStrike" cap="none" normalizeH="0" baseline="0" dirty="0" smtClean="0">
                        <a:ln>
                          <a:noFill/>
                        </a:ln>
                        <a:solidFill>
                          <a:schemeClr val="tx1"/>
                        </a:solidFill>
                        <a:effectLst/>
                        <a:latin typeface="Calibri" panose="020F0502020204030204" pitchFamily="34" charset="0"/>
                        <a:ea typeface="Verdana" panose="020B0604030504040204" pitchFamily="34" charset="0"/>
                        <a:cs typeface="Calibri" panose="020F0502020204030204" pitchFamily="34" charset="0"/>
                      </a:endParaRPr>
                    </a:p>
                  </a:txBody>
                  <a:tcPr marT="45723" marB="4572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49263" rtl="0" eaLnBrk="0" fontAlgn="base" latinLnBrk="0" hangingPunct="0">
                        <a:lnSpc>
                          <a:spcPct val="100000"/>
                        </a:lnSpc>
                        <a:spcBef>
                          <a:spcPct val="0"/>
                        </a:spcBef>
                        <a:spcAft>
                          <a:spcPct val="0"/>
                        </a:spcAft>
                        <a:buClr>
                          <a:srgbClr val="000000"/>
                        </a:buClr>
                        <a:buSzPct val="100000"/>
                        <a:buFont typeface="Times New Roman" pitchFamily="18" charset="0"/>
                        <a:buNone/>
                        <a:tabLst/>
                      </a:pPr>
                      <a:r>
                        <a:rPr kumimoji="0" lang="pl-PL" sz="1800" b="0" i="0" u="none" strike="noStrike" kern="1200" cap="none" normalizeH="0" baseline="0" dirty="0" smtClean="0">
                          <a:ln>
                            <a:noFill/>
                          </a:ln>
                          <a:solidFill>
                            <a:schemeClr val="tx1"/>
                          </a:solidFill>
                          <a:effectLst/>
                          <a:latin typeface="Calibri" panose="020F0502020204030204" pitchFamily="34" charset="0"/>
                          <a:ea typeface="Verdana" panose="020B0604030504040204" pitchFamily="34" charset="0"/>
                          <a:cs typeface="Calibri" panose="020F0502020204030204" pitchFamily="34" charset="0"/>
                        </a:rPr>
                        <a:t>567</a:t>
                      </a:r>
                      <a:endParaRPr kumimoji="0" lang="pl-PL" sz="1600" b="0" i="0" u="none" strike="noStrike" cap="none" normalizeH="0" baseline="0" dirty="0" smtClean="0">
                        <a:ln>
                          <a:noFill/>
                        </a:ln>
                        <a:solidFill>
                          <a:schemeClr val="tx1"/>
                        </a:solidFill>
                        <a:effectLst/>
                        <a:latin typeface="Calibri" panose="020F0502020204030204" pitchFamily="34" charset="0"/>
                        <a:ea typeface="Verdana" panose="020B0604030504040204" pitchFamily="34" charset="0"/>
                        <a:cs typeface="Calibri" panose="020F0502020204030204" pitchFamily="34" charset="0"/>
                      </a:endParaRPr>
                    </a:p>
                  </a:txBody>
                  <a:tcPr marT="45723" marB="4572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49263" rtl="0" eaLnBrk="0" fontAlgn="base" latinLnBrk="0" hangingPunct="0">
                        <a:lnSpc>
                          <a:spcPct val="100000"/>
                        </a:lnSpc>
                        <a:spcBef>
                          <a:spcPct val="0"/>
                        </a:spcBef>
                        <a:spcAft>
                          <a:spcPct val="0"/>
                        </a:spcAft>
                        <a:buClr>
                          <a:srgbClr val="000000"/>
                        </a:buClr>
                        <a:buSzPct val="100000"/>
                        <a:buFont typeface="Times New Roman" pitchFamily="18" charset="0"/>
                        <a:buNone/>
                        <a:tabLst/>
                      </a:pPr>
                      <a:r>
                        <a:rPr kumimoji="0" lang="pl-PL" sz="1800" b="0" i="0" u="none" strike="noStrike" kern="1200" baseline="0" dirty="0" smtClean="0">
                          <a:solidFill>
                            <a:schemeClr val="tx1"/>
                          </a:solidFill>
                          <a:latin typeface="Calibri" panose="020F0502020204030204" pitchFamily="34" charset="0"/>
                          <a:ea typeface="Verdana" panose="020B0604030504040204" pitchFamily="34" charset="0"/>
                          <a:cs typeface="Calibri" panose="020F0502020204030204" pitchFamily="34" charset="0"/>
                        </a:rPr>
                        <a:t>225</a:t>
                      </a:r>
                      <a:endParaRPr kumimoji="0" lang="pl-PL" sz="1600" b="1" i="0" u="none" strike="noStrike" cap="none" normalizeH="0" baseline="0" dirty="0" smtClean="0">
                        <a:ln>
                          <a:noFill/>
                        </a:ln>
                        <a:solidFill>
                          <a:schemeClr val="tx1"/>
                        </a:solidFill>
                        <a:effectLst/>
                        <a:latin typeface="Calibri" panose="020F0502020204030204" pitchFamily="34" charset="0"/>
                        <a:ea typeface="Verdana" panose="020B0604030504040204" pitchFamily="34" charset="0"/>
                        <a:cs typeface="Calibri" panose="020F0502020204030204" pitchFamily="34" charset="0"/>
                      </a:endParaRPr>
                    </a:p>
                  </a:txBody>
                  <a:tcPr marT="45723" marB="4572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49263" rtl="0" eaLnBrk="0" fontAlgn="base" latinLnBrk="0" hangingPunct="0">
                        <a:lnSpc>
                          <a:spcPct val="100000"/>
                        </a:lnSpc>
                        <a:spcBef>
                          <a:spcPct val="0"/>
                        </a:spcBef>
                        <a:spcAft>
                          <a:spcPct val="0"/>
                        </a:spcAft>
                        <a:buClr>
                          <a:srgbClr val="000000"/>
                        </a:buClr>
                        <a:buSzPct val="100000"/>
                        <a:buFont typeface="Times New Roman" pitchFamily="18" charset="0"/>
                        <a:buNone/>
                        <a:tabLst/>
                      </a:pPr>
                      <a:r>
                        <a:rPr kumimoji="0" lang="pl-PL" sz="1800" b="0" i="0" u="none" strike="noStrike" kern="1200" baseline="0" dirty="0" smtClean="0">
                          <a:solidFill>
                            <a:schemeClr val="tx1"/>
                          </a:solidFill>
                          <a:latin typeface="Calibri" panose="020F0502020204030204" pitchFamily="34" charset="0"/>
                          <a:ea typeface="Verdana" panose="020B0604030504040204" pitchFamily="34" charset="0"/>
                          <a:cs typeface="Calibri" panose="020F0502020204030204" pitchFamily="34" charset="0"/>
                        </a:rPr>
                        <a:t>121</a:t>
                      </a:r>
                      <a:endParaRPr kumimoji="0" lang="pl-PL" sz="1600" b="0" i="0" u="none" strike="noStrike" cap="none" normalizeH="0" baseline="0" dirty="0" smtClean="0">
                        <a:ln>
                          <a:noFill/>
                        </a:ln>
                        <a:solidFill>
                          <a:schemeClr val="tx1"/>
                        </a:solidFill>
                        <a:effectLst/>
                        <a:latin typeface="Calibri" panose="020F0502020204030204" pitchFamily="34" charset="0"/>
                        <a:ea typeface="Verdana" panose="020B0604030504040204" pitchFamily="34" charset="0"/>
                        <a:cs typeface="Calibri" panose="020F0502020204030204" pitchFamily="34" charset="0"/>
                      </a:endParaRPr>
                    </a:p>
                  </a:txBody>
                  <a:tcPr marT="45723" marB="4572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r h="570846">
                <a:tc rowSpan="3">
                  <a:txBody>
                    <a:bodyPr/>
                    <a:lstStyle/>
                    <a:p>
                      <a:pPr marL="0" marR="0" lvl="0" indent="0" algn="ctr" defTabSz="449263" rtl="0" eaLnBrk="0" fontAlgn="base" latinLnBrk="0" hangingPunct="0">
                        <a:lnSpc>
                          <a:spcPct val="100000"/>
                        </a:lnSpc>
                        <a:spcBef>
                          <a:spcPct val="0"/>
                        </a:spcBef>
                        <a:spcAft>
                          <a:spcPct val="0"/>
                        </a:spcAft>
                        <a:buClr>
                          <a:srgbClr val="000000"/>
                        </a:buClr>
                        <a:buSzPct val="100000"/>
                        <a:buFont typeface="Times New Roman" pitchFamily="18" charset="0"/>
                        <a:buNone/>
                        <a:tabLst/>
                      </a:pPr>
                      <a:r>
                        <a:rPr kumimoji="0" lang="pl-PL" sz="1400" b="0" i="0" u="none" strike="noStrike" cap="none" normalizeH="0" baseline="0" dirty="0" smtClean="0">
                          <a:ln>
                            <a:noFill/>
                          </a:ln>
                          <a:solidFill>
                            <a:schemeClr val="tx1"/>
                          </a:solidFill>
                          <a:effectLst/>
                          <a:latin typeface="Calibri" panose="020F0502020204030204" pitchFamily="34" charset="0"/>
                          <a:ea typeface="Arial Unicode MS" pitchFamily="34" charset="-128"/>
                          <a:cs typeface="Calibri" panose="020F0502020204030204" pitchFamily="34" charset="0"/>
                        </a:rPr>
                        <a:t>z tego</a:t>
                      </a:r>
                    </a:p>
                  </a:txBody>
                  <a:tcPr marT="45723" marB="4572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49263" rtl="0" eaLnBrk="0" fontAlgn="base" latinLnBrk="0" hangingPunct="0">
                        <a:lnSpc>
                          <a:spcPct val="100000"/>
                        </a:lnSpc>
                        <a:spcBef>
                          <a:spcPct val="0"/>
                        </a:spcBef>
                        <a:spcAft>
                          <a:spcPct val="0"/>
                        </a:spcAft>
                        <a:buClr>
                          <a:srgbClr val="000000"/>
                        </a:buClr>
                        <a:buSzPct val="100000"/>
                        <a:buFont typeface="Times New Roman" pitchFamily="18" charset="0"/>
                        <a:buNone/>
                        <a:tabLst/>
                      </a:pPr>
                      <a:r>
                        <a:rPr kumimoji="0" lang="pl-PL" sz="1400" b="0" i="0" u="none" strike="noStrike" cap="none" normalizeH="0" baseline="0" dirty="0" smtClean="0">
                          <a:ln>
                            <a:noFill/>
                          </a:ln>
                          <a:solidFill>
                            <a:schemeClr val="tx1"/>
                          </a:solidFill>
                          <a:effectLst/>
                          <a:latin typeface="Calibri" panose="020F0502020204030204" pitchFamily="34" charset="0"/>
                          <a:ea typeface="Arial Unicode MS" pitchFamily="34" charset="-128"/>
                          <a:cs typeface="Calibri" panose="020F0502020204030204" pitchFamily="34" charset="0"/>
                        </a:rPr>
                        <a:t>poprzednio pracujące</a:t>
                      </a:r>
                    </a:p>
                  </a:txBody>
                  <a:tcPr marT="45723" marB="4572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49263" rtl="0" eaLnBrk="0" fontAlgn="base" latinLnBrk="0" hangingPunct="0">
                        <a:lnSpc>
                          <a:spcPct val="100000"/>
                        </a:lnSpc>
                        <a:spcBef>
                          <a:spcPct val="0"/>
                        </a:spcBef>
                        <a:spcAft>
                          <a:spcPct val="0"/>
                        </a:spcAft>
                        <a:buClr>
                          <a:srgbClr val="000000"/>
                        </a:buClr>
                        <a:buSzPct val="100000"/>
                        <a:buFont typeface="Times New Roman" pitchFamily="18" charset="0"/>
                        <a:buNone/>
                        <a:tabLst/>
                      </a:pPr>
                      <a:r>
                        <a:rPr kumimoji="0" lang="pl-PL" sz="1800" b="0" i="0" u="none" strike="noStrike" kern="1200" baseline="0" dirty="0" smtClean="0">
                          <a:solidFill>
                            <a:schemeClr val="tx1"/>
                          </a:solidFill>
                          <a:latin typeface="Calibri" panose="020F0502020204030204" pitchFamily="34" charset="0"/>
                          <a:ea typeface="Verdana" panose="020B0604030504040204" pitchFamily="34" charset="0"/>
                          <a:cs typeface="Calibri" panose="020F0502020204030204" pitchFamily="34" charset="0"/>
                        </a:rPr>
                        <a:t>1120</a:t>
                      </a:r>
                      <a:endParaRPr kumimoji="0" lang="pl-PL" sz="1600" b="1" i="0" u="none" strike="noStrike" cap="none" normalizeH="0" baseline="0" dirty="0" smtClean="0">
                        <a:ln>
                          <a:noFill/>
                        </a:ln>
                        <a:solidFill>
                          <a:schemeClr val="tx1"/>
                        </a:solidFill>
                        <a:effectLst/>
                        <a:latin typeface="Calibri" panose="020F0502020204030204" pitchFamily="34" charset="0"/>
                        <a:ea typeface="Verdana" panose="020B0604030504040204" pitchFamily="34" charset="0"/>
                        <a:cs typeface="Calibri" panose="020F0502020204030204" pitchFamily="34" charset="0"/>
                      </a:endParaRPr>
                    </a:p>
                  </a:txBody>
                  <a:tcPr marT="45723" marB="4572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49263" rtl="0" eaLnBrk="0" fontAlgn="base" latinLnBrk="0" hangingPunct="0">
                        <a:lnSpc>
                          <a:spcPct val="100000"/>
                        </a:lnSpc>
                        <a:spcBef>
                          <a:spcPct val="0"/>
                        </a:spcBef>
                        <a:spcAft>
                          <a:spcPct val="0"/>
                        </a:spcAft>
                        <a:buClr>
                          <a:srgbClr val="000000"/>
                        </a:buClr>
                        <a:buSzPct val="100000"/>
                        <a:buFont typeface="Times New Roman" pitchFamily="18" charset="0"/>
                        <a:buNone/>
                        <a:tabLst/>
                      </a:pPr>
                      <a:r>
                        <a:rPr kumimoji="0" lang="pl-PL" sz="1800" b="0" i="0" u="none" strike="noStrike" kern="1200" baseline="0" dirty="0" smtClean="0">
                          <a:solidFill>
                            <a:schemeClr val="tx1"/>
                          </a:solidFill>
                          <a:latin typeface="Calibri" panose="020F0502020204030204" pitchFamily="34" charset="0"/>
                          <a:ea typeface="Verdana" panose="020B0604030504040204" pitchFamily="34" charset="0"/>
                          <a:cs typeface="Calibri" panose="020F0502020204030204" pitchFamily="34" charset="0"/>
                        </a:rPr>
                        <a:t>507</a:t>
                      </a:r>
                      <a:endParaRPr kumimoji="0" lang="pl-PL" sz="1600" b="0" i="0" u="none" strike="noStrike" cap="none" normalizeH="0" baseline="0" dirty="0" smtClean="0">
                        <a:ln>
                          <a:noFill/>
                        </a:ln>
                        <a:solidFill>
                          <a:schemeClr val="tx1"/>
                        </a:solidFill>
                        <a:effectLst/>
                        <a:latin typeface="Calibri" panose="020F0502020204030204" pitchFamily="34" charset="0"/>
                        <a:ea typeface="Verdana" panose="020B0604030504040204" pitchFamily="34" charset="0"/>
                        <a:cs typeface="Calibri" panose="020F0502020204030204" pitchFamily="34" charset="0"/>
                      </a:endParaRPr>
                    </a:p>
                  </a:txBody>
                  <a:tcPr marT="45723" marB="4572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49263" rtl="0" eaLnBrk="0" fontAlgn="base" latinLnBrk="0" hangingPunct="0">
                        <a:lnSpc>
                          <a:spcPct val="100000"/>
                        </a:lnSpc>
                        <a:spcBef>
                          <a:spcPct val="0"/>
                        </a:spcBef>
                        <a:spcAft>
                          <a:spcPct val="0"/>
                        </a:spcAft>
                        <a:buClr>
                          <a:srgbClr val="000000"/>
                        </a:buClr>
                        <a:buSzPct val="100000"/>
                        <a:buFont typeface="Times New Roman" pitchFamily="18" charset="0"/>
                        <a:buNone/>
                        <a:tabLst/>
                      </a:pPr>
                      <a:r>
                        <a:rPr kumimoji="0" lang="pl-PL" sz="1800" b="0" i="0" u="none" strike="noStrike" kern="1200" baseline="0" dirty="0" smtClean="0">
                          <a:solidFill>
                            <a:schemeClr val="tx1"/>
                          </a:solidFill>
                          <a:latin typeface="Calibri" panose="020F0502020204030204" pitchFamily="34" charset="0"/>
                          <a:ea typeface="Verdana" panose="020B0604030504040204" pitchFamily="34" charset="0"/>
                          <a:cs typeface="Calibri" panose="020F0502020204030204" pitchFamily="34" charset="0"/>
                        </a:rPr>
                        <a:t>225</a:t>
                      </a:r>
                      <a:endParaRPr kumimoji="0" lang="pl-PL" sz="1600" b="1" i="0" u="none" strike="noStrike" cap="none" normalizeH="0" baseline="0" dirty="0" smtClean="0">
                        <a:ln>
                          <a:noFill/>
                        </a:ln>
                        <a:solidFill>
                          <a:schemeClr val="tx1"/>
                        </a:solidFill>
                        <a:effectLst/>
                        <a:latin typeface="Calibri" panose="020F0502020204030204" pitchFamily="34" charset="0"/>
                        <a:ea typeface="Verdana" panose="020B0604030504040204" pitchFamily="34" charset="0"/>
                        <a:cs typeface="Calibri" panose="020F0502020204030204" pitchFamily="34" charset="0"/>
                      </a:endParaRPr>
                    </a:p>
                  </a:txBody>
                  <a:tcPr marT="45723" marB="4572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49263" rtl="0" eaLnBrk="0" fontAlgn="base" latinLnBrk="0" hangingPunct="0">
                        <a:lnSpc>
                          <a:spcPct val="100000"/>
                        </a:lnSpc>
                        <a:spcBef>
                          <a:spcPct val="0"/>
                        </a:spcBef>
                        <a:spcAft>
                          <a:spcPct val="0"/>
                        </a:spcAft>
                        <a:buClr>
                          <a:srgbClr val="000000"/>
                        </a:buClr>
                        <a:buSzPct val="100000"/>
                        <a:buFont typeface="Times New Roman" pitchFamily="18" charset="0"/>
                        <a:buNone/>
                        <a:tabLst/>
                      </a:pPr>
                      <a:r>
                        <a:rPr kumimoji="0" lang="pl-PL" sz="1800" b="0" i="0" u="none" strike="noStrike" kern="1200" baseline="0" dirty="0" smtClean="0">
                          <a:solidFill>
                            <a:schemeClr val="tx1"/>
                          </a:solidFill>
                          <a:latin typeface="Calibri" panose="020F0502020204030204" pitchFamily="34" charset="0"/>
                          <a:ea typeface="Verdana" panose="020B0604030504040204" pitchFamily="34" charset="0"/>
                          <a:cs typeface="Calibri" panose="020F0502020204030204" pitchFamily="34" charset="0"/>
                        </a:rPr>
                        <a:t>121</a:t>
                      </a:r>
                      <a:endParaRPr kumimoji="0" lang="pl-PL" sz="1600" b="0" i="0" u="none" strike="noStrike" cap="none" normalizeH="0" baseline="0" dirty="0" smtClean="0">
                        <a:ln>
                          <a:noFill/>
                        </a:ln>
                        <a:solidFill>
                          <a:schemeClr val="tx1"/>
                        </a:solidFill>
                        <a:effectLst/>
                        <a:latin typeface="Calibri" panose="020F0502020204030204" pitchFamily="34" charset="0"/>
                        <a:ea typeface="Verdana" panose="020B0604030504040204" pitchFamily="34" charset="0"/>
                        <a:cs typeface="Calibri" panose="020F0502020204030204" pitchFamily="34" charset="0"/>
                      </a:endParaRPr>
                    </a:p>
                  </a:txBody>
                  <a:tcPr marT="45723" marB="4572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r h="719403">
                <a:tc vMerge="1">
                  <a:txBody>
                    <a:bodyPr/>
                    <a:lstStyle/>
                    <a:p>
                      <a:endParaRPr lang="pl-PL"/>
                    </a:p>
                  </a:txBody>
                  <a:tcPr/>
                </a:tc>
                <a:tc>
                  <a:txBody>
                    <a:bodyPr/>
                    <a:lstStyle/>
                    <a:p>
                      <a:pPr marL="0" marR="0" lvl="0" indent="0" algn="ctr" defTabSz="449263" rtl="0" eaLnBrk="0" fontAlgn="base" latinLnBrk="0" hangingPunct="0">
                        <a:lnSpc>
                          <a:spcPct val="100000"/>
                        </a:lnSpc>
                        <a:spcBef>
                          <a:spcPct val="0"/>
                        </a:spcBef>
                        <a:spcAft>
                          <a:spcPct val="0"/>
                        </a:spcAft>
                        <a:buClr>
                          <a:srgbClr val="000000"/>
                        </a:buClr>
                        <a:buSzPct val="100000"/>
                        <a:buFont typeface="Times New Roman" pitchFamily="18" charset="0"/>
                        <a:buNone/>
                        <a:tabLst/>
                      </a:pPr>
                      <a:r>
                        <a:rPr kumimoji="0" lang="pl-PL" sz="1400" b="0" i="0" u="none" strike="noStrike" cap="none" normalizeH="0" baseline="0" dirty="0" smtClean="0">
                          <a:ln>
                            <a:noFill/>
                          </a:ln>
                          <a:solidFill>
                            <a:schemeClr val="tx1"/>
                          </a:solidFill>
                          <a:effectLst/>
                          <a:latin typeface="Calibri" panose="020F0502020204030204" pitchFamily="34" charset="0"/>
                          <a:ea typeface="Arial Unicode MS" pitchFamily="34" charset="-128"/>
                          <a:cs typeface="Calibri" panose="020F0502020204030204" pitchFamily="34" charset="0"/>
                        </a:rPr>
                        <a:t>w tym zwolnione                  z przyczyn zakładu pracy</a:t>
                      </a:r>
                    </a:p>
                  </a:txBody>
                  <a:tcPr marT="45723" marB="4572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49263" rtl="0" eaLnBrk="0" fontAlgn="base" latinLnBrk="0" hangingPunct="0">
                        <a:lnSpc>
                          <a:spcPct val="100000"/>
                        </a:lnSpc>
                        <a:spcBef>
                          <a:spcPct val="0"/>
                        </a:spcBef>
                        <a:spcAft>
                          <a:spcPct val="0"/>
                        </a:spcAft>
                        <a:buClr>
                          <a:srgbClr val="000000"/>
                        </a:buClr>
                        <a:buSzPct val="100000"/>
                        <a:buFont typeface="Times New Roman" pitchFamily="18" charset="0"/>
                        <a:buNone/>
                        <a:tabLst/>
                      </a:pPr>
                      <a:r>
                        <a:rPr kumimoji="0" lang="pl-PL" sz="1800" b="0" i="0" u="none" strike="noStrike" kern="1200" baseline="0" dirty="0" smtClean="0">
                          <a:solidFill>
                            <a:schemeClr val="tx1"/>
                          </a:solidFill>
                          <a:latin typeface="Calibri" panose="020F0502020204030204" pitchFamily="34" charset="0"/>
                          <a:ea typeface="Verdana" panose="020B0604030504040204" pitchFamily="34" charset="0"/>
                          <a:cs typeface="Calibri" panose="020F0502020204030204" pitchFamily="34" charset="0"/>
                        </a:rPr>
                        <a:t>108</a:t>
                      </a:r>
                      <a:endParaRPr kumimoji="0" lang="pl-PL" sz="1600" b="1" i="0" u="none" strike="noStrike" cap="none" normalizeH="0" baseline="0" dirty="0" smtClean="0">
                        <a:ln>
                          <a:noFill/>
                        </a:ln>
                        <a:solidFill>
                          <a:schemeClr val="tx1"/>
                        </a:solidFill>
                        <a:effectLst/>
                        <a:latin typeface="Calibri" panose="020F0502020204030204" pitchFamily="34" charset="0"/>
                        <a:ea typeface="Verdana" panose="020B0604030504040204" pitchFamily="34" charset="0"/>
                        <a:cs typeface="Calibri" panose="020F0502020204030204" pitchFamily="34" charset="0"/>
                      </a:endParaRPr>
                    </a:p>
                  </a:txBody>
                  <a:tcPr marT="45723" marB="4572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49263" rtl="0" eaLnBrk="0" fontAlgn="base" latinLnBrk="0" hangingPunct="0">
                        <a:lnSpc>
                          <a:spcPct val="100000"/>
                        </a:lnSpc>
                        <a:spcBef>
                          <a:spcPct val="0"/>
                        </a:spcBef>
                        <a:spcAft>
                          <a:spcPct val="0"/>
                        </a:spcAft>
                        <a:buClr>
                          <a:srgbClr val="000000"/>
                        </a:buClr>
                        <a:buSzPct val="100000"/>
                        <a:buFont typeface="Times New Roman" pitchFamily="18" charset="0"/>
                        <a:buNone/>
                        <a:tabLst/>
                      </a:pPr>
                      <a:r>
                        <a:rPr kumimoji="0" lang="pl-PL" sz="1800" b="0" i="0" u="none" strike="noStrike" kern="1200" cap="none" normalizeH="0" baseline="0" dirty="0" smtClean="0">
                          <a:ln>
                            <a:noFill/>
                          </a:ln>
                          <a:solidFill>
                            <a:schemeClr val="tx1"/>
                          </a:solidFill>
                          <a:effectLst/>
                          <a:latin typeface="Calibri" panose="020F0502020204030204" pitchFamily="34" charset="0"/>
                          <a:ea typeface="Verdana" panose="020B0604030504040204" pitchFamily="34" charset="0"/>
                          <a:cs typeface="Calibri" panose="020F0502020204030204" pitchFamily="34" charset="0"/>
                        </a:rPr>
                        <a:t>50</a:t>
                      </a:r>
                      <a:endParaRPr kumimoji="0" lang="pl-PL" sz="1600" b="0" i="0" u="none" strike="noStrike" cap="none" normalizeH="0" baseline="0" dirty="0" smtClean="0">
                        <a:ln>
                          <a:noFill/>
                        </a:ln>
                        <a:solidFill>
                          <a:schemeClr val="tx1"/>
                        </a:solidFill>
                        <a:effectLst/>
                        <a:latin typeface="Calibri" panose="020F0502020204030204" pitchFamily="34" charset="0"/>
                        <a:ea typeface="Verdana" panose="020B0604030504040204" pitchFamily="34" charset="0"/>
                        <a:cs typeface="Calibri" panose="020F0502020204030204" pitchFamily="34" charset="0"/>
                      </a:endParaRPr>
                    </a:p>
                  </a:txBody>
                  <a:tcPr marT="45723" marB="4572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49263" rtl="0" eaLnBrk="0" fontAlgn="base" latinLnBrk="0" hangingPunct="0">
                        <a:lnSpc>
                          <a:spcPct val="100000"/>
                        </a:lnSpc>
                        <a:spcBef>
                          <a:spcPct val="0"/>
                        </a:spcBef>
                        <a:spcAft>
                          <a:spcPct val="0"/>
                        </a:spcAft>
                        <a:buClr>
                          <a:srgbClr val="000000"/>
                        </a:buClr>
                        <a:buSzPct val="100000"/>
                        <a:buFont typeface="Times New Roman" pitchFamily="18" charset="0"/>
                        <a:buNone/>
                        <a:tabLst/>
                      </a:pPr>
                      <a:r>
                        <a:rPr kumimoji="0" lang="pl-PL" sz="1800" b="0" i="0" u="none" strike="noStrike" kern="1200" cap="none" normalizeH="0" baseline="0" dirty="0" smtClean="0">
                          <a:ln>
                            <a:noFill/>
                          </a:ln>
                          <a:solidFill>
                            <a:schemeClr val="tx1"/>
                          </a:solidFill>
                          <a:effectLst/>
                          <a:latin typeface="Calibri" panose="020F0502020204030204" pitchFamily="34" charset="0"/>
                          <a:ea typeface="Verdana" panose="020B0604030504040204" pitchFamily="34" charset="0"/>
                          <a:cs typeface="Calibri" panose="020F0502020204030204" pitchFamily="34" charset="0"/>
                        </a:rPr>
                        <a:t>43</a:t>
                      </a:r>
                      <a:endParaRPr kumimoji="0" lang="pl-PL" sz="1600" b="1" i="0" u="none" strike="noStrike" cap="none" normalizeH="0" baseline="0" dirty="0" smtClean="0">
                        <a:ln>
                          <a:noFill/>
                        </a:ln>
                        <a:solidFill>
                          <a:schemeClr val="tx1"/>
                        </a:solidFill>
                        <a:effectLst/>
                        <a:latin typeface="Calibri" panose="020F0502020204030204" pitchFamily="34" charset="0"/>
                        <a:ea typeface="Verdana" panose="020B0604030504040204" pitchFamily="34" charset="0"/>
                        <a:cs typeface="Calibri" panose="020F0502020204030204" pitchFamily="34" charset="0"/>
                      </a:endParaRPr>
                    </a:p>
                  </a:txBody>
                  <a:tcPr marT="45723" marB="4572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49263" rtl="0" eaLnBrk="0" fontAlgn="base" latinLnBrk="0" hangingPunct="0">
                        <a:lnSpc>
                          <a:spcPct val="100000"/>
                        </a:lnSpc>
                        <a:spcBef>
                          <a:spcPct val="0"/>
                        </a:spcBef>
                        <a:spcAft>
                          <a:spcPct val="0"/>
                        </a:spcAft>
                        <a:buClr>
                          <a:srgbClr val="000000"/>
                        </a:buClr>
                        <a:buSzPct val="100000"/>
                        <a:buFont typeface="Times New Roman" pitchFamily="18" charset="0"/>
                        <a:buNone/>
                        <a:tabLst/>
                      </a:pPr>
                      <a:r>
                        <a:rPr kumimoji="0" lang="pl-PL" sz="1800" b="0" i="0" u="none" strike="noStrike" kern="1200" cap="none" normalizeH="0" baseline="0" dirty="0" smtClean="0">
                          <a:ln>
                            <a:noFill/>
                          </a:ln>
                          <a:solidFill>
                            <a:schemeClr val="tx1"/>
                          </a:solidFill>
                          <a:effectLst/>
                          <a:latin typeface="Calibri" panose="020F0502020204030204" pitchFamily="34" charset="0"/>
                          <a:ea typeface="Verdana" panose="020B0604030504040204" pitchFamily="34" charset="0"/>
                          <a:cs typeface="Calibri" panose="020F0502020204030204" pitchFamily="34" charset="0"/>
                        </a:rPr>
                        <a:t>18</a:t>
                      </a:r>
                      <a:endParaRPr kumimoji="0" lang="pl-PL" sz="1600" b="0" i="0" u="none" strike="noStrike" cap="none" normalizeH="0" baseline="0" dirty="0" smtClean="0">
                        <a:ln>
                          <a:noFill/>
                        </a:ln>
                        <a:solidFill>
                          <a:schemeClr val="tx1"/>
                        </a:solidFill>
                        <a:effectLst/>
                        <a:latin typeface="Calibri" panose="020F0502020204030204" pitchFamily="34" charset="0"/>
                        <a:ea typeface="Verdana" panose="020B0604030504040204" pitchFamily="34" charset="0"/>
                        <a:cs typeface="Calibri" panose="020F0502020204030204" pitchFamily="34" charset="0"/>
                      </a:endParaRPr>
                    </a:p>
                  </a:txBody>
                  <a:tcPr marT="45723" marB="4572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r h="570846">
                <a:tc vMerge="1">
                  <a:txBody>
                    <a:bodyPr/>
                    <a:lstStyle/>
                    <a:p>
                      <a:endParaRPr lang="pl-PL"/>
                    </a:p>
                  </a:txBody>
                  <a:tcPr/>
                </a:tc>
                <a:tc>
                  <a:txBody>
                    <a:bodyPr/>
                    <a:lstStyle/>
                    <a:p>
                      <a:pPr marL="0" marR="0" lvl="0" indent="0" algn="ctr" defTabSz="449263" rtl="0" eaLnBrk="0" fontAlgn="base" latinLnBrk="0" hangingPunct="0">
                        <a:lnSpc>
                          <a:spcPct val="100000"/>
                        </a:lnSpc>
                        <a:spcBef>
                          <a:spcPct val="0"/>
                        </a:spcBef>
                        <a:spcAft>
                          <a:spcPct val="0"/>
                        </a:spcAft>
                        <a:buClr>
                          <a:srgbClr val="000000"/>
                        </a:buClr>
                        <a:buSzPct val="100000"/>
                        <a:buFont typeface="Times New Roman" pitchFamily="18" charset="0"/>
                        <a:buNone/>
                        <a:tabLst/>
                      </a:pPr>
                      <a:r>
                        <a:rPr kumimoji="0" lang="pl-PL" sz="1400" b="0" i="0" u="none" strike="noStrike" cap="none" normalizeH="0" baseline="0" dirty="0" smtClean="0">
                          <a:ln>
                            <a:noFill/>
                          </a:ln>
                          <a:solidFill>
                            <a:schemeClr val="tx1"/>
                          </a:solidFill>
                          <a:effectLst/>
                          <a:latin typeface="Calibri" panose="020F0502020204030204" pitchFamily="34" charset="0"/>
                          <a:ea typeface="Arial Unicode MS" pitchFamily="34" charset="-128"/>
                          <a:cs typeface="Calibri" panose="020F0502020204030204" pitchFamily="34" charset="0"/>
                        </a:rPr>
                        <a:t>dotychczas niepracujące</a:t>
                      </a:r>
                    </a:p>
                  </a:txBody>
                  <a:tcPr marT="45723" marB="4572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49263" rtl="0" eaLnBrk="0" fontAlgn="base" latinLnBrk="0" hangingPunct="0">
                        <a:lnSpc>
                          <a:spcPct val="100000"/>
                        </a:lnSpc>
                        <a:spcBef>
                          <a:spcPct val="0"/>
                        </a:spcBef>
                        <a:spcAft>
                          <a:spcPct val="0"/>
                        </a:spcAft>
                        <a:buClr>
                          <a:srgbClr val="000000"/>
                        </a:buClr>
                        <a:buSzPct val="100000"/>
                        <a:buFont typeface="Times New Roman" pitchFamily="18" charset="0"/>
                        <a:buNone/>
                        <a:tabLst/>
                      </a:pPr>
                      <a:r>
                        <a:rPr kumimoji="0" lang="pl-PL" sz="1800" b="0" i="0" u="none" strike="noStrike" kern="1200" baseline="0" dirty="0" smtClean="0">
                          <a:solidFill>
                            <a:schemeClr val="tx1"/>
                          </a:solidFill>
                          <a:latin typeface="Calibri" panose="020F0502020204030204" pitchFamily="34" charset="0"/>
                          <a:ea typeface="Verdana" panose="020B0604030504040204" pitchFamily="34" charset="0"/>
                          <a:cs typeface="Calibri" panose="020F0502020204030204" pitchFamily="34" charset="0"/>
                        </a:rPr>
                        <a:t>120</a:t>
                      </a:r>
                      <a:endParaRPr kumimoji="0" lang="pl-PL" sz="1600" b="1" i="0" u="none" strike="noStrike" cap="none" normalizeH="0" baseline="0" dirty="0" smtClean="0">
                        <a:ln>
                          <a:noFill/>
                        </a:ln>
                        <a:solidFill>
                          <a:schemeClr val="tx1"/>
                        </a:solidFill>
                        <a:effectLst/>
                        <a:latin typeface="Calibri" panose="020F0502020204030204" pitchFamily="34" charset="0"/>
                        <a:ea typeface="Verdana" panose="020B0604030504040204" pitchFamily="34" charset="0"/>
                        <a:cs typeface="Calibri" panose="020F0502020204030204" pitchFamily="34" charset="0"/>
                      </a:endParaRPr>
                    </a:p>
                  </a:txBody>
                  <a:tcPr marT="45723" marB="4572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49263" rtl="0" eaLnBrk="0" fontAlgn="base" latinLnBrk="0" hangingPunct="0">
                        <a:lnSpc>
                          <a:spcPct val="100000"/>
                        </a:lnSpc>
                        <a:spcBef>
                          <a:spcPct val="0"/>
                        </a:spcBef>
                        <a:spcAft>
                          <a:spcPct val="0"/>
                        </a:spcAft>
                        <a:buClr>
                          <a:srgbClr val="000000"/>
                        </a:buClr>
                        <a:buSzPct val="100000"/>
                        <a:buFont typeface="Times New Roman" pitchFamily="18" charset="0"/>
                        <a:buNone/>
                        <a:tabLst/>
                      </a:pPr>
                      <a:r>
                        <a:rPr kumimoji="0" lang="pl-PL" sz="1800" b="0" i="0" u="none" strike="noStrike" kern="1200" cap="none" normalizeH="0" baseline="0" dirty="0" smtClean="0">
                          <a:ln>
                            <a:noFill/>
                          </a:ln>
                          <a:solidFill>
                            <a:schemeClr val="tx1"/>
                          </a:solidFill>
                          <a:effectLst/>
                          <a:latin typeface="Calibri" panose="020F0502020204030204" pitchFamily="34" charset="0"/>
                          <a:ea typeface="Verdana" panose="020B0604030504040204" pitchFamily="34" charset="0"/>
                          <a:cs typeface="Calibri" panose="020F0502020204030204" pitchFamily="34" charset="0"/>
                        </a:rPr>
                        <a:t>60</a:t>
                      </a:r>
                      <a:endParaRPr kumimoji="0" lang="pl-PL" sz="1600" b="0" i="0" u="none" strike="noStrike" cap="none" normalizeH="0" baseline="0" dirty="0" smtClean="0">
                        <a:ln>
                          <a:noFill/>
                        </a:ln>
                        <a:solidFill>
                          <a:schemeClr val="tx1"/>
                        </a:solidFill>
                        <a:effectLst/>
                        <a:latin typeface="Calibri" panose="020F0502020204030204" pitchFamily="34" charset="0"/>
                        <a:ea typeface="Verdana" panose="020B0604030504040204" pitchFamily="34" charset="0"/>
                        <a:cs typeface="Calibri" panose="020F0502020204030204" pitchFamily="34" charset="0"/>
                      </a:endParaRPr>
                    </a:p>
                  </a:txBody>
                  <a:tcPr marT="45723" marB="4572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49263" rtl="0" eaLnBrk="0" fontAlgn="base" latinLnBrk="0" hangingPunct="0">
                        <a:lnSpc>
                          <a:spcPct val="100000"/>
                        </a:lnSpc>
                        <a:spcBef>
                          <a:spcPct val="0"/>
                        </a:spcBef>
                        <a:spcAft>
                          <a:spcPct val="0"/>
                        </a:spcAft>
                        <a:buClr>
                          <a:srgbClr val="000000"/>
                        </a:buClr>
                        <a:buSzPct val="100000"/>
                        <a:buFont typeface="Times New Roman" pitchFamily="18" charset="0"/>
                        <a:buNone/>
                        <a:tabLst/>
                      </a:pPr>
                      <a:r>
                        <a:rPr kumimoji="0" lang="pl-PL" sz="1800" b="0" i="0" u="none" strike="noStrike" cap="none" normalizeH="0" baseline="0" dirty="0" smtClean="0">
                          <a:ln>
                            <a:noFill/>
                          </a:ln>
                          <a:solidFill>
                            <a:schemeClr val="tx1"/>
                          </a:solidFill>
                          <a:effectLst/>
                          <a:latin typeface="Calibri" panose="020F0502020204030204" pitchFamily="34" charset="0"/>
                          <a:ea typeface="Verdana" panose="020B0604030504040204" pitchFamily="34" charset="0"/>
                          <a:cs typeface="Calibri" panose="020F0502020204030204" pitchFamily="34" charset="0"/>
                        </a:rPr>
                        <a:t>0</a:t>
                      </a:r>
                    </a:p>
                  </a:txBody>
                  <a:tcPr marT="45723" marB="4572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49263" rtl="0" eaLnBrk="0" fontAlgn="base" latinLnBrk="0" hangingPunct="0">
                        <a:lnSpc>
                          <a:spcPct val="100000"/>
                        </a:lnSpc>
                        <a:spcBef>
                          <a:spcPct val="0"/>
                        </a:spcBef>
                        <a:spcAft>
                          <a:spcPct val="0"/>
                        </a:spcAft>
                        <a:buClr>
                          <a:srgbClr val="000000"/>
                        </a:buClr>
                        <a:buSzPct val="100000"/>
                        <a:buFont typeface="Times New Roman" pitchFamily="18" charset="0"/>
                        <a:buNone/>
                        <a:tabLst/>
                      </a:pPr>
                      <a:r>
                        <a:rPr kumimoji="0" lang="pl-PL" sz="1800" b="0" i="0" u="none" strike="noStrike" cap="none" normalizeH="0" baseline="0" dirty="0" smtClean="0">
                          <a:ln>
                            <a:noFill/>
                          </a:ln>
                          <a:solidFill>
                            <a:schemeClr val="tx1"/>
                          </a:solidFill>
                          <a:effectLst/>
                          <a:latin typeface="Calibri" panose="020F0502020204030204" pitchFamily="34" charset="0"/>
                          <a:ea typeface="Verdana" panose="020B0604030504040204" pitchFamily="34" charset="0"/>
                          <a:cs typeface="Calibri" panose="020F0502020204030204" pitchFamily="34" charset="0"/>
                        </a:rPr>
                        <a:t>0</a:t>
                      </a:r>
                    </a:p>
                  </a:txBody>
                  <a:tcPr marT="45723" marB="4572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bl>
          </a:graphicData>
        </a:graphic>
      </p:graphicFrame>
      <p:pic>
        <p:nvPicPr>
          <p:cNvPr id="296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2000" y="252000"/>
            <a:ext cx="1438275" cy="9636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Tytuł 1"/>
          <p:cNvSpPr txBox="1">
            <a:spLocks/>
          </p:cNvSpPr>
          <p:nvPr/>
        </p:nvSpPr>
        <p:spPr>
          <a:xfrm>
            <a:off x="1690275" y="457201"/>
            <a:ext cx="6996525" cy="811559"/>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sz="3000" b="1" dirty="0">
                <a:solidFill>
                  <a:schemeClr val="accent2">
                    <a:lumMod val="75000"/>
                  </a:schemeClr>
                </a:solidFill>
              </a:rPr>
              <a:t>Struktura bezrobotnych</a:t>
            </a:r>
          </a:p>
        </p:txBody>
      </p:sp>
    </p:spTree>
  </p:cSld>
  <p:clrMapOvr>
    <a:masterClrMapping/>
  </p:clrMapOvr>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451" name="Group 115"/>
          <p:cNvGraphicFramePr>
            <a:graphicFrameLocks noGrp="1"/>
          </p:cNvGraphicFramePr>
          <p:nvPr>
            <p:extLst>
              <p:ext uri="{D42A27DB-BD31-4B8C-83A1-F6EECF244321}">
                <p14:modId xmlns:p14="http://schemas.microsoft.com/office/powerpoint/2010/main" val="255919294"/>
              </p:ext>
            </p:extLst>
          </p:nvPr>
        </p:nvGraphicFramePr>
        <p:xfrm>
          <a:off x="1187624" y="1420812"/>
          <a:ext cx="7520881" cy="5090535"/>
        </p:xfrm>
        <a:graphic>
          <a:graphicData uri="http://schemas.openxmlformats.org/drawingml/2006/table">
            <a:tbl>
              <a:tblPr/>
              <a:tblGrid>
                <a:gridCol w="3791152"/>
                <a:gridCol w="788981"/>
                <a:gridCol w="1004158"/>
                <a:gridCol w="932432"/>
                <a:gridCol w="1004158"/>
              </a:tblGrid>
              <a:tr h="368011">
                <a:tc gridSpan="5">
                  <a:txBody>
                    <a:bodyPr/>
                    <a:lstStyle/>
                    <a:p>
                      <a:pPr marL="0" marR="0" lvl="0" indent="0" algn="ctr" defTabSz="914400" rtl="0" eaLnBrk="1" fontAlgn="b" latinLnBrk="0" hangingPunct="1">
                        <a:lnSpc>
                          <a:spcPct val="100000"/>
                        </a:lnSpc>
                        <a:spcBef>
                          <a:spcPct val="0"/>
                        </a:spcBef>
                        <a:spcAft>
                          <a:spcPct val="0"/>
                        </a:spcAft>
                        <a:buClrTx/>
                        <a:buSzTx/>
                        <a:buFontTx/>
                        <a:buNone/>
                        <a:tabLst/>
                        <a:defRPr/>
                      </a:pPr>
                      <a:r>
                        <a:rPr lang="pl-PL" sz="1800" b="1" dirty="0" smtClean="0">
                          <a:solidFill>
                            <a:schemeClr val="tx1"/>
                          </a:solidFill>
                          <a:latin typeface="Calibri" panose="020F0502020204030204" pitchFamily="34" charset="0"/>
                          <a:cs typeface="Calibri" panose="020F0502020204030204" pitchFamily="34" charset="0"/>
                        </a:rPr>
                        <a:t>Stan</a:t>
                      </a:r>
                      <a:r>
                        <a:rPr lang="pl-PL" sz="1800" b="1" baseline="0" dirty="0" smtClean="0">
                          <a:solidFill>
                            <a:schemeClr val="tx1"/>
                          </a:solidFill>
                          <a:latin typeface="Calibri" panose="020F0502020204030204" pitchFamily="34" charset="0"/>
                          <a:cs typeface="Calibri" panose="020F0502020204030204" pitchFamily="34" charset="0"/>
                        </a:rPr>
                        <a:t> na 3</a:t>
                      </a:r>
                      <a:r>
                        <a:rPr lang="pl-PL" sz="1800" b="1" dirty="0" smtClean="0">
                          <a:solidFill>
                            <a:schemeClr val="tx1"/>
                          </a:solidFill>
                          <a:latin typeface="Calibri" panose="020F0502020204030204" pitchFamily="34" charset="0"/>
                          <a:cs typeface="Calibri" panose="020F0502020204030204" pitchFamily="34" charset="0"/>
                        </a:rPr>
                        <a:t>1.12.2018 r.</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hMerge="1">
                  <a:txBody>
                    <a:bodyPr/>
                    <a:lstStyle/>
                    <a:p>
                      <a:endParaRPr lang="pl-PL"/>
                    </a:p>
                  </a:txBody>
                  <a:tcPr/>
                </a:tc>
                <a:tc hMerge="1">
                  <a:txBody>
                    <a:bodyPr/>
                    <a:lstStyle/>
                    <a:p>
                      <a:endParaRPr lang="pl-PL"/>
                    </a:p>
                  </a:txBody>
                  <a:tcPr/>
                </a:tc>
                <a:tc hMerge="1">
                  <a:txBody>
                    <a:bodyPr/>
                    <a:lstStyle/>
                    <a:p>
                      <a:endParaRPr lang="pl-PL"/>
                    </a:p>
                  </a:txBody>
                  <a:tcPr/>
                </a:tc>
                <a:tc hMerge="1">
                  <a:txBody>
                    <a:bodyPr/>
                    <a:lstStyle/>
                    <a:p>
                      <a:endParaRPr lang="pl-PL"/>
                    </a:p>
                  </a:txBody>
                  <a:tcPr/>
                </a:tc>
              </a:tr>
              <a:tr h="226690">
                <a:tc rowSpan="4">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400" b="0" i="0" u="none" strike="noStrike" cap="none" normalizeH="0" baseline="0" dirty="0" smtClean="0">
                          <a:ln>
                            <a:noFill/>
                          </a:ln>
                          <a:solidFill>
                            <a:schemeClr val="tx1"/>
                          </a:solidFill>
                          <a:effectLst/>
                          <a:latin typeface="Calibri" panose="020F0502020204030204" pitchFamily="34" charset="0"/>
                          <a:ea typeface="Arial Unicode MS" pitchFamily="34" charset="-128"/>
                          <a:cs typeface="Calibri" panose="020F0502020204030204" pitchFamily="34" charset="0"/>
                        </a:rPr>
                        <a:t>Wyszczególnienie</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gridSpan="4">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400" b="0" i="0" u="none" strike="noStrike" cap="none" normalizeH="0" baseline="0" dirty="0" smtClean="0">
                          <a:ln>
                            <a:noFill/>
                          </a:ln>
                          <a:solidFill>
                            <a:schemeClr val="tx1"/>
                          </a:solidFill>
                          <a:effectLst/>
                          <a:latin typeface="Calibri" panose="020F0502020204030204" pitchFamily="34" charset="0"/>
                          <a:ea typeface="Arial Unicode MS" pitchFamily="34" charset="-128"/>
                          <a:cs typeface="Calibri" panose="020F0502020204030204" pitchFamily="34" charset="0"/>
                        </a:rPr>
                        <a:t>bezrobotni zarejestrowani</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hMerge="1">
                  <a:txBody>
                    <a:bodyPr/>
                    <a:lstStyle/>
                    <a:p>
                      <a:endParaRPr lang="pl-PL"/>
                    </a:p>
                  </a:txBody>
                  <a:tcPr/>
                </a:tc>
                <a:tc hMerge="1">
                  <a:txBody>
                    <a:bodyPr/>
                    <a:lstStyle/>
                    <a:p>
                      <a:endParaRPr lang="pl-PL"/>
                    </a:p>
                  </a:txBody>
                  <a:tcPr/>
                </a:tc>
                <a:tc hMerge="1">
                  <a:txBody>
                    <a:bodyPr/>
                    <a:lstStyle/>
                    <a:p>
                      <a:endParaRPr lang="pl-PL"/>
                    </a:p>
                  </a:txBody>
                  <a:tcPr/>
                </a:tc>
              </a:tr>
              <a:tr h="436167">
                <a:tc vMerge="1">
                  <a:txBody>
                    <a:bodyPr/>
                    <a:lstStyle/>
                    <a:p>
                      <a:endParaRPr lang="pl-PL"/>
                    </a:p>
                  </a:txBody>
                  <a:tcPr/>
                </a:tc>
                <a:tc gridSpan="2">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400" b="0" i="0" u="none" strike="noStrike" cap="none" normalizeH="0" baseline="0" dirty="0" smtClean="0">
                          <a:ln>
                            <a:noFill/>
                          </a:ln>
                          <a:solidFill>
                            <a:schemeClr val="tx1"/>
                          </a:solidFill>
                          <a:effectLst/>
                          <a:latin typeface="Calibri" panose="020F0502020204030204" pitchFamily="34" charset="0"/>
                          <a:ea typeface="Arial Unicode MS" pitchFamily="34" charset="-128"/>
                          <a:cs typeface="Calibri" panose="020F0502020204030204" pitchFamily="34" charset="0"/>
                        </a:rPr>
                        <a:t>ogółem</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hMerge="1">
                  <a:txBody>
                    <a:bodyPr/>
                    <a:lstStyle/>
                    <a:p>
                      <a:endParaRPr lang="pl-PL"/>
                    </a:p>
                  </a:txBody>
                  <a:tcPr/>
                </a:tc>
                <a:tc gridSpan="2">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400" b="0" i="0" u="none" strike="noStrike" cap="none" normalizeH="0" baseline="0" dirty="0" smtClean="0">
                          <a:ln>
                            <a:noFill/>
                          </a:ln>
                          <a:solidFill>
                            <a:schemeClr val="tx1"/>
                          </a:solidFill>
                          <a:effectLst/>
                          <a:latin typeface="Calibri" panose="020F0502020204030204" pitchFamily="34" charset="0"/>
                          <a:ea typeface="Arial Unicode MS" pitchFamily="34" charset="-128"/>
                          <a:cs typeface="Calibri" panose="020F0502020204030204" pitchFamily="34" charset="0"/>
                        </a:rPr>
                        <a:t>w tym z prawem do zasiłku</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hMerge="1">
                  <a:txBody>
                    <a:bodyPr/>
                    <a:lstStyle/>
                    <a:p>
                      <a:endParaRPr lang="pl-PL"/>
                    </a:p>
                  </a:txBody>
                  <a:tcPr/>
                </a:tc>
              </a:tr>
              <a:tr h="241367">
                <a:tc vMerge="1">
                  <a:txBody>
                    <a:bodyPr/>
                    <a:lstStyle/>
                    <a:p>
                      <a:endParaRPr lang="pl-PL"/>
                    </a:p>
                  </a:txBody>
                  <a:tcPr/>
                </a:tc>
                <a:tc gridSpan="4">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400" b="0" i="0" u="none" strike="noStrike" cap="none" normalizeH="0" baseline="0" dirty="0" smtClean="0">
                          <a:ln>
                            <a:noFill/>
                          </a:ln>
                          <a:solidFill>
                            <a:schemeClr val="tx1"/>
                          </a:solidFill>
                          <a:effectLst/>
                          <a:latin typeface="Calibri" panose="020F0502020204030204" pitchFamily="34" charset="0"/>
                          <a:ea typeface="Arial Unicode MS" pitchFamily="34" charset="-128"/>
                          <a:cs typeface="Calibri" panose="020F0502020204030204" pitchFamily="34" charset="0"/>
                        </a:rPr>
                        <a:t>w końcu m-ca sprawozdawczego</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hMerge="1">
                  <a:txBody>
                    <a:bodyPr/>
                    <a:lstStyle/>
                    <a:p>
                      <a:endParaRPr lang="pl-PL"/>
                    </a:p>
                  </a:txBody>
                  <a:tcPr/>
                </a:tc>
                <a:tc hMerge="1">
                  <a:txBody>
                    <a:bodyPr/>
                    <a:lstStyle/>
                    <a:p>
                      <a:endParaRPr lang="pl-PL"/>
                    </a:p>
                  </a:txBody>
                  <a:tcPr/>
                </a:tc>
                <a:tc hMerge="1">
                  <a:txBody>
                    <a:bodyPr/>
                    <a:lstStyle/>
                    <a:p>
                      <a:endParaRPr lang="pl-PL"/>
                    </a:p>
                  </a:txBody>
                  <a:tcPr/>
                </a:tc>
              </a:tr>
              <a:tr h="239737">
                <a:tc vMerge="1">
                  <a:txBody>
                    <a:bodyPr/>
                    <a:lstStyle/>
                    <a:p>
                      <a:endParaRPr lang="pl-PL"/>
                    </a:p>
                  </a:txBody>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400" b="0" i="0" u="none" strike="noStrike" cap="none" normalizeH="0" baseline="0" dirty="0" smtClean="0">
                          <a:ln>
                            <a:noFill/>
                          </a:ln>
                          <a:solidFill>
                            <a:schemeClr val="tx1"/>
                          </a:solidFill>
                          <a:effectLst/>
                          <a:latin typeface="Calibri" panose="020F0502020204030204" pitchFamily="34" charset="0"/>
                          <a:ea typeface="Arial Unicode MS" pitchFamily="34" charset="-128"/>
                          <a:cs typeface="Calibri" panose="020F0502020204030204" pitchFamily="34" charset="0"/>
                        </a:rPr>
                        <a:t>razem</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400" b="0" i="0" u="none" strike="noStrike" cap="none" normalizeH="0" baseline="0" dirty="0" smtClean="0">
                          <a:ln>
                            <a:noFill/>
                          </a:ln>
                          <a:solidFill>
                            <a:schemeClr val="tx1"/>
                          </a:solidFill>
                          <a:effectLst/>
                          <a:latin typeface="Calibri" panose="020F0502020204030204" pitchFamily="34" charset="0"/>
                          <a:ea typeface="Arial Unicode MS" pitchFamily="34" charset="-128"/>
                          <a:cs typeface="Calibri" panose="020F0502020204030204" pitchFamily="34" charset="0"/>
                        </a:rPr>
                        <a:t>kobiety</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lumMod val="95000"/>
                      </a:scheme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400" b="0" i="0" u="none" strike="noStrike" cap="none" normalizeH="0" baseline="0" dirty="0" smtClean="0">
                          <a:ln>
                            <a:noFill/>
                          </a:ln>
                          <a:solidFill>
                            <a:schemeClr val="tx1"/>
                          </a:solidFill>
                          <a:effectLst/>
                          <a:latin typeface="Calibri" panose="020F0502020204030204" pitchFamily="34" charset="0"/>
                          <a:ea typeface="Arial Unicode MS" pitchFamily="34" charset="-128"/>
                          <a:cs typeface="Calibri" panose="020F0502020204030204" pitchFamily="34" charset="0"/>
                        </a:rPr>
                        <a:t>razem</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400" b="0" i="0" u="none" strike="noStrike" cap="none" normalizeH="0" baseline="0" dirty="0" smtClean="0">
                          <a:ln>
                            <a:noFill/>
                          </a:ln>
                          <a:solidFill>
                            <a:schemeClr val="tx1"/>
                          </a:solidFill>
                          <a:effectLst/>
                          <a:latin typeface="Calibri" panose="020F0502020204030204" pitchFamily="34" charset="0"/>
                          <a:ea typeface="Arial Unicode MS" pitchFamily="34" charset="-128"/>
                          <a:cs typeface="Calibri" panose="020F0502020204030204" pitchFamily="34" charset="0"/>
                        </a:rPr>
                        <a:t>kobiety</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lumMod val="95000"/>
                      </a:schemeClr>
                    </a:solidFill>
                  </a:tcPr>
                </a:tc>
              </a:tr>
              <a:tr h="241367">
                <a:tc gridSpan="5">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400" b="1" i="0" u="none" strike="noStrike" cap="none" normalizeH="0" baseline="0" dirty="0" smtClean="0">
                          <a:ln>
                            <a:noFill/>
                          </a:ln>
                          <a:solidFill>
                            <a:schemeClr val="tx1"/>
                          </a:solidFill>
                          <a:effectLst/>
                          <a:latin typeface="Calibri" panose="020F0502020204030204" pitchFamily="34" charset="0"/>
                          <a:ea typeface="Arial Unicode MS" pitchFamily="34" charset="-128"/>
                          <a:cs typeface="Calibri" panose="020F0502020204030204" pitchFamily="34" charset="0"/>
                        </a:rPr>
                        <a:t>Osoby w szczególnej sytuacji na rynku pracy (z ogółem)</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hMerge="1">
                  <a:txBody>
                    <a:bodyPr/>
                    <a:lstStyle/>
                    <a:p>
                      <a:endParaRPr lang="pl-PL"/>
                    </a:p>
                  </a:txBody>
                  <a:tcPr/>
                </a:tc>
                <a:tc hMerge="1">
                  <a:txBody>
                    <a:bodyPr/>
                    <a:lstStyle/>
                    <a:p>
                      <a:endParaRPr lang="pl-PL"/>
                    </a:p>
                  </a:txBody>
                  <a:tcPr/>
                </a:tc>
                <a:tc hMerge="1">
                  <a:txBody>
                    <a:bodyPr/>
                    <a:lstStyle/>
                    <a:p>
                      <a:endParaRPr lang="pl-PL"/>
                    </a:p>
                  </a:txBody>
                  <a:tcPr/>
                </a:tc>
                <a:tc hMerge="1">
                  <a:txBody>
                    <a:bodyPr/>
                    <a:lstStyle/>
                    <a:p>
                      <a:endParaRPr lang="pl-PL"/>
                    </a:p>
                  </a:txBody>
                  <a:tcPr/>
                </a:tc>
              </a:tr>
              <a:tr h="280392">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400" b="0" i="0" u="none" strike="noStrike" cap="none" normalizeH="0" baseline="0" dirty="0" smtClean="0">
                          <a:ln>
                            <a:noFill/>
                          </a:ln>
                          <a:solidFill>
                            <a:schemeClr val="tx1"/>
                          </a:solidFill>
                          <a:effectLst/>
                          <a:latin typeface="Calibri" panose="020F0502020204030204" pitchFamily="34" charset="0"/>
                          <a:ea typeface="Arial Unicode MS" pitchFamily="34" charset="-128"/>
                          <a:cs typeface="Calibri" panose="020F0502020204030204" pitchFamily="34" charset="0"/>
                        </a:rPr>
                        <a:t>do 30 roku życia</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algn="ctr"/>
                      <a:r>
                        <a:rPr lang="pl-PL" sz="1800" dirty="0" smtClean="0">
                          <a:latin typeface="Calibri" panose="020F0502020204030204" pitchFamily="34" charset="0"/>
                          <a:cs typeface="Calibri" panose="020F0502020204030204" pitchFamily="34" charset="0"/>
                        </a:rPr>
                        <a:t>192</a:t>
                      </a:r>
                      <a:endParaRPr lang="pl-PL" sz="1800" dirty="0">
                        <a:latin typeface="Calibri" panose="020F0502020204030204" pitchFamily="34" charset="0"/>
                        <a:cs typeface="Calibri" panose="020F0502020204030204" pitchFamily="34" charset="0"/>
                      </a:endParaRP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algn="ctr"/>
                      <a:r>
                        <a:rPr kumimoji="0" lang="pl-PL" sz="1800" b="0" i="0" u="none" strike="noStrike" kern="1200" baseline="0" dirty="0" smtClean="0">
                          <a:solidFill>
                            <a:schemeClr val="tx1"/>
                          </a:solidFill>
                          <a:latin typeface="Calibri" panose="020F0502020204030204" pitchFamily="34" charset="0"/>
                          <a:ea typeface="+mn-ea"/>
                          <a:cs typeface="Calibri" panose="020F0502020204030204" pitchFamily="34" charset="0"/>
                        </a:rPr>
                        <a:t>120</a:t>
                      </a:r>
                      <a:endParaRPr lang="pl-PL" sz="1800" dirty="0">
                        <a:latin typeface="Calibri" panose="020F0502020204030204" pitchFamily="34" charset="0"/>
                        <a:cs typeface="Calibri" panose="020F0502020204030204" pitchFamily="34" charset="0"/>
                      </a:endParaRP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lumMod val="95000"/>
                      </a:schemeClr>
                    </a:solidFill>
                  </a:tcPr>
                </a:tc>
                <a:tc>
                  <a:txBody>
                    <a:bodyPr/>
                    <a:lstStyle/>
                    <a:p>
                      <a:pPr algn="ctr"/>
                      <a:r>
                        <a:rPr lang="pl-PL" sz="1800" dirty="0" smtClean="0">
                          <a:latin typeface="Calibri" panose="020F0502020204030204" pitchFamily="34" charset="0"/>
                          <a:cs typeface="Calibri" panose="020F0502020204030204" pitchFamily="34" charset="0"/>
                        </a:rPr>
                        <a:t>28</a:t>
                      </a:r>
                      <a:endParaRPr lang="pl-PL" sz="1800" dirty="0">
                        <a:latin typeface="Calibri" panose="020F0502020204030204" pitchFamily="34" charset="0"/>
                        <a:cs typeface="Calibri" panose="020F0502020204030204" pitchFamily="34" charset="0"/>
                      </a:endParaRP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algn="ctr"/>
                      <a:r>
                        <a:rPr lang="pl-PL" sz="1800" dirty="0" smtClean="0">
                          <a:latin typeface="Calibri" panose="020F0502020204030204" pitchFamily="34" charset="0"/>
                          <a:cs typeface="Calibri" panose="020F0502020204030204" pitchFamily="34" charset="0"/>
                        </a:rPr>
                        <a:t>19</a:t>
                      </a:r>
                      <a:endParaRPr lang="pl-PL" sz="1800" dirty="0">
                        <a:latin typeface="Calibri" panose="020F0502020204030204" pitchFamily="34" charset="0"/>
                        <a:cs typeface="Calibri" panose="020F0502020204030204" pitchFamily="34" charset="0"/>
                      </a:endParaRP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lumMod val="95000"/>
                      </a:schemeClr>
                    </a:solidFill>
                  </a:tcPr>
                </a:tc>
              </a:tr>
              <a:tr h="346343">
                <a:tc>
                  <a:txBody>
                    <a:bodyPr/>
                    <a:lstStyle/>
                    <a:p>
                      <a:pPr marL="0" marR="0" lvl="0" indent="0" algn="ctr" defTabSz="914400" rtl="0" eaLnBrk="1" fontAlgn="b" latinLnBrk="0" hangingPunct="1">
                        <a:lnSpc>
                          <a:spcPct val="100000"/>
                        </a:lnSpc>
                        <a:spcBef>
                          <a:spcPct val="0"/>
                        </a:spcBef>
                        <a:spcAft>
                          <a:spcPct val="0"/>
                        </a:spcAft>
                        <a:buClrTx/>
                        <a:buSzTx/>
                        <a:buFontTx/>
                        <a:buNone/>
                        <a:tabLst/>
                        <a:defRPr/>
                      </a:pPr>
                      <a:r>
                        <a:rPr kumimoji="0" lang="pl-PL" sz="1400" b="0" i="0" u="none" strike="noStrike" cap="none" normalizeH="0" baseline="0" dirty="0" smtClean="0">
                          <a:ln>
                            <a:noFill/>
                          </a:ln>
                          <a:solidFill>
                            <a:schemeClr val="tx1"/>
                          </a:solidFill>
                          <a:effectLst/>
                          <a:latin typeface="Calibri" panose="020F0502020204030204" pitchFamily="34" charset="0"/>
                          <a:ea typeface="Arial Unicode MS" pitchFamily="34" charset="-128"/>
                          <a:cs typeface="Calibri" panose="020F0502020204030204" pitchFamily="34" charset="0"/>
                        </a:rPr>
                        <a:t>do 25 roku życia</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800" b="0" i="0" u="none" strike="noStrike" cap="none" normalizeH="0" baseline="0" dirty="0" smtClean="0">
                          <a:ln>
                            <a:noFill/>
                          </a:ln>
                          <a:solidFill>
                            <a:schemeClr val="tx1"/>
                          </a:solidFill>
                          <a:effectLst/>
                          <a:latin typeface="Calibri" panose="020F0502020204030204" pitchFamily="34" charset="0"/>
                          <a:ea typeface="Arial Unicode MS" pitchFamily="34" charset="-128"/>
                          <a:cs typeface="Calibri" panose="020F0502020204030204" pitchFamily="34" charset="0"/>
                        </a:rPr>
                        <a:t>85</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800" b="0" i="0" u="none" strike="noStrike" cap="none" normalizeH="0" baseline="0" dirty="0" smtClean="0">
                          <a:ln>
                            <a:noFill/>
                          </a:ln>
                          <a:solidFill>
                            <a:schemeClr val="tx1"/>
                          </a:solidFill>
                          <a:effectLst/>
                          <a:latin typeface="Calibri" panose="020F0502020204030204" pitchFamily="34" charset="0"/>
                          <a:cs typeface="Calibri" panose="020F0502020204030204" pitchFamily="34" charset="0"/>
                        </a:rPr>
                        <a:t>53</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lumMod val="95000"/>
                      </a:scheme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800" b="0" i="0" u="none" strike="noStrike" cap="none" normalizeH="0" baseline="0" dirty="0" smtClean="0">
                          <a:ln>
                            <a:noFill/>
                          </a:ln>
                          <a:solidFill>
                            <a:schemeClr val="tx1"/>
                          </a:solidFill>
                          <a:effectLst/>
                          <a:latin typeface="Calibri" panose="020F0502020204030204" pitchFamily="34" charset="0"/>
                          <a:cs typeface="Calibri" panose="020F0502020204030204" pitchFamily="34" charset="0"/>
                        </a:rPr>
                        <a:t>6</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800" b="0" i="0" u="none" strike="noStrike" cap="none" normalizeH="0" baseline="0" dirty="0" smtClean="0">
                          <a:ln>
                            <a:noFill/>
                          </a:ln>
                          <a:solidFill>
                            <a:schemeClr val="tx1"/>
                          </a:solidFill>
                          <a:effectLst/>
                          <a:latin typeface="Calibri" panose="020F0502020204030204" pitchFamily="34" charset="0"/>
                          <a:cs typeface="Calibri" panose="020F0502020204030204" pitchFamily="34" charset="0"/>
                        </a:rPr>
                        <a:t>4</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lumMod val="95000"/>
                      </a:schemeClr>
                    </a:solidFill>
                  </a:tcPr>
                </a:tc>
              </a:tr>
              <a:tr h="280392">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400" b="0" i="0" u="none" strike="noStrike" cap="none" normalizeH="0" baseline="0" dirty="0" smtClean="0">
                          <a:ln>
                            <a:noFill/>
                          </a:ln>
                          <a:solidFill>
                            <a:schemeClr val="tx1"/>
                          </a:solidFill>
                          <a:effectLst/>
                          <a:latin typeface="Calibri" panose="020F0502020204030204" pitchFamily="34" charset="0"/>
                          <a:ea typeface="Arial Unicode MS" pitchFamily="34" charset="-128"/>
                          <a:cs typeface="Calibri" panose="020F0502020204030204" pitchFamily="34" charset="0"/>
                        </a:rPr>
                        <a:t>długotrwale bezrobotne</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800" b="0" i="0" u="none" strike="noStrike" cap="none" normalizeH="0" baseline="0" dirty="0" smtClean="0">
                          <a:ln>
                            <a:noFill/>
                          </a:ln>
                          <a:solidFill>
                            <a:schemeClr val="tx1"/>
                          </a:solidFill>
                          <a:effectLst/>
                          <a:latin typeface="Calibri" panose="020F0502020204030204" pitchFamily="34" charset="0"/>
                          <a:cs typeface="Calibri" panose="020F0502020204030204" pitchFamily="34" charset="0"/>
                        </a:rPr>
                        <a:t>597</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800" b="0" i="0" u="none" strike="noStrike" cap="none" normalizeH="0" baseline="0" dirty="0" smtClean="0">
                          <a:ln>
                            <a:noFill/>
                          </a:ln>
                          <a:solidFill>
                            <a:schemeClr val="tx1"/>
                          </a:solidFill>
                          <a:effectLst/>
                          <a:latin typeface="Calibri" panose="020F0502020204030204" pitchFamily="34" charset="0"/>
                          <a:cs typeface="Calibri" panose="020F0502020204030204" pitchFamily="34" charset="0"/>
                        </a:rPr>
                        <a:t>266</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lumMod val="95000"/>
                      </a:scheme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800" b="0" i="0" u="none" strike="noStrike" cap="none" normalizeH="0" baseline="0" dirty="0" smtClean="0">
                          <a:ln>
                            <a:noFill/>
                          </a:ln>
                          <a:solidFill>
                            <a:schemeClr val="tx1"/>
                          </a:solidFill>
                          <a:effectLst/>
                          <a:latin typeface="Calibri" panose="020F0502020204030204" pitchFamily="34" charset="0"/>
                          <a:cs typeface="Calibri" panose="020F0502020204030204" pitchFamily="34" charset="0"/>
                        </a:rPr>
                        <a:t>4</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800" b="0" i="0" u="none" strike="noStrike" cap="none" normalizeH="0" baseline="0" dirty="0" smtClean="0">
                          <a:ln>
                            <a:noFill/>
                          </a:ln>
                          <a:solidFill>
                            <a:schemeClr val="tx1"/>
                          </a:solidFill>
                          <a:effectLst/>
                          <a:latin typeface="Calibri" panose="020F0502020204030204" pitchFamily="34" charset="0"/>
                          <a:cs typeface="Calibri" panose="020F0502020204030204" pitchFamily="34" charset="0"/>
                        </a:rPr>
                        <a:t>2</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lumMod val="95000"/>
                      </a:schemeClr>
                    </a:solidFill>
                  </a:tcPr>
                </a:tc>
              </a:tr>
              <a:tr h="436167">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400" b="0" i="0" u="none" strike="noStrike" cap="none" normalizeH="0" baseline="0" dirty="0" smtClean="0">
                          <a:ln>
                            <a:noFill/>
                          </a:ln>
                          <a:solidFill>
                            <a:schemeClr val="tx1"/>
                          </a:solidFill>
                          <a:effectLst/>
                          <a:latin typeface="Calibri" panose="020F0502020204030204" pitchFamily="34" charset="0"/>
                          <a:ea typeface="Arial Unicode MS" pitchFamily="34" charset="-128"/>
                          <a:cs typeface="Calibri" panose="020F0502020204030204" pitchFamily="34" charset="0"/>
                        </a:rPr>
                        <a:t>kobiety, które nie podjęły zatrudnienia po urodzeniu dziecka</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800" b="0" i="0" u="none" strike="noStrike" cap="none" normalizeH="0" baseline="0" dirty="0" smtClean="0">
                          <a:ln>
                            <a:noFill/>
                          </a:ln>
                          <a:solidFill>
                            <a:schemeClr val="tx1"/>
                          </a:solidFill>
                          <a:effectLst/>
                          <a:latin typeface="Calibri" panose="020F0502020204030204" pitchFamily="34" charset="0"/>
                          <a:cs typeface="Calibri" panose="020F0502020204030204" pitchFamily="34" charset="0"/>
                        </a:rPr>
                        <a:t>X</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800" b="0" i="0" u="none" strike="noStrike" cap="none" normalizeH="0" baseline="0" dirty="0" smtClean="0">
                          <a:ln>
                            <a:noFill/>
                          </a:ln>
                          <a:solidFill>
                            <a:schemeClr val="tx1"/>
                          </a:solidFill>
                          <a:effectLst/>
                          <a:latin typeface="Calibri" panose="020F0502020204030204" pitchFamily="34" charset="0"/>
                          <a:ea typeface="Arial Unicode MS" pitchFamily="34" charset="-128"/>
                          <a:cs typeface="Calibri" panose="020F0502020204030204" pitchFamily="34" charset="0"/>
                        </a:rPr>
                        <a:t>103</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lumMod val="95000"/>
                      </a:scheme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800" b="0" i="0" u="none" strike="noStrike" cap="none" normalizeH="0" baseline="0" dirty="0" smtClean="0">
                          <a:ln>
                            <a:noFill/>
                          </a:ln>
                          <a:solidFill>
                            <a:schemeClr val="tx1"/>
                          </a:solidFill>
                          <a:effectLst/>
                          <a:latin typeface="Calibri" panose="020F0502020204030204" pitchFamily="34" charset="0"/>
                          <a:cs typeface="Calibri" panose="020F0502020204030204" pitchFamily="34" charset="0"/>
                        </a:rPr>
                        <a:t>X</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800" b="0" i="0" u="none" strike="noStrike" cap="none" normalizeH="0" baseline="0" dirty="0" smtClean="0">
                          <a:ln>
                            <a:noFill/>
                          </a:ln>
                          <a:solidFill>
                            <a:schemeClr val="tx1"/>
                          </a:solidFill>
                          <a:effectLst/>
                          <a:latin typeface="Calibri" panose="020F0502020204030204" pitchFamily="34" charset="0"/>
                          <a:cs typeface="Calibri" panose="020F0502020204030204" pitchFamily="34" charset="0"/>
                        </a:rPr>
                        <a:t>5</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lumMod val="95000"/>
                      </a:schemeClr>
                    </a:solidFill>
                  </a:tcPr>
                </a:tc>
              </a:tr>
              <a:tr h="280392">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400" b="0" i="0" u="none" strike="noStrike" cap="none" normalizeH="0" baseline="0" dirty="0" smtClean="0">
                          <a:ln>
                            <a:noFill/>
                          </a:ln>
                          <a:solidFill>
                            <a:schemeClr val="tx1"/>
                          </a:solidFill>
                          <a:effectLst/>
                          <a:latin typeface="Calibri" panose="020F0502020204030204" pitchFamily="34" charset="0"/>
                          <a:ea typeface="Arial Unicode MS" pitchFamily="34" charset="-128"/>
                          <a:cs typeface="Calibri" panose="020F0502020204030204" pitchFamily="34" charset="0"/>
                        </a:rPr>
                        <a:t>powyżej 50 roku życia</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800" b="0" i="0" u="none" strike="noStrike" kern="1200" baseline="0" dirty="0" smtClean="0">
                          <a:solidFill>
                            <a:schemeClr val="tx1"/>
                          </a:solidFill>
                          <a:latin typeface="Calibri" panose="020F0502020204030204" pitchFamily="34" charset="0"/>
                          <a:ea typeface="+mn-ea"/>
                          <a:cs typeface="Calibri" panose="020F0502020204030204" pitchFamily="34" charset="0"/>
                        </a:rPr>
                        <a:t>480</a:t>
                      </a:r>
                      <a:endParaRPr kumimoji="0" lang="pl-PL" sz="1800" b="0" i="0" u="none" strike="noStrike" cap="none" normalizeH="0" baseline="0" dirty="0" smtClean="0">
                        <a:ln>
                          <a:noFill/>
                        </a:ln>
                        <a:solidFill>
                          <a:schemeClr val="tx1"/>
                        </a:solidFill>
                        <a:effectLst/>
                        <a:latin typeface="Calibri" panose="020F0502020204030204" pitchFamily="34" charset="0"/>
                        <a:ea typeface="Arial Unicode MS" pitchFamily="34" charset="-128"/>
                        <a:cs typeface="Calibri" panose="020F0502020204030204" pitchFamily="34" charset="0"/>
                      </a:endParaRP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800" b="0" i="0" u="none" strike="noStrike" cap="none" normalizeH="0" baseline="0" dirty="0" smtClean="0">
                          <a:ln>
                            <a:noFill/>
                          </a:ln>
                          <a:solidFill>
                            <a:schemeClr val="tx1"/>
                          </a:solidFill>
                          <a:effectLst/>
                          <a:latin typeface="Calibri" panose="020F0502020204030204" pitchFamily="34" charset="0"/>
                          <a:ea typeface="Arial Unicode MS" pitchFamily="34" charset="-128"/>
                          <a:cs typeface="Calibri" panose="020F0502020204030204" pitchFamily="34" charset="0"/>
                        </a:rPr>
                        <a:t>130</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lumMod val="95000"/>
                      </a:scheme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800" b="0" i="0" u="none" strike="noStrike" cap="none" normalizeH="0" baseline="0" dirty="0" smtClean="0">
                          <a:ln>
                            <a:noFill/>
                          </a:ln>
                          <a:solidFill>
                            <a:schemeClr val="tx1"/>
                          </a:solidFill>
                          <a:effectLst/>
                          <a:latin typeface="Calibri" panose="020F0502020204030204" pitchFamily="34" charset="0"/>
                          <a:cs typeface="Calibri" panose="020F0502020204030204" pitchFamily="34" charset="0"/>
                        </a:rPr>
                        <a:t>93</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800" b="0" i="0" u="none" strike="noStrike" cap="none" normalizeH="0" baseline="0" dirty="0" smtClean="0">
                          <a:ln>
                            <a:noFill/>
                          </a:ln>
                          <a:solidFill>
                            <a:schemeClr val="tx1"/>
                          </a:solidFill>
                          <a:effectLst/>
                          <a:latin typeface="Calibri" panose="020F0502020204030204" pitchFamily="34" charset="0"/>
                          <a:cs typeface="Calibri" panose="020F0502020204030204" pitchFamily="34" charset="0"/>
                        </a:rPr>
                        <a:t>33</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lumMod val="95000"/>
                      </a:schemeClr>
                    </a:solidFill>
                  </a:tcPr>
                </a:tc>
              </a:tr>
              <a:tr h="280392">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400" b="0" i="0" u="none" strike="noStrike" cap="none" normalizeH="0" baseline="0" dirty="0" smtClean="0">
                          <a:ln>
                            <a:noFill/>
                          </a:ln>
                          <a:solidFill>
                            <a:schemeClr val="tx1"/>
                          </a:solidFill>
                          <a:effectLst/>
                          <a:latin typeface="Calibri" panose="020F0502020204030204" pitchFamily="34" charset="0"/>
                          <a:ea typeface="Arial Unicode MS" pitchFamily="34" charset="-128"/>
                          <a:cs typeface="Calibri" panose="020F0502020204030204" pitchFamily="34" charset="0"/>
                        </a:rPr>
                        <a:t>bez kwalifikacji zawodowych</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800" b="0" i="0" u="none" strike="noStrike" cap="none" normalizeH="0" baseline="0" dirty="0" smtClean="0">
                          <a:ln>
                            <a:noFill/>
                          </a:ln>
                          <a:solidFill>
                            <a:schemeClr val="tx1"/>
                          </a:solidFill>
                          <a:effectLst/>
                          <a:latin typeface="Calibri" panose="020F0502020204030204" pitchFamily="34" charset="0"/>
                          <a:cs typeface="Calibri" panose="020F0502020204030204" pitchFamily="34" charset="0"/>
                        </a:rPr>
                        <a:t>280</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800" b="0" i="0" u="none" strike="noStrike" kern="1200" baseline="0" dirty="0" smtClean="0">
                          <a:solidFill>
                            <a:schemeClr val="tx1"/>
                          </a:solidFill>
                          <a:latin typeface="Calibri" panose="020F0502020204030204" pitchFamily="34" charset="0"/>
                          <a:ea typeface="+mn-ea"/>
                          <a:cs typeface="Calibri" panose="020F0502020204030204" pitchFamily="34" charset="0"/>
                        </a:rPr>
                        <a:t>136</a:t>
                      </a:r>
                      <a:endParaRPr kumimoji="0" lang="pl-PL" sz="1800" b="0" i="0" u="none" strike="noStrike" cap="none" normalizeH="0" baseline="0" dirty="0" smtClean="0">
                        <a:ln>
                          <a:noFill/>
                        </a:ln>
                        <a:solidFill>
                          <a:schemeClr val="tx1"/>
                        </a:solidFill>
                        <a:effectLst/>
                        <a:latin typeface="Calibri" panose="020F0502020204030204" pitchFamily="34" charset="0"/>
                        <a:cs typeface="Calibri" panose="020F0502020204030204" pitchFamily="34" charset="0"/>
                      </a:endParaRP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lumMod val="95000"/>
                      </a:scheme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800" b="0" i="0" u="none" strike="noStrike" cap="none" normalizeH="0" baseline="0" dirty="0" smtClean="0">
                          <a:ln>
                            <a:noFill/>
                          </a:ln>
                          <a:solidFill>
                            <a:schemeClr val="tx1"/>
                          </a:solidFill>
                          <a:effectLst/>
                          <a:latin typeface="Calibri" panose="020F0502020204030204" pitchFamily="34" charset="0"/>
                          <a:cs typeface="Calibri" panose="020F0502020204030204" pitchFamily="34" charset="0"/>
                        </a:rPr>
                        <a:t>20</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800" b="0" i="0" u="none" strike="noStrike" kern="1200" baseline="0" dirty="0" smtClean="0">
                          <a:solidFill>
                            <a:schemeClr val="tx1"/>
                          </a:solidFill>
                          <a:latin typeface="Calibri" panose="020F0502020204030204" pitchFamily="34" charset="0"/>
                          <a:ea typeface="+mn-ea"/>
                          <a:cs typeface="Calibri" panose="020F0502020204030204" pitchFamily="34" charset="0"/>
                        </a:rPr>
                        <a:t>13</a:t>
                      </a:r>
                      <a:endParaRPr kumimoji="0" lang="pl-PL" sz="1800" b="0" i="0" u="none" strike="noStrike" cap="none" normalizeH="0" baseline="0" dirty="0" smtClean="0">
                        <a:ln>
                          <a:noFill/>
                        </a:ln>
                        <a:solidFill>
                          <a:schemeClr val="tx1"/>
                        </a:solidFill>
                        <a:effectLst/>
                        <a:latin typeface="Calibri" panose="020F0502020204030204" pitchFamily="34" charset="0"/>
                        <a:cs typeface="Calibri" panose="020F0502020204030204" pitchFamily="34" charset="0"/>
                      </a:endParaRP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lumMod val="95000"/>
                      </a:schemeClr>
                    </a:solidFill>
                  </a:tcPr>
                </a:tc>
              </a:tr>
              <a:tr h="280392">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400" b="0" i="0" u="none" strike="noStrike" cap="none" normalizeH="0" baseline="0" dirty="0" smtClean="0">
                          <a:ln>
                            <a:noFill/>
                          </a:ln>
                          <a:solidFill>
                            <a:schemeClr val="tx1"/>
                          </a:solidFill>
                          <a:effectLst/>
                          <a:latin typeface="Calibri" panose="020F0502020204030204" pitchFamily="34" charset="0"/>
                          <a:ea typeface="Arial Unicode MS" pitchFamily="34" charset="-128"/>
                          <a:cs typeface="Calibri" panose="020F0502020204030204" pitchFamily="34" charset="0"/>
                        </a:rPr>
                        <a:t>bez doświadczenia zawodowego</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800" b="0" i="0" u="none" strike="noStrike" cap="none" normalizeH="0" baseline="0" dirty="0" smtClean="0">
                          <a:ln>
                            <a:noFill/>
                          </a:ln>
                          <a:solidFill>
                            <a:schemeClr val="tx1"/>
                          </a:solidFill>
                          <a:effectLst/>
                          <a:latin typeface="Calibri" panose="020F0502020204030204" pitchFamily="34" charset="0"/>
                          <a:cs typeface="Calibri" panose="020F0502020204030204" pitchFamily="34" charset="0"/>
                        </a:rPr>
                        <a:t>189</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800" b="0" i="0" u="none" strike="noStrike" cap="none" normalizeH="0" baseline="0" dirty="0" smtClean="0">
                          <a:ln>
                            <a:noFill/>
                          </a:ln>
                          <a:solidFill>
                            <a:schemeClr val="tx1"/>
                          </a:solidFill>
                          <a:effectLst/>
                          <a:latin typeface="Calibri" panose="020F0502020204030204" pitchFamily="34" charset="0"/>
                          <a:cs typeface="Calibri" panose="020F0502020204030204" pitchFamily="34" charset="0"/>
                        </a:rPr>
                        <a:t>92</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lumMod val="95000"/>
                      </a:scheme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800" b="0" i="0" u="none" strike="noStrike" cap="none" normalizeH="0" baseline="0" dirty="0" smtClean="0">
                          <a:ln>
                            <a:noFill/>
                          </a:ln>
                          <a:solidFill>
                            <a:schemeClr val="tx1"/>
                          </a:solidFill>
                          <a:effectLst/>
                          <a:latin typeface="Calibri" panose="020F0502020204030204" pitchFamily="34" charset="0"/>
                          <a:cs typeface="Calibri" panose="020F0502020204030204" pitchFamily="34" charset="0"/>
                        </a:rPr>
                        <a:t>0</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800" b="0" i="0" u="none" strike="noStrike" cap="none" normalizeH="0" baseline="0" dirty="0" smtClean="0">
                          <a:ln>
                            <a:noFill/>
                          </a:ln>
                          <a:solidFill>
                            <a:schemeClr val="tx1"/>
                          </a:solidFill>
                          <a:effectLst/>
                          <a:latin typeface="Calibri" panose="020F0502020204030204" pitchFamily="34" charset="0"/>
                          <a:ea typeface="Arial Unicode MS" pitchFamily="34" charset="-128"/>
                          <a:cs typeface="Calibri" panose="020F0502020204030204" pitchFamily="34" charset="0"/>
                        </a:rPr>
                        <a:t>0</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lumMod val="95000"/>
                      </a:schemeClr>
                    </a:solidFill>
                  </a:tcPr>
                </a:tc>
              </a:tr>
              <a:tr h="436167">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pl-PL" sz="1400" b="0" i="0" u="none" strike="noStrike" cap="none" normalizeH="0" baseline="0" dirty="0" smtClean="0">
                          <a:ln>
                            <a:noFill/>
                          </a:ln>
                          <a:solidFill>
                            <a:schemeClr val="tx1"/>
                          </a:solidFill>
                          <a:effectLst/>
                          <a:latin typeface="Calibri" panose="020F0502020204030204" pitchFamily="34" charset="0"/>
                          <a:ea typeface="Arial Unicode MS" pitchFamily="34" charset="-128"/>
                          <a:cs typeface="Calibri" panose="020F0502020204030204" pitchFamily="34" charset="0"/>
                        </a:rPr>
                        <a:t>samotnie wychowujące co najmniej jedno dziecko do 6 roku życia</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800" b="0" i="0" u="none" strike="noStrike" cap="none" normalizeH="0" baseline="0" dirty="0" smtClean="0">
                          <a:ln>
                            <a:noFill/>
                          </a:ln>
                          <a:solidFill>
                            <a:schemeClr val="tx1"/>
                          </a:solidFill>
                          <a:effectLst/>
                          <a:latin typeface="Calibri" panose="020F0502020204030204" pitchFamily="34" charset="0"/>
                          <a:cs typeface="Calibri" panose="020F0502020204030204" pitchFamily="34" charset="0"/>
                        </a:rPr>
                        <a:t>119</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800" b="0" i="0" u="none" strike="noStrike" cap="none" normalizeH="0" baseline="0" dirty="0" smtClean="0">
                          <a:ln>
                            <a:noFill/>
                          </a:ln>
                          <a:solidFill>
                            <a:schemeClr val="tx1"/>
                          </a:solidFill>
                          <a:effectLst/>
                          <a:latin typeface="Calibri" panose="020F0502020204030204" pitchFamily="34" charset="0"/>
                          <a:ea typeface="Arial Unicode MS" pitchFamily="34" charset="-128"/>
                          <a:cs typeface="Calibri" panose="020F0502020204030204" pitchFamily="34" charset="0"/>
                        </a:rPr>
                        <a:t>105</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lumMod val="95000"/>
                      </a:scheme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800" b="0" i="0" u="none" strike="noStrike" cap="none" normalizeH="0" baseline="0" dirty="0" smtClean="0">
                          <a:ln>
                            <a:noFill/>
                          </a:ln>
                          <a:solidFill>
                            <a:schemeClr val="tx1"/>
                          </a:solidFill>
                          <a:effectLst/>
                          <a:latin typeface="Calibri" panose="020F0502020204030204" pitchFamily="34" charset="0"/>
                          <a:cs typeface="Calibri" panose="020F0502020204030204" pitchFamily="34" charset="0"/>
                        </a:rPr>
                        <a:t>21</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800" b="0" i="0" u="none" strike="noStrike" cap="none" normalizeH="0" baseline="0" dirty="0" smtClean="0">
                          <a:ln>
                            <a:noFill/>
                          </a:ln>
                          <a:solidFill>
                            <a:schemeClr val="tx1"/>
                          </a:solidFill>
                          <a:effectLst/>
                          <a:latin typeface="Calibri" panose="020F0502020204030204" pitchFamily="34" charset="0"/>
                          <a:ea typeface="Arial Unicode MS" pitchFamily="34" charset="-128"/>
                          <a:cs typeface="Calibri" panose="020F0502020204030204" pitchFamily="34" charset="0"/>
                        </a:rPr>
                        <a:t>20</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lumMod val="95000"/>
                      </a:schemeClr>
                    </a:solidFill>
                  </a:tcPr>
                </a:tc>
              </a:tr>
              <a:tr h="436167">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pl-PL" sz="1400" b="0" i="0" u="none" strike="noStrike" cap="none" normalizeH="0" baseline="0" dirty="0" smtClean="0">
                          <a:ln>
                            <a:noFill/>
                          </a:ln>
                          <a:solidFill>
                            <a:schemeClr val="tx1"/>
                          </a:solidFill>
                          <a:effectLst/>
                          <a:latin typeface="Calibri" panose="020F0502020204030204" pitchFamily="34" charset="0"/>
                          <a:ea typeface="Arial Unicode MS" pitchFamily="34" charset="-128"/>
                          <a:cs typeface="Calibri" panose="020F0502020204030204" pitchFamily="34" charset="0"/>
                        </a:rPr>
                        <a:t>osoby w okresie do 12 miesięcy od dnia ukończenia nauki</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800" b="0" i="0" u="none" strike="noStrike" cap="none" normalizeH="0" baseline="0" dirty="0" smtClean="0">
                          <a:ln>
                            <a:noFill/>
                          </a:ln>
                          <a:solidFill>
                            <a:schemeClr val="tx1"/>
                          </a:solidFill>
                          <a:effectLst/>
                          <a:latin typeface="Calibri" panose="020F0502020204030204" pitchFamily="34" charset="0"/>
                          <a:cs typeface="Calibri" panose="020F0502020204030204" pitchFamily="34" charset="0"/>
                        </a:rPr>
                        <a:t>29</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800" b="0" i="0" u="none" strike="noStrike" cap="none" normalizeH="0" baseline="0" dirty="0" smtClean="0">
                          <a:ln>
                            <a:noFill/>
                          </a:ln>
                          <a:solidFill>
                            <a:schemeClr val="tx1"/>
                          </a:solidFill>
                          <a:effectLst/>
                          <a:latin typeface="Calibri" panose="020F0502020204030204" pitchFamily="34" charset="0"/>
                          <a:cs typeface="Calibri" panose="020F0502020204030204" pitchFamily="34" charset="0"/>
                        </a:rPr>
                        <a:t>18</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lumMod val="95000"/>
                      </a:scheme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800" b="0" i="0" u="none" strike="noStrike" cap="none" normalizeH="0" baseline="0" dirty="0" smtClean="0">
                          <a:ln>
                            <a:noFill/>
                          </a:ln>
                          <a:solidFill>
                            <a:schemeClr val="tx1"/>
                          </a:solidFill>
                          <a:effectLst/>
                          <a:latin typeface="Calibri" panose="020F0502020204030204" pitchFamily="34" charset="0"/>
                          <a:cs typeface="Calibri" panose="020F0502020204030204" pitchFamily="34" charset="0"/>
                        </a:rPr>
                        <a:t>1</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800" b="0" i="0" u="none" strike="noStrike" cap="none" normalizeH="0" baseline="0" dirty="0" smtClean="0">
                          <a:ln>
                            <a:noFill/>
                          </a:ln>
                          <a:solidFill>
                            <a:schemeClr val="tx1"/>
                          </a:solidFill>
                          <a:effectLst/>
                          <a:latin typeface="Calibri" panose="020F0502020204030204" pitchFamily="34" charset="0"/>
                          <a:ea typeface="Arial Unicode MS" pitchFamily="34" charset="-128"/>
                          <a:cs typeface="Calibri" panose="020F0502020204030204" pitchFamily="34" charset="0"/>
                        </a:rPr>
                        <a:t>1</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lumMod val="95000"/>
                      </a:schemeClr>
                    </a:solidFill>
                  </a:tcPr>
                </a:tc>
              </a:tr>
              <a:tr h="280392">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400" b="0" i="0" u="none" strike="noStrike" cap="none" normalizeH="0" baseline="0" dirty="0" smtClean="0">
                          <a:ln>
                            <a:noFill/>
                          </a:ln>
                          <a:solidFill>
                            <a:schemeClr val="tx1"/>
                          </a:solidFill>
                          <a:effectLst/>
                          <a:latin typeface="Calibri" panose="020F0502020204030204" pitchFamily="34" charset="0"/>
                          <a:ea typeface="Arial Unicode MS" pitchFamily="34" charset="-128"/>
                          <a:cs typeface="Calibri" panose="020F0502020204030204" pitchFamily="34" charset="0"/>
                        </a:rPr>
                        <a:t>niepełnosprawni</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800" b="0" i="0" u="none" strike="noStrike" cap="none" normalizeH="0" baseline="0" dirty="0" smtClean="0">
                          <a:ln>
                            <a:noFill/>
                          </a:ln>
                          <a:solidFill>
                            <a:schemeClr val="tx1"/>
                          </a:solidFill>
                          <a:effectLst/>
                          <a:latin typeface="Calibri" panose="020F0502020204030204" pitchFamily="34" charset="0"/>
                          <a:cs typeface="Calibri" panose="020F0502020204030204" pitchFamily="34" charset="0"/>
                        </a:rPr>
                        <a:t>56</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800" b="0" i="0" u="none" strike="noStrike" cap="none" normalizeH="0" baseline="0" dirty="0" smtClean="0">
                          <a:ln>
                            <a:noFill/>
                          </a:ln>
                          <a:solidFill>
                            <a:schemeClr val="tx1"/>
                          </a:solidFill>
                          <a:effectLst/>
                          <a:latin typeface="Calibri" panose="020F0502020204030204" pitchFamily="34" charset="0"/>
                          <a:cs typeface="Calibri" panose="020F0502020204030204" pitchFamily="34" charset="0"/>
                        </a:rPr>
                        <a:t>21</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lumMod val="95000"/>
                      </a:scheme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800" b="0" i="0" u="none" strike="noStrike" cap="none" normalizeH="0" baseline="0" dirty="0" smtClean="0">
                          <a:ln>
                            <a:noFill/>
                          </a:ln>
                          <a:solidFill>
                            <a:schemeClr val="tx1"/>
                          </a:solidFill>
                          <a:effectLst/>
                          <a:latin typeface="Calibri" panose="020F0502020204030204" pitchFamily="34" charset="0"/>
                          <a:cs typeface="Calibri" panose="020F0502020204030204" pitchFamily="34" charset="0"/>
                        </a:rPr>
                        <a:t>11</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800" b="0" i="0" u="none" strike="noStrike" cap="none" normalizeH="0" baseline="0" dirty="0" smtClean="0">
                          <a:ln>
                            <a:noFill/>
                          </a:ln>
                          <a:solidFill>
                            <a:schemeClr val="tx1"/>
                          </a:solidFill>
                          <a:effectLst/>
                          <a:latin typeface="Calibri" panose="020F0502020204030204" pitchFamily="34" charset="0"/>
                          <a:cs typeface="Calibri" panose="020F0502020204030204" pitchFamily="34" charset="0"/>
                        </a:rPr>
                        <a:t>6</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lumMod val="95000"/>
                      </a:schemeClr>
                    </a:solidFill>
                  </a:tcPr>
                </a:tc>
              </a:tr>
            </a:tbl>
          </a:graphicData>
        </a:graphic>
      </p:graphicFrame>
      <p:sp>
        <p:nvSpPr>
          <p:cNvPr id="5" name="Tytuł 1"/>
          <p:cNvSpPr txBox="1">
            <a:spLocks/>
          </p:cNvSpPr>
          <p:nvPr/>
        </p:nvSpPr>
        <p:spPr>
          <a:xfrm>
            <a:off x="1690275" y="457201"/>
            <a:ext cx="6996525" cy="811559"/>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sz="3000" b="1" dirty="0">
                <a:solidFill>
                  <a:schemeClr val="accent2">
                    <a:lumMod val="75000"/>
                  </a:schemeClr>
                </a:solidFill>
              </a:rPr>
              <a:t>Struktura bezrobotnych</a:t>
            </a:r>
          </a:p>
        </p:txBody>
      </p:sp>
      <p:pic>
        <p:nvPicPr>
          <p:cNvPr id="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2000" y="252000"/>
            <a:ext cx="1438275" cy="9636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677" name="Picture 17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2000" y="252000"/>
            <a:ext cx="1438275" cy="9636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ytuł 1"/>
          <p:cNvSpPr txBox="1">
            <a:spLocks/>
          </p:cNvSpPr>
          <p:nvPr/>
        </p:nvSpPr>
        <p:spPr>
          <a:xfrm>
            <a:off x="1690275" y="457201"/>
            <a:ext cx="6996525" cy="811559"/>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sz="3000" b="1" dirty="0">
                <a:solidFill>
                  <a:schemeClr val="accent2">
                    <a:lumMod val="75000"/>
                  </a:schemeClr>
                </a:solidFill>
              </a:rPr>
              <a:t>Struktura bezrobotnych</a:t>
            </a:r>
          </a:p>
        </p:txBody>
      </p:sp>
      <p:graphicFrame>
        <p:nvGraphicFramePr>
          <p:cNvPr id="9" name="Wykres 7"/>
          <p:cNvGraphicFramePr>
            <a:graphicFrameLocks/>
          </p:cNvGraphicFramePr>
          <p:nvPr>
            <p:extLst>
              <p:ext uri="{D42A27DB-BD31-4B8C-83A1-F6EECF244321}">
                <p14:modId xmlns:p14="http://schemas.microsoft.com/office/powerpoint/2010/main" val="982103868"/>
              </p:ext>
            </p:extLst>
          </p:nvPr>
        </p:nvGraphicFramePr>
        <p:xfrm>
          <a:off x="611188" y="1124745"/>
          <a:ext cx="7921625" cy="5328592"/>
        </p:xfrm>
        <a:graphic>
          <a:graphicData uri="http://schemas.openxmlformats.org/drawingml/2006/chart">
            <c:chart xmlns:c="http://schemas.openxmlformats.org/drawingml/2006/chart" xmlns:r="http://schemas.openxmlformats.org/officeDocument/2006/relationships" r:id="rId3"/>
          </a:graphicData>
        </a:graphic>
      </p:graphicFrame>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2000" y="252000"/>
            <a:ext cx="1438275" cy="9636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ytuł 1"/>
          <p:cNvSpPr txBox="1">
            <a:spLocks/>
          </p:cNvSpPr>
          <p:nvPr/>
        </p:nvSpPr>
        <p:spPr>
          <a:xfrm>
            <a:off x="1690275" y="457201"/>
            <a:ext cx="6996525" cy="811559"/>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sz="3000" b="1" dirty="0">
                <a:solidFill>
                  <a:schemeClr val="accent2">
                    <a:lumMod val="75000"/>
                  </a:schemeClr>
                </a:solidFill>
              </a:rPr>
              <a:t>Osoby bezrobotne do 25 roku życia</a:t>
            </a:r>
          </a:p>
        </p:txBody>
      </p:sp>
      <p:sp>
        <p:nvSpPr>
          <p:cNvPr id="6" name="Symbol zastępczy tekstu 2"/>
          <p:cNvSpPr txBox="1">
            <a:spLocks/>
          </p:cNvSpPr>
          <p:nvPr/>
        </p:nvSpPr>
        <p:spPr>
          <a:xfrm>
            <a:off x="1113524" y="1412776"/>
            <a:ext cx="7515992" cy="4752528"/>
          </a:xfrm>
          <a:prstGeom prst="rect">
            <a:avLst/>
          </a:prstGeom>
        </p:spPr>
        <p:txBody>
          <a:bodyPr anchor="ctr">
            <a:normAutofit/>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marL="0" indent="0" fontAlgn="auto">
              <a:buNone/>
            </a:pPr>
            <a:r>
              <a:rPr lang="pl-PL" dirty="0">
                <a:solidFill>
                  <a:schemeClr val="accent2">
                    <a:lumMod val="50000"/>
                  </a:schemeClr>
                </a:solidFill>
                <a:latin typeface="+mj-lt"/>
                <a:cs typeface="Times New Roman" panose="02020603050405020304" pitchFamily="18" charset="0"/>
              </a:rPr>
              <a:t>To szczególna grupa osób bezrobotnych. </a:t>
            </a:r>
          </a:p>
          <a:p>
            <a:pPr marL="0" indent="0" fontAlgn="auto">
              <a:buNone/>
            </a:pPr>
            <a:r>
              <a:rPr lang="pl-PL" dirty="0">
                <a:solidFill>
                  <a:schemeClr val="accent2">
                    <a:lumMod val="50000"/>
                  </a:schemeClr>
                </a:solidFill>
                <a:latin typeface="+mj-lt"/>
                <a:cs typeface="Times New Roman" panose="02020603050405020304" pitchFamily="18" charset="0"/>
              </a:rPr>
              <a:t>Są to osoby młode wchodzące na rynek pracy często po raz pierwszy. </a:t>
            </a:r>
          </a:p>
          <a:p>
            <a:pPr marL="0" indent="0" fontAlgn="auto">
              <a:buNone/>
            </a:pPr>
            <a:r>
              <a:rPr lang="pl-PL" dirty="0">
                <a:solidFill>
                  <a:schemeClr val="accent2">
                    <a:lumMod val="50000"/>
                  </a:schemeClr>
                </a:solidFill>
                <a:latin typeface="+mj-lt"/>
                <a:cs typeface="Times New Roman" panose="02020603050405020304" pitchFamily="18" charset="0"/>
              </a:rPr>
              <a:t>Największy poziom rejestracji bezrobotnych do 25 roku życia przypada na miesiące zimowe tj. grudzień, styczeń, luty. </a:t>
            </a:r>
          </a:p>
          <a:p>
            <a:pPr marL="0" indent="0" fontAlgn="auto">
              <a:buNone/>
            </a:pPr>
            <a:r>
              <a:rPr lang="pl-PL" dirty="0">
                <a:solidFill>
                  <a:schemeClr val="accent2">
                    <a:lumMod val="50000"/>
                  </a:schemeClr>
                </a:solidFill>
                <a:latin typeface="+mj-lt"/>
                <a:cs typeface="Times New Roman" panose="02020603050405020304" pitchFamily="18" charset="0"/>
              </a:rPr>
              <a:t>W końcu grudnia 2018 r. </a:t>
            </a:r>
            <a:r>
              <a:rPr lang="pl-PL" dirty="0" smtClean="0">
                <a:solidFill>
                  <a:schemeClr val="accent2">
                    <a:lumMod val="50000"/>
                  </a:schemeClr>
                </a:solidFill>
                <a:latin typeface="+mj-lt"/>
                <a:cs typeface="Times New Roman" panose="02020603050405020304" pitchFamily="18" charset="0"/>
              </a:rPr>
              <a:t>zarejestrowanych było </a:t>
            </a:r>
            <a:r>
              <a:rPr lang="pl-PL" dirty="0">
                <a:solidFill>
                  <a:schemeClr val="accent2">
                    <a:lumMod val="50000"/>
                  </a:schemeClr>
                </a:solidFill>
                <a:latin typeface="+mj-lt"/>
                <a:cs typeface="Times New Roman" panose="02020603050405020304" pitchFamily="18" charset="0"/>
              </a:rPr>
              <a:t>85 </a:t>
            </a:r>
            <a:r>
              <a:rPr lang="pl-PL" dirty="0" smtClean="0">
                <a:solidFill>
                  <a:schemeClr val="accent2">
                    <a:lumMod val="50000"/>
                  </a:schemeClr>
                </a:solidFill>
                <a:latin typeface="+mj-lt"/>
                <a:cs typeface="Times New Roman" panose="02020603050405020304" pitchFamily="18" charset="0"/>
              </a:rPr>
              <a:t>osób </a:t>
            </a:r>
            <a:r>
              <a:rPr lang="pl-PL" dirty="0">
                <a:solidFill>
                  <a:schemeClr val="accent2">
                    <a:lumMod val="50000"/>
                  </a:schemeClr>
                </a:solidFill>
                <a:latin typeface="+mj-lt"/>
                <a:cs typeface="Times New Roman" panose="02020603050405020304" pitchFamily="18" charset="0"/>
              </a:rPr>
              <a:t>do 25 roku życia, tj. 6,85 % ogółu bezrobotnych.</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421" name="Group 37"/>
          <p:cNvGraphicFramePr>
            <a:graphicFrameLocks noGrp="1"/>
          </p:cNvGraphicFramePr>
          <p:nvPr>
            <p:extLst>
              <p:ext uri="{D42A27DB-BD31-4B8C-83A1-F6EECF244321}">
                <p14:modId xmlns:p14="http://schemas.microsoft.com/office/powerpoint/2010/main" val="2728297091"/>
              </p:ext>
            </p:extLst>
          </p:nvPr>
        </p:nvGraphicFramePr>
        <p:xfrm>
          <a:off x="1259632" y="1916832"/>
          <a:ext cx="7169149" cy="3318344"/>
        </p:xfrm>
        <a:graphic>
          <a:graphicData uri="http://schemas.openxmlformats.org/drawingml/2006/table">
            <a:tbl>
              <a:tblPr/>
              <a:tblGrid>
                <a:gridCol w="1024907"/>
                <a:gridCol w="1066528"/>
                <a:gridCol w="981553"/>
                <a:gridCol w="1023173"/>
                <a:gridCol w="1024907"/>
                <a:gridCol w="1024908"/>
                <a:gridCol w="1023173"/>
              </a:tblGrid>
              <a:tr h="432049">
                <a:tc gridSpan="7">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800" b="1" i="0" u="none" strike="noStrike" cap="none" normalizeH="0" baseline="0" dirty="0" smtClean="0">
                          <a:ln>
                            <a:noFill/>
                          </a:ln>
                          <a:solidFill>
                            <a:schemeClr val="tx1"/>
                          </a:solidFill>
                          <a:effectLst/>
                          <a:latin typeface="Calibri" panose="020F0502020204030204" pitchFamily="34" charset="0"/>
                          <a:ea typeface="Arial Unicode MS" pitchFamily="34" charset="-128"/>
                          <a:cs typeface="Calibri" panose="020F0502020204030204" pitchFamily="34" charset="0"/>
                        </a:rPr>
                        <a:t>Stan na 31.12.2018 r. </a:t>
                      </a: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chemeClr val="bg1"/>
                    </a:solidFill>
                  </a:tcPr>
                </a:tc>
                <a:tc hMerge="1">
                  <a:txBody>
                    <a:bodyPr/>
                    <a:lstStyle/>
                    <a:p>
                      <a:endParaRPr lang="pl-PL"/>
                    </a:p>
                  </a:txBody>
                  <a:tcPr/>
                </a:tc>
                <a:tc hMerge="1">
                  <a:txBody>
                    <a:bodyPr/>
                    <a:lstStyle/>
                    <a:p>
                      <a:endParaRPr lang="pl-PL"/>
                    </a:p>
                  </a:txBody>
                  <a:tcPr/>
                </a:tc>
                <a:tc hMerge="1">
                  <a:txBody>
                    <a:bodyPr/>
                    <a:lstStyle/>
                    <a:p>
                      <a:endParaRPr lang="pl-PL"/>
                    </a:p>
                  </a:txBody>
                  <a:tcPr/>
                </a:tc>
                <a:tc hMerge="1">
                  <a:txBody>
                    <a:bodyPr/>
                    <a:lstStyle/>
                    <a:p>
                      <a:endParaRPr lang="pl-PL"/>
                    </a:p>
                  </a:txBody>
                  <a:tcPr/>
                </a:tc>
                <a:tc hMerge="1">
                  <a:txBody>
                    <a:bodyPr/>
                    <a:lstStyle/>
                    <a:p>
                      <a:endParaRPr lang="pl-PL"/>
                    </a:p>
                  </a:txBody>
                  <a:tcPr/>
                </a:tc>
                <a:tc hMerge="1">
                  <a:txBody>
                    <a:bodyPr/>
                    <a:lstStyle/>
                    <a:p>
                      <a:endParaRPr lang="pl-PL"/>
                    </a:p>
                  </a:txBody>
                  <a:tcPr/>
                </a:tc>
              </a:tr>
              <a:tr h="1507340">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400" b="0" i="0" u="none" strike="noStrike" cap="none" normalizeH="0" baseline="0" dirty="0" smtClean="0">
                          <a:ln>
                            <a:noFill/>
                          </a:ln>
                          <a:solidFill>
                            <a:schemeClr val="tx1"/>
                          </a:solidFill>
                          <a:effectLst/>
                          <a:latin typeface="Calibri" panose="020F0502020204030204" pitchFamily="34" charset="0"/>
                          <a:ea typeface="Arial Unicode MS" pitchFamily="34" charset="-128"/>
                          <a:cs typeface="Calibri" panose="020F0502020204030204" pitchFamily="34" charset="0"/>
                        </a:rPr>
                        <a:t>wiek</a:t>
                      </a:r>
                    </a:p>
                  </a:txBody>
                  <a:tcPr marL="0" marR="0" marT="0" marB="0" anchor="ctr" horzOverflow="overflow">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400" b="0" i="0" u="none" strike="noStrike" cap="none" normalizeH="0" baseline="0" dirty="0" smtClean="0">
                          <a:ln>
                            <a:noFill/>
                          </a:ln>
                          <a:solidFill>
                            <a:schemeClr val="tx1"/>
                          </a:solidFill>
                          <a:effectLst/>
                          <a:latin typeface="Calibri" panose="020F0502020204030204" pitchFamily="34" charset="0"/>
                          <a:ea typeface="Arial Unicode MS" pitchFamily="34" charset="-128"/>
                          <a:cs typeface="Calibri" panose="020F0502020204030204" pitchFamily="34" charset="0"/>
                        </a:rPr>
                        <a:t>18-24</a:t>
                      </a:r>
                    </a:p>
                  </a:txBody>
                  <a:tcPr marL="0" marR="0" marT="0"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400" b="0" i="0" u="none" strike="noStrike" cap="none" normalizeH="0" baseline="0" dirty="0" smtClean="0">
                          <a:ln>
                            <a:noFill/>
                          </a:ln>
                          <a:solidFill>
                            <a:schemeClr val="tx1"/>
                          </a:solidFill>
                          <a:effectLst/>
                          <a:latin typeface="Calibri" panose="020F0502020204030204" pitchFamily="34" charset="0"/>
                          <a:ea typeface="Arial Unicode MS" pitchFamily="34" charset="-128"/>
                          <a:cs typeface="Calibri" panose="020F0502020204030204" pitchFamily="34" charset="0"/>
                        </a:rPr>
                        <a:t>25-34</a:t>
                      </a:r>
                    </a:p>
                  </a:txBody>
                  <a:tcPr marL="0" marR="0" marT="0"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400" b="0" i="0" u="none" strike="noStrike" cap="none" normalizeH="0" baseline="0" dirty="0" smtClean="0">
                          <a:ln>
                            <a:noFill/>
                          </a:ln>
                          <a:solidFill>
                            <a:schemeClr val="tx1"/>
                          </a:solidFill>
                          <a:effectLst/>
                          <a:latin typeface="Calibri" panose="020F0502020204030204" pitchFamily="34" charset="0"/>
                          <a:ea typeface="Arial Unicode MS" pitchFamily="34" charset="-128"/>
                          <a:cs typeface="Calibri" panose="020F0502020204030204" pitchFamily="34" charset="0"/>
                        </a:rPr>
                        <a:t>35-44</a:t>
                      </a:r>
                    </a:p>
                  </a:txBody>
                  <a:tcPr marL="0" marR="0" marT="0"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400" b="0" i="0" u="none" strike="noStrike" cap="none" normalizeH="0" baseline="0" dirty="0" smtClean="0">
                          <a:ln>
                            <a:noFill/>
                          </a:ln>
                          <a:solidFill>
                            <a:schemeClr val="tx1"/>
                          </a:solidFill>
                          <a:effectLst/>
                          <a:latin typeface="Calibri" panose="020F0502020204030204" pitchFamily="34" charset="0"/>
                          <a:ea typeface="Arial Unicode MS" pitchFamily="34" charset="-128"/>
                          <a:cs typeface="Calibri" panose="020F0502020204030204" pitchFamily="34" charset="0"/>
                        </a:rPr>
                        <a:t>45-54</a:t>
                      </a:r>
                    </a:p>
                  </a:txBody>
                  <a:tcPr marL="0" marR="0" marT="0"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400" b="0" i="0" u="none" strike="noStrike" cap="none" normalizeH="0" baseline="0" dirty="0" smtClean="0">
                          <a:ln>
                            <a:noFill/>
                          </a:ln>
                          <a:solidFill>
                            <a:schemeClr val="tx1"/>
                          </a:solidFill>
                          <a:effectLst/>
                          <a:latin typeface="Calibri" panose="020F0502020204030204" pitchFamily="34" charset="0"/>
                          <a:ea typeface="Arial Unicode MS" pitchFamily="34" charset="-128"/>
                          <a:cs typeface="Calibri" panose="020F0502020204030204" pitchFamily="34" charset="0"/>
                        </a:rPr>
                        <a:t>55-59</a:t>
                      </a:r>
                    </a:p>
                  </a:txBody>
                  <a:tcPr marL="0" marR="0" marT="0"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400" b="0" i="0" u="none" strike="noStrike" cap="none" normalizeH="0" baseline="0" dirty="0" smtClean="0">
                          <a:ln>
                            <a:noFill/>
                          </a:ln>
                          <a:solidFill>
                            <a:schemeClr val="tx1"/>
                          </a:solidFill>
                          <a:effectLst/>
                          <a:latin typeface="Calibri" panose="020F0502020204030204" pitchFamily="34" charset="0"/>
                          <a:ea typeface="Arial Unicode MS" pitchFamily="34" charset="-128"/>
                          <a:cs typeface="Calibri" panose="020F0502020204030204" pitchFamily="34" charset="0"/>
                        </a:rPr>
                        <a:t>60 i więcej</a:t>
                      </a:r>
                    </a:p>
                  </a:txBody>
                  <a:tcPr marL="0" marR="0" marT="0"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chemeClr val="bg1"/>
                    </a:solidFill>
                  </a:tcPr>
                </a:tc>
              </a:tr>
              <a:tr h="1378955">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pl-PL" sz="1400" b="0" i="0" u="none" strike="noStrike" cap="none" normalizeH="0" baseline="0" dirty="0" smtClean="0">
                          <a:ln>
                            <a:noFill/>
                          </a:ln>
                          <a:solidFill>
                            <a:schemeClr val="tx1"/>
                          </a:solidFill>
                          <a:effectLst/>
                          <a:latin typeface="Calibri" panose="020F0502020204030204" pitchFamily="34" charset="0"/>
                          <a:ea typeface="Arial Unicode MS" pitchFamily="34" charset="-128"/>
                          <a:cs typeface="Calibri" panose="020F0502020204030204" pitchFamily="34" charset="0"/>
                        </a:rPr>
                        <a:t> liczba osób</a:t>
                      </a:r>
                    </a:p>
                  </a:txBody>
                  <a:tcPr marL="0" marR="0" marT="0" marB="0" anchor="ctr" horzOverflow="overflow">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algn="ctr"/>
                      <a:r>
                        <a:rPr lang="pl-PL" sz="1800" b="1" dirty="0" smtClean="0">
                          <a:latin typeface="Calibri" panose="020F0502020204030204" pitchFamily="34" charset="0"/>
                          <a:cs typeface="Calibri" panose="020F0502020204030204" pitchFamily="34" charset="0"/>
                        </a:rPr>
                        <a:t>20</a:t>
                      </a:r>
                      <a:endParaRPr lang="pl-PL" sz="1800" b="1" dirty="0">
                        <a:latin typeface="Calibri" panose="020F0502020204030204" pitchFamily="34" charset="0"/>
                        <a:cs typeface="Calibri" panose="020F0502020204030204" pitchFamily="34" charset="0"/>
                      </a:endParaRPr>
                    </a:p>
                  </a:txBody>
                  <a:tcPr marL="0" marR="0" marT="0"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algn="ctr"/>
                      <a:r>
                        <a:rPr lang="pl-PL" sz="1800" b="1" dirty="0" smtClean="0">
                          <a:latin typeface="Calibri" panose="020F0502020204030204" pitchFamily="34" charset="0"/>
                          <a:cs typeface="Calibri" panose="020F0502020204030204" pitchFamily="34" charset="0"/>
                        </a:rPr>
                        <a:t>82</a:t>
                      </a:r>
                      <a:endParaRPr lang="pl-PL" sz="1800" b="1" dirty="0">
                        <a:latin typeface="Calibri" panose="020F0502020204030204" pitchFamily="34" charset="0"/>
                        <a:cs typeface="Calibri" panose="020F0502020204030204" pitchFamily="34" charset="0"/>
                      </a:endParaRPr>
                    </a:p>
                  </a:txBody>
                  <a:tcPr marL="0" marR="0" marT="0"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algn="ctr"/>
                      <a:r>
                        <a:rPr lang="pl-PL" sz="1800" b="1" dirty="0" smtClean="0">
                          <a:latin typeface="Calibri" panose="020F0502020204030204" pitchFamily="34" charset="0"/>
                          <a:cs typeface="Calibri" panose="020F0502020204030204" pitchFamily="34" charset="0"/>
                        </a:rPr>
                        <a:t>132</a:t>
                      </a:r>
                      <a:endParaRPr lang="pl-PL" sz="1800" b="1" dirty="0">
                        <a:latin typeface="Calibri" panose="020F0502020204030204" pitchFamily="34" charset="0"/>
                        <a:cs typeface="Calibri" panose="020F0502020204030204" pitchFamily="34" charset="0"/>
                      </a:endParaRPr>
                    </a:p>
                  </a:txBody>
                  <a:tcPr marL="0" marR="0" marT="0"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algn="ctr"/>
                      <a:r>
                        <a:rPr lang="pl-PL" sz="1800" b="1" dirty="0" smtClean="0">
                          <a:latin typeface="Calibri" panose="020F0502020204030204" pitchFamily="34" charset="0"/>
                          <a:cs typeface="Calibri" panose="020F0502020204030204" pitchFamily="34" charset="0"/>
                        </a:rPr>
                        <a:t>121</a:t>
                      </a:r>
                      <a:endParaRPr lang="pl-PL" sz="1800" b="1" dirty="0">
                        <a:latin typeface="Calibri" panose="020F0502020204030204" pitchFamily="34" charset="0"/>
                        <a:cs typeface="Calibri" panose="020F0502020204030204" pitchFamily="34" charset="0"/>
                      </a:endParaRPr>
                    </a:p>
                  </a:txBody>
                  <a:tcPr marL="0" marR="0" marT="0"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algn="ctr"/>
                      <a:r>
                        <a:rPr lang="pl-PL" sz="1800" b="1" dirty="0" smtClean="0">
                          <a:latin typeface="Calibri" panose="020F0502020204030204" pitchFamily="34" charset="0"/>
                          <a:cs typeface="Calibri" panose="020F0502020204030204" pitchFamily="34" charset="0"/>
                        </a:rPr>
                        <a:t>137</a:t>
                      </a:r>
                      <a:endParaRPr lang="pl-PL" sz="1800" b="1" dirty="0">
                        <a:latin typeface="Calibri" panose="020F0502020204030204" pitchFamily="34" charset="0"/>
                        <a:cs typeface="Calibri" panose="020F0502020204030204" pitchFamily="34" charset="0"/>
                      </a:endParaRPr>
                    </a:p>
                  </a:txBody>
                  <a:tcPr marL="0" marR="0" marT="0"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algn="ctr"/>
                      <a:r>
                        <a:rPr lang="pl-PL" sz="1800" b="1" dirty="0" smtClean="0">
                          <a:latin typeface="Calibri" panose="020F0502020204030204" pitchFamily="34" charset="0"/>
                          <a:cs typeface="Calibri" panose="020F0502020204030204" pitchFamily="34" charset="0"/>
                        </a:rPr>
                        <a:t>105</a:t>
                      </a:r>
                      <a:endParaRPr lang="pl-PL" sz="1800" b="1" dirty="0">
                        <a:latin typeface="Calibri" panose="020F0502020204030204" pitchFamily="34" charset="0"/>
                        <a:cs typeface="Calibri" panose="020F0502020204030204" pitchFamily="34" charset="0"/>
                      </a:endParaRPr>
                    </a:p>
                  </a:txBody>
                  <a:tcPr marL="0" marR="0" marT="0"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bl>
          </a:graphicData>
        </a:graphic>
      </p:graphicFrame>
      <p:pic>
        <p:nvPicPr>
          <p:cNvPr id="327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2000" y="252000"/>
            <a:ext cx="1368152" cy="9166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Tytuł 1"/>
          <p:cNvSpPr txBox="1">
            <a:spLocks/>
          </p:cNvSpPr>
          <p:nvPr/>
        </p:nvSpPr>
        <p:spPr>
          <a:xfrm>
            <a:off x="1690275" y="457201"/>
            <a:ext cx="6996525" cy="811559"/>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sz="3000" b="1" dirty="0">
                <a:solidFill>
                  <a:schemeClr val="accent2">
                    <a:lumMod val="75000"/>
                  </a:schemeClr>
                </a:solidFill>
              </a:rPr>
              <a:t>Osoby długotrwale bezrobotne</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2000" y="252000"/>
            <a:ext cx="1438275" cy="9636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6" name="Wykres 5"/>
          <p:cNvGraphicFramePr/>
          <p:nvPr>
            <p:extLst>
              <p:ext uri="{D42A27DB-BD31-4B8C-83A1-F6EECF244321}">
                <p14:modId xmlns:p14="http://schemas.microsoft.com/office/powerpoint/2010/main" val="782269499"/>
              </p:ext>
            </p:extLst>
          </p:nvPr>
        </p:nvGraphicFramePr>
        <p:xfrm>
          <a:off x="899592" y="1412776"/>
          <a:ext cx="7704856" cy="4752528"/>
        </p:xfrm>
        <a:graphic>
          <a:graphicData uri="http://schemas.openxmlformats.org/drawingml/2006/chart">
            <c:chart xmlns:c="http://schemas.openxmlformats.org/drawingml/2006/chart" xmlns:r="http://schemas.openxmlformats.org/officeDocument/2006/relationships" r:id="rId4"/>
          </a:graphicData>
        </a:graphic>
      </p:graphicFrame>
      <p:sp>
        <p:nvSpPr>
          <p:cNvPr id="7" name="Tytuł 1"/>
          <p:cNvSpPr txBox="1">
            <a:spLocks/>
          </p:cNvSpPr>
          <p:nvPr/>
        </p:nvSpPr>
        <p:spPr>
          <a:xfrm>
            <a:off x="1690275" y="457201"/>
            <a:ext cx="6996525" cy="811559"/>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sz="3000" b="1" dirty="0">
                <a:solidFill>
                  <a:schemeClr val="accent2">
                    <a:lumMod val="75000"/>
                  </a:schemeClr>
                </a:solidFill>
              </a:rPr>
              <a:t>Osoby bezrobotne wg wieku</a:t>
            </a:r>
          </a:p>
        </p:txBody>
      </p:sp>
    </p:spTree>
    <p:extLst>
      <p:ext uri="{BB962C8B-B14F-4D97-AF65-F5344CB8AC3E}">
        <p14:creationId xmlns:p14="http://schemas.microsoft.com/office/powerpoint/2010/main" val="419395657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2000" y="252000"/>
            <a:ext cx="1438275" cy="9636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ytuł 1"/>
          <p:cNvSpPr txBox="1">
            <a:spLocks/>
          </p:cNvSpPr>
          <p:nvPr/>
        </p:nvSpPr>
        <p:spPr>
          <a:xfrm>
            <a:off x="1690275" y="457201"/>
            <a:ext cx="6996525" cy="811559"/>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sz="3000" b="1" dirty="0">
                <a:solidFill>
                  <a:schemeClr val="accent2">
                    <a:lumMod val="75000"/>
                  </a:schemeClr>
                </a:solidFill>
              </a:rPr>
              <a:t>Osoby bezrobotne wg wieku</a:t>
            </a:r>
          </a:p>
        </p:txBody>
      </p:sp>
      <p:graphicFrame>
        <p:nvGraphicFramePr>
          <p:cNvPr id="2" name="Tabela 1"/>
          <p:cNvGraphicFramePr>
            <a:graphicFrameLocks noGrp="1"/>
          </p:cNvGraphicFramePr>
          <p:nvPr>
            <p:extLst>
              <p:ext uri="{D42A27DB-BD31-4B8C-83A1-F6EECF244321}">
                <p14:modId xmlns:p14="http://schemas.microsoft.com/office/powerpoint/2010/main" val="3747383085"/>
              </p:ext>
            </p:extLst>
          </p:nvPr>
        </p:nvGraphicFramePr>
        <p:xfrm>
          <a:off x="1043608" y="1772816"/>
          <a:ext cx="7520884" cy="3751467"/>
        </p:xfrm>
        <a:graphic>
          <a:graphicData uri="http://schemas.openxmlformats.org/drawingml/2006/table">
            <a:tbl>
              <a:tblPr/>
              <a:tblGrid>
                <a:gridCol w="3791152"/>
                <a:gridCol w="1793140"/>
                <a:gridCol w="1936592"/>
              </a:tblGrid>
              <a:tr h="714302">
                <a:tc gridSpan="3">
                  <a:txBody>
                    <a:bodyPr/>
                    <a:lstStyle/>
                    <a:p>
                      <a:pPr marL="0" marR="0" lvl="0" indent="0" algn="ctr" defTabSz="914400" rtl="0" eaLnBrk="1" fontAlgn="b" latinLnBrk="0" hangingPunct="1">
                        <a:lnSpc>
                          <a:spcPct val="100000"/>
                        </a:lnSpc>
                        <a:spcBef>
                          <a:spcPct val="0"/>
                        </a:spcBef>
                        <a:spcAft>
                          <a:spcPct val="0"/>
                        </a:spcAft>
                        <a:buClrTx/>
                        <a:buSzTx/>
                        <a:buFontTx/>
                        <a:buNone/>
                        <a:tabLst/>
                        <a:defRPr/>
                      </a:pPr>
                      <a:r>
                        <a:rPr lang="pl-PL" sz="1800" b="1" dirty="0" smtClean="0">
                          <a:solidFill>
                            <a:schemeClr val="tx1"/>
                          </a:solidFill>
                          <a:latin typeface="Calibri" panose="020F0502020204030204" pitchFamily="34" charset="0"/>
                          <a:cs typeface="Calibri" panose="020F0502020204030204" pitchFamily="34" charset="0"/>
                        </a:rPr>
                        <a:t>Stan</a:t>
                      </a:r>
                      <a:r>
                        <a:rPr lang="pl-PL" sz="1800" b="1" baseline="0" dirty="0" smtClean="0">
                          <a:solidFill>
                            <a:schemeClr val="tx1"/>
                          </a:solidFill>
                          <a:latin typeface="Calibri" panose="020F0502020204030204" pitchFamily="34" charset="0"/>
                          <a:cs typeface="Calibri" panose="020F0502020204030204" pitchFamily="34" charset="0"/>
                        </a:rPr>
                        <a:t> na 3</a:t>
                      </a:r>
                      <a:r>
                        <a:rPr lang="pl-PL" sz="1800" b="1" dirty="0" smtClean="0">
                          <a:solidFill>
                            <a:schemeClr val="tx1"/>
                          </a:solidFill>
                          <a:latin typeface="Calibri" panose="020F0502020204030204" pitchFamily="34" charset="0"/>
                          <a:cs typeface="Calibri" panose="020F0502020204030204" pitchFamily="34" charset="0"/>
                        </a:rPr>
                        <a:t>1.12.2018 r.</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hMerge="1">
                  <a:txBody>
                    <a:bodyPr/>
                    <a:lstStyle/>
                    <a:p>
                      <a:endParaRPr lang="pl-PL"/>
                    </a:p>
                  </a:txBody>
                  <a:tcPr/>
                </a:tc>
                <a:tc hMerge="1">
                  <a:txBody>
                    <a:bodyPr/>
                    <a:lstStyle/>
                    <a:p>
                      <a:endParaRPr lang="pl-PL"/>
                    </a:p>
                  </a:txBody>
                  <a:tcPr/>
                </a:tc>
              </a:tr>
              <a:tr h="797866">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400" b="0" i="0" u="none" strike="noStrike" cap="none" normalizeH="0" baseline="0" dirty="0" smtClean="0">
                          <a:ln>
                            <a:noFill/>
                          </a:ln>
                          <a:solidFill>
                            <a:schemeClr val="tx1"/>
                          </a:solidFill>
                          <a:effectLst/>
                          <a:latin typeface="Calibri" panose="020F0502020204030204" pitchFamily="34" charset="0"/>
                          <a:ea typeface="Arial Unicode MS" pitchFamily="34" charset="-128"/>
                          <a:cs typeface="Calibri" panose="020F0502020204030204" pitchFamily="34" charset="0"/>
                        </a:rPr>
                        <a:t>Wyszczególnienie</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algn="ctr"/>
                      <a:r>
                        <a:rPr lang="pl-PL" sz="1400" dirty="0" smtClean="0">
                          <a:latin typeface="Calibri" panose="020F0502020204030204" pitchFamily="34" charset="0"/>
                          <a:cs typeface="Calibri" panose="020F0502020204030204" pitchFamily="34" charset="0"/>
                        </a:rPr>
                        <a:t>osoby</a:t>
                      </a:r>
                      <a:endParaRPr lang="pl-PL" sz="1400" dirty="0">
                        <a:latin typeface="Calibri" panose="020F0502020204030204" pitchFamily="34" charset="0"/>
                        <a:cs typeface="Calibri" panose="020F0502020204030204" pitchFamily="34" charset="0"/>
                      </a:endParaRP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algn="ctr"/>
                      <a:r>
                        <a:rPr lang="pl-PL" sz="1400" dirty="0" smtClean="0">
                          <a:latin typeface="Calibri" panose="020F0502020204030204" pitchFamily="34" charset="0"/>
                          <a:cs typeface="Calibri" panose="020F0502020204030204" pitchFamily="34" charset="0"/>
                        </a:rPr>
                        <a:t>%</a:t>
                      </a:r>
                      <a:endParaRPr lang="pl-PL" sz="1400" dirty="0">
                        <a:latin typeface="Calibri" panose="020F0502020204030204" pitchFamily="34" charset="0"/>
                        <a:cs typeface="Calibri" panose="020F0502020204030204" pitchFamily="34" charset="0"/>
                      </a:endParaRP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r h="338346">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400" b="1" i="0" u="none" strike="noStrike" cap="none" normalizeH="0" baseline="0" dirty="0" smtClean="0">
                          <a:ln>
                            <a:noFill/>
                          </a:ln>
                          <a:solidFill>
                            <a:schemeClr val="tx1"/>
                          </a:solidFill>
                          <a:effectLst/>
                          <a:latin typeface="Calibri" panose="020F0502020204030204" pitchFamily="34" charset="0"/>
                          <a:ea typeface="Arial Unicode MS" pitchFamily="34" charset="-128"/>
                          <a:cs typeface="Calibri" panose="020F0502020204030204" pitchFamily="34" charset="0"/>
                        </a:rPr>
                        <a:t>Ogółem</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algn="ctr"/>
                      <a:r>
                        <a:rPr lang="pl-PL" dirty="0" smtClean="0">
                          <a:latin typeface="Calibri" panose="020F0502020204030204" pitchFamily="34" charset="0"/>
                          <a:cs typeface="Calibri" panose="020F0502020204030204" pitchFamily="34" charset="0"/>
                        </a:rPr>
                        <a:t>1240</a:t>
                      </a:r>
                      <a:endParaRPr lang="pl-PL" dirty="0">
                        <a:latin typeface="Calibri" panose="020F0502020204030204" pitchFamily="34" charset="0"/>
                        <a:cs typeface="Calibri" panose="020F0502020204030204" pitchFamily="34" charset="0"/>
                      </a:endParaRP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algn="ctr"/>
                      <a:r>
                        <a:rPr lang="pl-PL" dirty="0" smtClean="0">
                          <a:latin typeface="Calibri" panose="020F0502020204030204" pitchFamily="34" charset="0"/>
                          <a:cs typeface="Calibri" panose="020F0502020204030204" pitchFamily="34" charset="0"/>
                        </a:rPr>
                        <a:t>100,00</a:t>
                      </a:r>
                      <a:endParaRPr lang="pl-PL" dirty="0">
                        <a:latin typeface="Calibri" panose="020F0502020204030204" pitchFamily="34" charset="0"/>
                        <a:cs typeface="Calibri" panose="020F0502020204030204" pitchFamily="34" charset="0"/>
                      </a:endParaRP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r h="309726">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400" b="0" i="0" u="none" strike="noStrike" cap="none" normalizeH="0" baseline="0" dirty="0" smtClean="0">
                          <a:ln>
                            <a:noFill/>
                          </a:ln>
                          <a:solidFill>
                            <a:schemeClr val="tx1"/>
                          </a:solidFill>
                          <a:effectLst/>
                          <a:latin typeface="Calibri" panose="020F0502020204030204" pitchFamily="34" charset="0"/>
                          <a:ea typeface="Arial Unicode MS" pitchFamily="34" charset="-128"/>
                          <a:cs typeface="Calibri" panose="020F0502020204030204" pitchFamily="34" charset="0"/>
                        </a:rPr>
                        <a:t>do 24 lat</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algn="ctr"/>
                      <a:r>
                        <a:rPr lang="pl-PL" dirty="0" smtClean="0">
                          <a:latin typeface="Calibri" panose="020F0502020204030204" pitchFamily="34" charset="0"/>
                          <a:cs typeface="Calibri" panose="020F0502020204030204" pitchFamily="34" charset="0"/>
                        </a:rPr>
                        <a:t>85</a:t>
                      </a:r>
                      <a:endParaRPr lang="pl-PL" dirty="0">
                        <a:latin typeface="Calibri" panose="020F0502020204030204" pitchFamily="34" charset="0"/>
                        <a:cs typeface="Calibri" panose="020F0502020204030204" pitchFamily="34" charset="0"/>
                      </a:endParaRP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algn="ctr"/>
                      <a:r>
                        <a:rPr lang="pl-PL" dirty="0" smtClean="0">
                          <a:latin typeface="Calibri" panose="020F0502020204030204" pitchFamily="34" charset="0"/>
                          <a:cs typeface="Calibri" panose="020F0502020204030204" pitchFamily="34" charset="0"/>
                        </a:rPr>
                        <a:t>6,85</a:t>
                      </a:r>
                      <a:endParaRPr lang="pl-PL" dirty="0">
                        <a:latin typeface="Calibri" panose="020F0502020204030204" pitchFamily="34" charset="0"/>
                        <a:cs typeface="Calibri" panose="020F0502020204030204" pitchFamily="34" charset="0"/>
                      </a:endParaRP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r h="288032">
                <a:tc>
                  <a:txBody>
                    <a:bodyPr/>
                    <a:lstStyle/>
                    <a:p>
                      <a:pPr marL="0" marR="0" lvl="0" indent="0" algn="ctr" defTabSz="914400" rtl="0" eaLnBrk="1" fontAlgn="b" latinLnBrk="0" hangingPunct="1">
                        <a:lnSpc>
                          <a:spcPct val="100000"/>
                        </a:lnSpc>
                        <a:spcBef>
                          <a:spcPct val="0"/>
                        </a:spcBef>
                        <a:spcAft>
                          <a:spcPct val="0"/>
                        </a:spcAft>
                        <a:buClrTx/>
                        <a:buSzTx/>
                        <a:buFontTx/>
                        <a:buNone/>
                        <a:tabLst/>
                        <a:defRPr/>
                      </a:pPr>
                      <a:r>
                        <a:rPr kumimoji="0" lang="pl-PL" sz="1400" b="0" i="0" u="none" strike="noStrike" cap="none" normalizeH="0" baseline="0" dirty="0" smtClean="0">
                          <a:ln>
                            <a:noFill/>
                          </a:ln>
                          <a:solidFill>
                            <a:schemeClr val="tx1"/>
                          </a:solidFill>
                          <a:effectLst/>
                          <a:latin typeface="Calibri" panose="020F0502020204030204" pitchFamily="34" charset="0"/>
                          <a:ea typeface="Arial Unicode MS" pitchFamily="34" charset="-128"/>
                          <a:cs typeface="Calibri" panose="020F0502020204030204" pitchFamily="34" charset="0"/>
                        </a:rPr>
                        <a:t>25-34 lata</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algn="ctr"/>
                      <a:r>
                        <a:rPr lang="pl-PL" dirty="0" smtClean="0">
                          <a:latin typeface="Calibri" panose="020F0502020204030204" pitchFamily="34" charset="0"/>
                          <a:cs typeface="Calibri" panose="020F0502020204030204" pitchFamily="34" charset="0"/>
                        </a:rPr>
                        <a:t>260</a:t>
                      </a:r>
                      <a:endParaRPr lang="pl-PL" dirty="0">
                        <a:latin typeface="Calibri" panose="020F0502020204030204" pitchFamily="34" charset="0"/>
                        <a:cs typeface="Calibri" panose="020F0502020204030204" pitchFamily="34" charset="0"/>
                      </a:endParaRP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algn="ctr"/>
                      <a:r>
                        <a:rPr lang="pl-PL" dirty="0" smtClean="0">
                          <a:latin typeface="Calibri" panose="020F0502020204030204" pitchFamily="34" charset="0"/>
                          <a:cs typeface="Calibri" panose="020F0502020204030204" pitchFamily="34" charset="0"/>
                        </a:rPr>
                        <a:t>20,97</a:t>
                      </a:r>
                      <a:endParaRPr lang="pl-PL" dirty="0">
                        <a:latin typeface="Calibri" panose="020F0502020204030204" pitchFamily="34" charset="0"/>
                        <a:cs typeface="Calibri" panose="020F0502020204030204" pitchFamily="34" charset="0"/>
                      </a:endParaRP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r h="210758">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400" b="0" i="0" u="none" strike="noStrike" cap="none" normalizeH="0" baseline="0" dirty="0" smtClean="0">
                          <a:ln>
                            <a:noFill/>
                          </a:ln>
                          <a:solidFill>
                            <a:schemeClr val="tx1"/>
                          </a:solidFill>
                          <a:effectLst/>
                          <a:latin typeface="Calibri" panose="020F0502020204030204" pitchFamily="34" charset="0"/>
                          <a:ea typeface="Arial Unicode MS" pitchFamily="34" charset="-128"/>
                          <a:cs typeface="Calibri" panose="020F0502020204030204" pitchFamily="34" charset="0"/>
                        </a:rPr>
                        <a:t>35-44 lata</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algn="ctr"/>
                      <a:r>
                        <a:rPr lang="pl-PL" dirty="0" smtClean="0">
                          <a:latin typeface="Calibri" panose="020F0502020204030204" pitchFamily="34" charset="0"/>
                          <a:cs typeface="Calibri" panose="020F0502020204030204" pitchFamily="34" charset="0"/>
                        </a:rPr>
                        <a:t>295</a:t>
                      </a:r>
                      <a:endParaRPr lang="pl-PL" dirty="0">
                        <a:latin typeface="Calibri" panose="020F0502020204030204" pitchFamily="34" charset="0"/>
                        <a:cs typeface="Calibri" panose="020F0502020204030204" pitchFamily="34" charset="0"/>
                      </a:endParaRP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algn="ctr"/>
                      <a:r>
                        <a:rPr lang="pl-PL" dirty="0" smtClean="0">
                          <a:latin typeface="Calibri" panose="020F0502020204030204" pitchFamily="34" charset="0"/>
                          <a:cs typeface="Calibri" panose="020F0502020204030204" pitchFamily="34" charset="0"/>
                        </a:rPr>
                        <a:t>23,79</a:t>
                      </a:r>
                      <a:endParaRPr lang="pl-PL" dirty="0">
                        <a:latin typeface="Calibri" panose="020F0502020204030204" pitchFamily="34" charset="0"/>
                        <a:cs typeface="Calibri" panose="020F0502020204030204" pitchFamily="34" charset="0"/>
                      </a:endParaRP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r h="301744">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400" b="0" i="0" u="none" strike="noStrike" cap="none" normalizeH="0" baseline="0" dirty="0" smtClean="0">
                          <a:ln>
                            <a:noFill/>
                          </a:ln>
                          <a:solidFill>
                            <a:schemeClr val="tx1"/>
                          </a:solidFill>
                          <a:effectLst/>
                          <a:latin typeface="Calibri" panose="020F0502020204030204" pitchFamily="34" charset="0"/>
                          <a:ea typeface="Arial Unicode MS" pitchFamily="34" charset="-128"/>
                          <a:cs typeface="Calibri" panose="020F0502020204030204" pitchFamily="34" charset="0"/>
                        </a:rPr>
                        <a:t>45-54 lata</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algn="ctr"/>
                      <a:r>
                        <a:rPr lang="pl-PL" dirty="0" smtClean="0">
                          <a:latin typeface="Calibri" panose="020F0502020204030204" pitchFamily="34" charset="0"/>
                          <a:cs typeface="Calibri" panose="020F0502020204030204" pitchFamily="34" charset="0"/>
                        </a:rPr>
                        <a:t>244</a:t>
                      </a:r>
                      <a:endParaRPr lang="pl-PL" dirty="0">
                        <a:latin typeface="Calibri" panose="020F0502020204030204" pitchFamily="34" charset="0"/>
                        <a:cs typeface="Calibri" panose="020F0502020204030204" pitchFamily="34" charset="0"/>
                      </a:endParaRP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algn="ctr"/>
                      <a:r>
                        <a:rPr lang="pl-PL" dirty="0" smtClean="0">
                          <a:latin typeface="Calibri" panose="020F0502020204030204" pitchFamily="34" charset="0"/>
                          <a:cs typeface="Calibri" panose="020F0502020204030204" pitchFamily="34" charset="0"/>
                        </a:rPr>
                        <a:t>19,68</a:t>
                      </a:r>
                      <a:endParaRPr lang="pl-PL" dirty="0">
                        <a:latin typeface="Calibri" panose="020F0502020204030204" pitchFamily="34" charset="0"/>
                        <a:cs typeface="Calibri" panose="020F0502020204030204" pitchFamily="34" charset="0"/>
                      </a:endParaRP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r h="360040">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400" b="0" i="0" u="none" strike="noStrike" cap="none" normalizeH="0" baseline="0" dirty="0" smtClean="0">
                          <a:ln>
                            <a:noFill/>
                          </a:ln>
                          <a:solidFill>
                            <a:schemeClr val="tx1"/>
                          </a:solidFill>
                          <a:effectLst/>
                          <a:latin typeface="Calibri" panose="020F0502020204030204" pitchFamily="34" charset="0"/>
                          <a:ea typeface="Arial Unicode MS" pitchFamily="34" charset="-128"/>
                          <a:cs typeface="Calibri" panose="020F0502020204030204" pitchFamily="34" charset="0"/>
                        </a:rPr>
                        <a:t>55-59 lat</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algn="ctr"/>
                      <a:r>
                        <a:rPr lang="pl-PL" dirty="0" smtClean="0">
                          <a:latin typeface="Calibri" panose="020F0502020204030204" pitchFamily="34" charset="0"/>
                          <a:cs typeface="Calibri" panose="020F0502020204030204" pitchFamily="34" charset="0"/>
                        </a:rPr>
                        <a:t>199</a:t>
                      </a:r>
                      <a:endParaRPr lang="pl-PL" dirty="0">
                        <a:latin typeface="Calibri" panose="020F0502020204030204" pitchFamily="34" charset="0"/>
                        <a:cs typeface="Calibri" panose="020F0502020204030204" pitchFamily="34" charset="0"/>
                      </a:endParaRP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algn="ctr"/>
                      <a:r>
                        <a:rPr lang="pl-PL" dirty="0" smtClean="0">
                          <a:latin typeface="Calibri" panose="020F0502020204030204" pitchFamily="34" charset="0"/>
                          <a:cs typeface="Calibri" panose="020F0502020204030204" pitchFamily="34" charset="0"/>
                        </a:rPr>
                        <a:t>16,05</a:t>
                      </a:r>
                      <a:endParaRPr lang="pl-PL" dirty="0">
                        <a:latin typeface="Calibri" panose="020F0502020204030204" pitchFamily="34" charset="0"/>
                        <a:cs typeface="Calibri" panose="020F0502020204030204" pitchFamily="34" charset="0"/>
                      </a:endParaRP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r h="367091">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400" b="0" i="0" u="none" strike="noStrike" cap="none" normalizeH="0" baseline="0" dirty="0" smtClean="0">
                          <a:ln>
                            <a:noFill/>
                          </a:ln>
                          <a:solidFill>
                            <a:schemeClr val="tx1"/>
                          </a:solidFill>
                          <a:effectLst/>
                          <a:latin typeface="Calibri" panose="020F0502020204030204" pitchFamily="34" charset="0"/>
                          <a:ea typeface="Arial Unicode MS" pitchFamily="34" charset="-128"/>
                          <a:cs typeface="Calibri" panose="020F0502020204030204" pitchFamily="34" charset="0"/>
                        </a:rPr>
                        <a:t>60 lat i więcej</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algn="ctr"/>
                      <a:r>
                        <a:rPr lang="pl-PL" dirty="0" smtClean="0">
                          <a:latin typeface="Calibri" panose="020F0502020204030204" pitchFamily="34" charset="0"/>
                          <a:cs typeface="Calibri" panose="020F0502020204030204" pitchFamily="34" charset="0"/>
                        </a:rPr>
                        <a:t>157</a:t>
                      </a:r>
                      <a:endParaRPr lang="pl-PL" dirty="0">
                        <a:latin typeface="Calibri" panose="020F0502020204030204" pitchFamily="34" charset="0"/>
                        <a:cs typeface="Calibri" panose="020F0502020204030204" pitchFamily="34" charset="0"/>
                      </a:endParaRP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algn="ctr"/>
                      <a:r>
                        <a:rPr lang="pl-PL" dirty="0" smtClean="0">
                          <a:latin typeface="Calibri" panose="020F0502020204030204" pitchFamily="34" charset="0"/>
                          <a:cs typeface="Calibri" panose="020F0502020204030204" pitchFamily="34" charset="0"/>
                        </a:rPr>
                        <a:t>12,66</a:t>
                      </a:r>
                      <a:endParaRPr lang="pl-PL" dirty="0">
                        <a:latin typeface="Calibri" panose="020F0502020204030204" pitchFamily="34" charset="0"/>
                        <a:cs typeface="Calibri" panose="020F0502020204030204" pitchFamily="34" charset="0"/>
                      </a:endParaRP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bl>
          </a:graphicData>
        </a:graphic>
      </p:graphicFrame>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2000" y="252000"/>
            <a:ext cx="1438275" cy="9636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Tytuł 1"/>
          <p:cNvSpPr txBox="1">
            <a:spLocks/>
          </p:cNvSpPr>
          <p:nvPr/>
        </p:nvSpPr>
        <p:spPr>
          <a:xfrm>
            <a:off x="1690275" y="457201"/>
            <a:ext cx="6996525" cy="811559"/>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sz="3000" b="1" dirty="0">
                <a:solidFill>
                  <a:schemeClr val="accent2">
                    <a:lumMod val="75000"/>
                  </a:schemeClr>
                </a:solidFill>
              </a:rPr>
              <a:t>Bezrobotni powyżej 50 roku życia</a:t>
            </a:r>
          </a:p>
        </p:txBody>
      </p:sp>
      <p:sp>
        <p:nvSpPr>
          <p:cNvPr id="8" name="Symbol zastępczy tekstu 2"/>
          <p:cNvSpPr txBox="1">
            <a:spLocks/>
          </p:cNvSpPr>
          <p:nvPr/>
        </p:nvSpPr>
        <p:spPr>
          <a:xfrm>
            <a:off x="1113524" y="1412776"/>
            <a:ext cx="7515992" cy="4752528"/>
          </a:xfrm>
          <a:prstGeom prst="rect">
            <a:avLst/>
          </a:prstGeom>
        </p:spPr>
        <p:txBody>
          <a:bodyPr anchor="ctr">
            <a:normAutofit/>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marL="0" indent="0" fontAlgn="auto">
              <a:buNone/>
            </a:pPr>
            <a:r>
              <a:rPr lang="pl-PL" dirty="0">
                <a:solidFill>
                  <a:schemeClr val="accent2">
                    <a:lumMod val="50000"/>
                  </a:schemeClr>
                </a:solidFill>
                <a:latin typeface="+mj-lt"/>
                <a:cs typeface="Times New Roman" panose="02020603050405020304" pitchFamily="18" charset="0"/>
              </a:rPr>
              <a:t>W końcu grudnia 2018 r. zarejestrowanych było 480</a:t>
            </a:r>
            <a:br>
              <a:rPr lang="pl-PL" dirty="0">
                <a:solidFill>
                  <a:schemeClr val="accent2">
                    <a:lumMod val="50000"/>
                  </a:schemeClr>
                </a:solidFill>
                <a:latin typeface="+mj-lt"/>
                <a:cs typeface="Times New Roman" panose="02020603050405020304" pitchFamily="18" charset="0"/>
              </a:rPr>
            </a:br>
            <a:r>
              <a:rPr lang="pl-PL" dirty="0">
                <a:solidFill>
                  <a:schemeClr val="accent2">
                    <a:lumMod val="50000"/>
                  </a:schemeClr>
                </a:solidFill>
                <a:latin typeface="+mj-lt"/>
                <a:cs typeface="Times New Roman" panose="02020603050405020304" pitchFamily="18" charset="0"/>
              </a:rPr>
              <a:t>osób bezrobotnych powyżej 50 roku życia, które stanowiły 41,1 % ogółu bezrobotnych.	 </a:t>
            </a:r>
          </a:p>
          <a:p>
            <a:pPr marL="0" indent="0" fontAlgn="auto">
              <a:buNone/>
            </a:pPr>
            <a:endParaRPr lang="pl-PL" dirty="0" smtClean="0">
              <a:solidFill>
                <a:schemeClr val="accent2">
                  <a:lumMod val="50000"/>
                </a:schemeClr>
              </a:solidFill>
              <a:latin typeface="+mj-lt"/>
              <a:cs typeface="Times New Roman" panose="02020603050405020304" pitchFamily="18" charset="0"/>
            </a:endParaRPr>
          </a:p>
          <a:p>
            <a:pPr marL="0" indent="0" fontAlgn="auto">
              <a:buNone/>
            </a:pPr>
            <a:r>
              <a:rPr lang="pl-PL" dirty="0" smtClean="0">
                <a:solidFill>
                  <a:schemeClr val="accent2">
                    <a:lumMod val="50000"/>
                  </a:schemeClr>
                </a:solidFill>
                <a:latin typeface="+mj-lt"/>
                <a:cs typeface="Times New Roman" panose="02020603050405020304" pitchFamily="18" charset="0"/>
              </a:rPr>
              <a:t>Wśród </a:t>
            </a:r>
            <a:r>
              <a:rPr lang="pl-PL" dirty="0">
                <a:solidFill>
                  <a:schemeClr val="accent2">
                    <a:lumMod val="50000"/>
                  </a:schemeClr>
                </a:solidFill>
                <a:latin typeface="+mj-lt"/>
                <a:cs typeface="Times New Roman" panose="02020603050405020304" pitchFamily="18" charset="0"/>
              </a:rPr>
              <a:t>osób powyżej 50 roku życia to osoby</a:t>
            </a:r>
            <a:br>
              <a:rPr lang="pl-PL" dirty="0">
                <a:solidFill>
                  <a:schemeClr val="accent2">
                    <a:lumMod val="50000"/>
                  </a:schemeClr>
                </a:solidFill>
                <a:latin typeface="+mj-lt"/>
                <a:cs typeface="Times New Roman" panose="02020603050405020304" pitchFamily="18" charset="0"/>
              </a:rPr>
            </a:br>
            <a:r>
              <a:rPr lang="pl-PL" dirty="0">
                <a:solidFill>
                  <a:schemeClr val="accent2">
                    <a:lumMod val="50000"/>
                  </a:schemeClr>
                </a:solidFill>
                <a:latin typeface="+mj-lt"/>
                <a:cs typeface="Times New Roman" panose="02020603050405020304" pitchFamily="18" charset="0"/>
              </a:rPr>
              <a:t>z wykształceniem gimnazjalnym i niższym (29,34 %)                   i zasadniczym zawodowym (29,34 %) oraz </a:t>
            </a:r>
            <a:br>
              <a:rPr lang="pl-PL" dirty="0">
                <a:solidFill>
                  <a:schemeClr val="accent2">
                    <a:lumMod val="50000"/>
                  </a:schemeClr>
                </a:solidFill>
                <a:latin typeface="+mj-lt"/>
                <a:cs typeface="Times New Roman" panose="02020603050405020304" pitchFamily="18" charset="0"/>
              </a:rPr>
            </a:br>
            <a:r>
              <a:rPr lang="pl-PL" dirty="0">
                <a:solidFill>
                  <a:schemeClr val="accent2">
                    <a:lumMod val="50000"/>
                  </a:schemeClr>
                </a:solidFill>
                <a:latin typeface="+mj-lt"/>
                <a:cs typeface="Times New Roman" panose="02020603050405020304" pitchFamily="18" charset="0"/>
              </a:rPr>
              <a:t>z wykształceniem policealnym i średnim zawodowym – (23,61 % tej populacji bezrobotnych).</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2000" y="252000"/>
            <a:ext cx="1296144" cy="8683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ytuł 1"/>
          <p:cNvSpPr txBox="1">
            <a:spLocks/>
          </p:cNvSpPr>
          <p:nvPr/>
        </p:nvSpPr>
        <p:spPr>
          <a:xfrm>
            <a:off x="1690275" y="457201"/>
            <a:ext cx="6996525" cy="811559"/>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sz="3000" b="1" dirty="0">
                <a:solidFill>
                  <a:schemeClr val="accent2">
                    <a:lumMod val="75000"/>
                  </a:schemeClr>
                </a:solidFill>
              </a:rPr>
              <a:t>Bezrobotni niepełnosprawni</a:t>
            </a:r>
          </a:p>
        </p:txBody>
      </p:sp>
      <p:sp>
        <p:nvSpPr>
          <p:cNvPr id="6" name="Symbol zastępczy tekstu 2"/>
          <p:cNvSpPr txBox="1">
            <a:spLocks/>
          </p:cNvSpPr>
          <p:nvPr/>
        </p:nvSpPr>
        <p:spPr>
          <a:xfrm>
            <a:off x="1113524" y="1412776"/>
            <a:ext cx="7515992" cy="4752528"/>
          </a:xfrm>
          <a:prstGeom prst="rect">
            <a:avLst/>
          </a:prstGeom>
        </p:spPr>
        <p:txBody>
          <a:bodyPr anchor="ctr">
            <a:normAutofit fontScale="85000" lnSpcReduction="10000"/>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marL="0" indent="0" fontAlgn="auto">
              <a:buNone/>
            </a:pPr>
            <a:r>
              <a:rPr lang="pl-PL" dirty="0">
                <a:solidFill>
                  <a:schemeClr val="accent2">
                    <a:lumMod val="50000"/>
                  </a:schemeClr>
                </a:solidFill>
                <a:latin typeface="+mj-lt"/>
                <a:cs typeface="Times New Roman" panose="02020603050405020304" pitchFamily="18" charset="0"/>
              </a:rPr>
              <a:t>W końcu grudnia </a:t>
            </a:r>
            <a:r>
              <a:rPr lang="pl-PL" dirty="0" smtClean="0">
                <a:solidFill>
                  <a:schemeClr val="accent2">
                    <a:lumMod val="50000"/>
                  </a:schemeClr>
                </a:solidFill>
                <a:latin typeface="+mj-lt"/>
                <a:cs typeface="Times New Roman" panose="02020603050405020304" pitchFamily="18" charset="0"/>
              </a:rPr>
              <a:t>2018 </a:t>
            </a:r>
            <a:r>
              <a:rPr lang="pl-PL" dirty="0">
                <a:solidFill>
                  <a:schemeClr val="accent2">
                    <a:lumMod val="50000"/>
                  </a:schemeClr>
                </a:solidFill>
                <a:latin typeface="+mj-lt"/>
                <a:cs typeface="Times New Roman" panose="02020603050405020304" pitchFamily="18" charset="0"/>
              </a:rPr>
              <a:t>r. w rejestrach bezrobotnych w Powiatowym Urzędzie Pracy dla Powiatu Warszawskiego Zachodniego</a:t>
            </a:r>
            <a:br>
              <a:rPr lang="pl-PL" dirty="0">
                <a:solidFill>
                  <a:schemeClr val="accent2">
                    <a:lumMod val="50000"/>
                  </a:schemeClr>
                </a:solidFill>
                <a:latin typeface="+mj-lt"/>
                <a:cs typeface="Times New Roman" panose="02020603050405020304" pitchFamily="18" charset="0"/>
              </a:rPr>
            </a:br>
            <a:r>
              <a:rPr lang="pl-PL" dirty="0">
                <a:solidFill>
                  <a:schemeClr val="accent2">
                    <a:lumMod val="50000"/>
                  </a:schemeClr>
                </a:solidFill>
                <a:latin typeface="+mj-lt"/>
                <a:cs typeface="Times New Roman" panose="02020603050405020304" pitchFamily="18" charset="0"/>
              </a:rPr>
              <a:t>zarejestrowanych było </a:t>
            </a:r>
            <a:r>
              <a:rPr lang="pl-PL" dirty="0" smtClean="0">
                <a:solidFill>
                  <a:schemeClr val="accent2">
                    <a:lumMod val="50000"/>
                  </a:schemeClr>
                </a:solidFill>
                <a:latin typeface="+mj-lt"/>
                <a:cs typeface="Times New Roman" panose="02020603050405020304" pitchFamily="18" charset="0"/>
              </a:rPr>
              <a:t>56 </a:t>
            </a:r>
            <a:r>
              <a:rPr lang="pl-PL" dirty="0">
                <a:solidFill>
                  <a:schemeClr val="accent2">
                    <a:lumMod val="50000"/>
                  </a:schemeClr>
                </a:solidFill>
                <a:latin typeface="+mj-lt"/>
                <a:cs typeface="Times New Roman" panose="02020603050405020304" pitchFamily="18" charset="0"/>
              </a:rPr>
              <a:t>osób bezrobotnych niepełnosprawnych, </a:t>
            </a:r>
            <a:r>
              <a:rPr lang="pl-PL" dirty="0" smtClean="0">
                <a:solidFill>
                  <a:schemeClr val="accent2">
                    <a:lumMod val="50000"/>
                  </a:schemeClr>
                </a:solidFill>
                <a:latin typeface="+mj-lt"/>
                <a:cs typeface="Times New Roman" panose="02020603050405020304" pitchFamily="18" charset="0"/>
              </a:rPr>
              <a:t/>
            </a:r>
            <a:br>
              <a:rPr lang="pl-PL" dirty="0" smtClean="0">
                <a:solidFill>
                  <a:schemeClr val="accent2">
                    <a:lumMod val="50000"/>
                  </a:schemeClr>
                </a:solidFill>
                <a:latin typeface="+mj-lt"/>
                <a:cs typeface="Times New Roman" panose="02020603050405020304" pitchFamily="18" charset="0"/>
              </a:rPr>
            </a:br>
            <a:r>
              <a:rPr lang="pl-PL" dirty="0" smtClean="0">
                <a:solidFill>
                  <a:schemeClr val="accent2">
                    <a:lumMod val="50000"/>
                  </a:schemeClr>
                </a:solidFill>
                <a:latin typeface="+mj-lt"/>
                <a:cs typeface="Times New Roman" panose="02020603050405020304" pitchFamily="18" charset="0"/>
              </a:rPr>
              <a:t>w </a:t>
            </a:r>
            <a:r>
              <a:rPr lang="pl-PL" dirty="0">
                <a:solidFill>
                  <a:schemeClr val="accent2">
                    <a:lumMod val="50000"/>
                  </a:schemeClr>
                </a:solidFill>
                <a:latin typeface="+mj-lt"/>
                <a:cs typeface="Times New Roman" panose="02020603050405020304" pitchFamily="18" charset="0"/>
              </a:rPr>
              <a:t>tym </a:t>
            </a:r>
            <a:r>
              <a:rPr lang="pl-PL" dirty="0" smtClean="0">
                <a:solidFill>
                  <a:schemeClr val="accent2">
                    <a:lumMod val="50000"/>
                  </a:schemeClr>
                </a:solidFill>
                <a:latin typeface="+mj-lt"/>
                <a:cs typeface="Times New Roman" panose="02020603050405020304" pitchFamily="18" charset="0"/>
              </a:rPr>
              <a:t>21 kobiet. </a:t>
            </a:r>
            <a:r>
              <a:rPr lang="pl-PL" dirty="0">
                <a:solidFill>
                  <a:schemeClr val="accent2">
                    <a:lumMod val="50000"/>
                  </a:schemeClr>
                </a:solidFill>
                <a:latin typeface="+mj-lt"/>
                <a:cs typeface="Times New Roman" panose="02020603050405020304" pitchFamily="18" charset="0"/>
              </a:rPr>
              <a:t>Udział osób niepełnosprawnych w ogólnej liczbie bezrobotnych wynosił </a:t>
            </a:r>
            <a:r>
              <a:rPr lang="pl-PL" dirty="0" smtClean="0">
                <a:solidFill>
                  <a:schemeClr val="accent2">
                    <a:lumMod val="50000"/>
                  </a:schemeClr>
                </a:solidFill>
                <a:latin typeface="+mj-lt"/>
                <a:cs typeface="Times New Roman" panose="02020603050405020304" pitchFamily="18" charset="0"/>
              </a:rPr>
              <a:t>4,52 %.</a:t>
            </a:r>
            <a:endParaRPr lang="pl-PL" dirty="0">
              <a:solidFill>
                <a:schemeClr val="accent2">
                  <a:lumMod val="50000"/>
                </a:schemeClr>
              </a:solidFill>
              <a:latin typeface="+mj-lt"/>
              <a:cs typeface="Times New Roman" panose="02020603050405020304" pitchFamily="18" charset="0"/>
            </a:endParaRPr>
          </a:p>
          <a:p>
            <a:pPr marL="0" indent="0" fontAlgn="auto">
              <a:buNone/>
            </a:pPr>
            <a:r>
              <a:rPr lang="pl-PL" dirty="0">
                <a:solidFill>
                  <a:schemeClr val="accent2">
                    <a:lumMod val="50000"/>
                  </a:schemeClr>
                </a:solidFill>
                <a:latin typeface="+mj-lt"/>
                <a:cs typeface="Times New Roman" panose="02020603050405020304" pitchFamily="18" charset="0"/>
              </a:rPr>
              <a:t>Bezrobotni niepełnosprawni to najczęściej osoby z umiarkowanym stopniem niepełnosprawności – </a:t>
            </a:r>
            <a:r>
              <a:rPr lang="pl-PL" dirty="0" smtClean="0">
                <a:solidFill>
                  <a:schemeClr val="accent2">
                    <a:lumMod val="50000"/>
                  </a:schemeClr>
                </a:solidFill>
                <a:latin typeface="+mj-lt"/>
                <a:cs typeface="Times New Roman" panose="02020603050405020304" pitchFamily="18" charset="0"/>
              </a:rPr>
              <a:t>30 osób (53,57 </a:t>
            </a:r>
            <a:r>
              <a:rPr lang="pl-PL" dirty="0">
                <a:solidFill>
                  <a:schemeClr val="accent2">
                    <a:lumMod val="50000"/>
                  </a:schemeClr>
                </a:solidFill>
                <a:latin typeface="+mj-lt"/>
                <a:cs typeface="Times New Roman" panose="02020603050405020304" pitchFamily="18" charset="0"/>
              </a:rPr>
              <a:t>% bezrobotnych osób niepełnosprawnych) oraz lekkim stopniem niepełnosprawności</a:t>
            </a:r>
            <a:br>
              <a:rPr lang="pl-PL" dirty="0">
                <a:solidFill>
                  <a:schemeClr val="accent2">
                    <a:lumMod val="50000"/>
                  </a:schemeClr>
                </a:solidFill>
                <a:latin typeface="+mj-lt"/>
                <a:cs typeface="Times New Roman" panose="02020603050405020304" pitchFamily="18" charset="0"/>
              </a:rPr>
            </a:br>
            <a:r>
              <a:rPr lang="pl-PL" dirty="0">
                <a:solidFill>
                  <a:schemeClr val="accent2">
                    <a:lumMod val="50000"/>
                  </a:schemeClr>
                </a:solidFill>
                <a:latin typeface="+mj-lt"/>
                <a:cs typeface="Times New Roman" panose="02020603050405020304" pitchFamily="18" charset="0"/>
              </a:rPr>
              <a:t>– </a:t>
            </a:r>
            <a:r>
              <a:rPr lang="pl-PL" dirty="0" smtClean="0">
                <a:solidFill>
                  <a:schemeClr val="accent2">
                    <a:lumMod val="50000"/>
                  </a:schemeClr>
                </a:solidFill>
                <a:latin typeface="+mj-lt"/>
                <a:cs typeface="Times New Roman" panose="02020603050405020304" pitchFamily="18" charset="0"/>
              </a:rPr>
              <a:t>25 </a:t>
            </a:r>
            <a:r>
              <a:rPr lang="pl-PL" dirty="0">
                <a:solidFill>
                  <a:schemeClr val="accent2">
                    <a:lumMod val="50000"/>
                  </a:schemeClr>
                </a:solidFill>
                <a:latin typeface="+mj-lt"/>
                <a:cs typeface="Times New Roman" panose="02020603050405020304" pitchFamily="18" charset="0"/>
              </a:rPr>
              <a:t>osób (</a:t>
            </a:r>
            <a:r>
              <a:rPr lang="pl-PL" dirty="0" smtClean="0">
                <a:solidFill>
                  <a:schemeClr val="accent2">
                    <a:lumMod val="50000"/>
                  </a:schemeClr>
                </a:solidFill>
                <a:latin typeface="+mj-lt"/>
                <a:cs typeface="Times New Roman" panose="02020603050405020304" pitchFamily="18" charset="0"/>
              </a:rPr>
              <a:t>38,46 </a:t>
            </a:r>
            <a:r>
              <a:rPr lang="pl-PL" dirty="0">
                <a:solidFill>
                  <a:schemeClr val="accent2">
                    <a:lumMod val="50000"/>
                  </a:schemeClr>
                </a:solidFill>
                <a:latin typeface="+mj-lt"/>
                <a:cs typeface="Times New Roman" panose="02020603050405020304" pitchFamily="18" charset="0"/>
              </a:rPr>
              <a:t>% bezrobotnych osób niepełnosprawnych). </a:t>
            </a:r>
          </a:p>
          <a:p>
            <a:pPr marL="0" indent="0" fontAlgn="auto">
              <a:lnSpc>
                <a:spcPct val="110000"/>
              </a:lnSpc>
              <a:spcBef>
                <a:spcPts val="0"/>
              </a:spcBef>
              <a:spcAft>
                <a:spcPts val="0"/>
              </a:spcAft>
              <a:buNone/>
            </a:pPr>
            <a:r>
              <a:rPr lang="pl-PL" dirty="0" smtClean="0">
                <a:solidFill>
                  <a:schemeClr val="accent2">
                    <a:lumMod val="50000"/>
                  </a:schemeClr>
                </a:solidFill>
                <a:latin typeface="+mj-lt"/>
                <a:cs typeface="Times New Roman" panose="02020603050405020304" pitchFamily="18" charset="0"/>
              </a:rPr>
              <a:t>W ewidencji Urzędu  figurowała 1 osoba niepełnosprawna </a:t>
            </a:r>
            <a:r>
              <a:rPr lang="pl-PL" dirty="0">
                <a:solidFill>
                  <a:schemeClr val="accent2">
                    <a:lumMod val="50000"/>
                  </a:schemeClr>
                </a:solidFill>
                <a:latin typeface="+mj-lt"/>
                <a:cs typeface="Times New Roman" panose="02020603050405020304" pitchFamily="18" charset="0"/>
              </a:rPr>
              <a:t>ze znacznym stopniem niepełnosprawności</a:t>
            </a:r>
            <a:r>
              <a:rPr lang="pl-PL" dirty="0" smtClean="0">
                <a:solidFill>
                  <a:schemeClr val="accent2">
                    <a:lumMod val="50000"/>
                  </a:schemeClr>
                </a:solidFill>
                <a:latin typeface="+mj-lt"/>
                <a:cs typeface="Times New Roman" panose="02020603050405020304" pitchFamily="18" charset="0"/>
              </a:rPr>
              <a:t>.</a:t>
            </a:r>
            <a:endParaRPr lang="pl-PL" dirty="0">
              <a:solidFill>
                <a:schemeClr val="accent2">
                  <a:lumMod val="50000"/>
                </a:schemeClr>
              </a:solidFill>
              <a:latin typeface="+mj-lt"/>
              <a:cs typeface="Times New Roman" panose="02020603050405020304" pitchFamily="18" charset="0"/>
            </a:endParaRPr>
          </a:p>
          <a:p>
            <a:pPr marL="0" indent="0" fontAlgn="auto">
              <a:lnSpc>
                <a:spcPct val="110000"/>
              </a:lnSpc>
              <a:spcBef>
                <a:spcPts val="0"/>
              </a:spcBef>
              <a:spcAft>
                <a:spcPts val="0"/>
              </a:spcAft>
              <a:buNone/>
            </a:pPr>
            <a:r>
              <a:rPr lang="pl-PL" dirty="0">
                <a:solidFill>
                  <a:schemeClr val="accent2">
                    <a:lumMod val="50000"/>
                  </a:schemeClr>
                </a:solidFill>
                <a:latin typeface="+mj-lt"/>
                <a:cs typeface="Times New Roman" panose="02020603050405020304" pitchFamily="18" charset="0"/>
              </a:rPr>
              <a:t>Natomiast  </a:t>
            </a:r>
            <a:r>
              <a:rPr lang="pl-PL" dirty="0" smtClean="0">
                <a:solidFill>
                  <a:schemeClr val="accent2">
                    <a:lumMod val="50000"/>
                  </a:schemeClr>
                </a:solidFill>
                <a:latin typeface="+mj-lt"/>
                <a:cs typeface="Times New Roman" panose="02020603050405020304" pitchFamily="18" charset="0"/>
              </a:rPr>
              <a:t>17 </a:t>
            </a:r>
            <a:r>
              <a:rPr lang="pl-PL" dirty="0">
                <a:solidFill>
                  <a:schemeClr val="accent2">
                    <a:lumMod val="50000"/>
                  </a:schemeClr>
                </a:solidFill>
                <a:latin typeface="+mj-lt"/>
                <a:cs typeface="Times New Roman" panose="02020603050405020304" pitchFamily="18" charset="0"/>
              </a:rPr>
              <a:t>osób niepełnosprawnych zarejestrowanych </a:t>
            </a:r>
          </a:p>
          <a:p>
            <a:pPr marL="0" indent="0" fontAlgn="auto">
              <a:lnSpc>
                <a:spcPct val="110000"/>
              </a:lnSpc>
              <a:spcBef>
                <a:spcPts val="0"/>
              </a:spcBef>
              <a:spcAft>
                <a:spcPts val="0"/>
              </a:spcAft>
              <a:buNone/>
            </a:pPr>
            <a:r>
              <a:rPr lang="pl-PL" dirty="0">
                <a:solidFill>
                  <a:schemeClr val="accent2">
                    <a:lumMod val="50000"/>
                  </a:schemeClr>
                </a:solidFill>
                <a:latin typeface="+mj-lt"/>
                <a:cs typeface="Times New Roman" panose="02020603050405020304" pitchFamily="18" charset="0"/>
              </a:rPr>
              <a:t>było jako osoby poszukujące pracy i nie pozostające w zatrudnieniu.</a:t>
            </a: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ymbol zastępczy tekstu 2"/>
          <p:cNvSpPr txBox="1">
            <a:spLocks/>
          </p:cNvSpPr>
          <p:nvPr/>
        </p:nvSpPr>
        <p:spPr>
          <a:xfrm>
            <a:off x="1113524" y="1412776"/>
            <a:ext cx="7515992" cy="4752528"/>
          </a:xfrm>
          <a:prstGeom prst="rect">
            <a:avLst/>
          </a:prstGeom>
        </p:spPr>
        <p:txBody>
          <a:bodyPr anchor="ctr">
            <a:normAutofit/>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fontAlgn="auto"/>
            <a:r>
              <a:rPr lang="pl-PL" dirty="0" smtClean="0">
                <a:solidFill>
                  <a:schemeClr val="accent2">
                    <a:lumMod val="50000"/>
                  </a:schemeClr>
                </a:solidFill>
                <a:latin typeface="+mj-lt"/>
                <a:cs typeface="Times New Roman" panose="02020603050405020304" pitchFamily="18" charset="0"/>
              </a:rPr>
              <a:t>brak </a:t>
            </a:r>
            <a:r>
              <a:rPr lang="pl-PL" dirty="0">
                <a:solidFill>
                  <a:schemeClr val="accent2">
                    <a:lumMod val="50000"/>
                  </a:schemeClr>
                </a:solidFill>
                <a:latin typeface="+mj-lt"/>
                <a:cs typeface="Times New Roman" panose="02020603050405020304" pitchFamily="18" charset="0"/>
              </a:rPr>
              <a:t>kwalifikacji </a:t>
            </a:r>
            <a:r>
              <a:rPr lang="pl-PL" dirty="0" smtClean="0">
                <a:solidFill>
                  <a:schemeClr val="accent2">
                    <a:lumMod val="50000"/>
                  </a:schemeClr>
                </a:solidFill>
                <a:latin typeface="+mj-lt"/>
                <a:cs typeface="Times New Roman" panose="02020603050405020304" pitchFamily="18" charset="0"/>
              </a:rPr>
              <a:t>zawodowych</a:t>
            </a:r>
            <a:endParaRPr lang="pl-PL" dirty="0">
              <a:solidFill>
                <a:schemeClr val="accent2">
                  <a:lumMod val="50000"/>
                </a:schemeClr>
              </a:solidFill>
              <a:latin typeface="+mj-lt"/>
              <a:cs typeface="Times New Roman" panose="02020603050405020304" pitchFamily="18" charset="0"/>
            </a:endParaRPr>
          </a:p>
          <a:p>
            <a:pPr fontAlgn="auto"/>
            <a:r>
              <a:rPr lang="pl-PL" dirty="0">
                <a:solidFill>
                  <a:schemeClr val="accent2">
                    <a:lumMod val="50000"/>
                  </a:schemeClr>
                </a:solidFill>
                <a:latin typeface="+mj-lt"/>
                <a:cs typeface="Times New Roman" panose="02020603050405020304" pitchFamily="18" charset="0"/>
              </a:rPr>
              <a:t>niski poziom </a:t>
            </a:r>
            <a:r>
              <a:rPr lang="pl-PL" dirty="0" smtClean="0">
                <a:solidFill>
                  <a:schemeClr val="accent2">
                    <a:lumMod val="50000"/>
                  </a:schemeClr>
                </a:solidFill>
                <a:latin typeface="+mj-lt"/>
                <a:cs typeface="Times New Roman" panose="02020603050405020304" pitchFamily="18" charset="0"/>
              </a:rPr>
              <a:t>wykształcenia</a:t>
            </a:r>
            <a:endParaRPr lang="pl-PL" dirty="0">
              <a:solidFill>
                <a:schemeClr val="accent2">
                  <a:lumMod val="50000"/>
                </a:schemeClr>
              </a:solidFill>
              <a:latin typeface="+mj-lt"/>
              <a:cs typeface="Times New Roman" panose="02020603050405020304" pitchFamily="18" charset="0"/>
            </a:endParaRPr>
          </a:p>
          <a:p>
            <a:pPr fontAlgn="auto"/>
            <a:r>
              <a:rPr lang="pl-PL" dirty="0">
                <a:solidFill>
                  <a:schemeClr val="accent2">
                    <a:lumMod val="50000"/>
                  </a:schemeClr>
                </a:solidFill>
                <a:latin typeface="+mj-lt"/>
                <a:cs typeface="Times New Roman" panose="02020603050405020304" pitchFamily="18" charset="0"/>
              </a:rPr>
              <a:t>wiek powyżej 50 roku </a:t>
            </a:r>
            <a:r>
              <a:rPr lang="pl-PL" dirty="0" smtClean="0">
                <a:solidFill>
                  <a:schemeClr val="accent2">
                    <a:lumMod val="50000"/>
                  </a:schemeClr>
                </a:solidFill>
                <a:latin typeface="+mj-lt"/>
                <a:cs typeface="Times New Roman" panose="02020603050405020304" pitchFamily="18" charset="0"/>
              </a:rPr>
              <a:t>życia</a:t>
            </a:r>
            <a:endParaRPr lang="pl-PL" dirty="0">
              <a:solidFill>
                <a:schemeClr val="accent2">
                  <a:lumMod val="50000"/>
                </a:schemeClr>
              </a:solidFill>
              <a:latin typeface="+mj-lt"/>
              <a:cs typeface="Times New Roman" panose="02020603050405020304" pitchFamily="18" charset="0"/>
            </a:endParaRPr>
          </a:p>
          <a:p>
            <a:pPr fontAlgn="auto"/>
            <a:r>
              <a:rPr lang="pl-PL" dirty="0">
                <a:solidFill>
                  <a:schemeClr val="accent2">
                    <a:lumMod val="50000"/>
                  </a:schemeClr>
                </a:solidFill>
                <a:latin typeface="+mj-lt"/>
                <a:cs typeface="Times New Roman" panose="02020603050405020304" pitchFamily="18" charset="0"/>
              </a:rPr>
              <a:t>zły stan </a:t>
            </a:r>
            <a:r>
              <a:rPr lang="pl-PL" dirty="0" smtClean="0">
                <a:solidFill>
                  <a:schemeClr val="accent2">
                    <a:lumMod val="50000"/>
                  </a:schemeClr>
                </a:solidFill>
                <a:latin typeface="+mj-lt"/>
                <a:cs typeface="Times New Roman" panose="02020603050405020304" pitchFamily="18" charset="0"/>
              </a:rPr>
              <a:t>zdrowia</a:t>
            </a:r>
            <a:endParaRPr lang="pl-PL" dirty="0">
              <a:solidFill>
                <a:schemeClr val="accent2">
                  <a:lumMod val="50000"/>
                </a:schemeClr>
              </a:solidFill>
              <a:latin typeface="+mj-lt"/>
              <a:cs typeface="Times New Roman" panose="02020603050405020304" pitchFamily="18" charset="0"/>
            </a:endParaRPr>
          </a:p>
          <a:p>
            <a:pPr fontAlgn="auto"/>
            <a:r>
              <a:rPr lang="pl-PL" dirty="0" smtClean="0">
                <a:solidFill>
                  <a:schemeClr val="accent2">
                    <a:lumMod val="50000"/>
                  </a:schemeClr>
                </a:solidFill>
                <a:latin typeface="+mj-lt"/>
                <a:cs typeface="Times New Roman" panose="02020603050405020304" pitchFamily="18" charset="0"/>
              </a:rPr>
              <a:t>niepełnosprawność</a:t>
            </a:r>
            <a:endParaRPr lang="pl-PL" dirty="0">
              <a:solidFill>
                <a:schemeClr val="accent2">
                  <a:lumMod val="50000"/>
                </a:schemeClr>
              </a:solidFill>
              <a:latin typeface="+mj-lt"/>
              <a:cs typeface="Times New Roman" panose="02020603050405020304" pitchFamily="18" charset="0"/>
            </a:endParaRPr>
          </a:p>
          <a:p>
            <a:pPr fontAlgn="auto"/>
            <a:r>
              <a:rPr lang="pl-PL" dirty="0">
                <a:solidFill>
                  <a:schemeClr val="accent2">
                    <a:lumMod val="50000"/>
                  </a:schemeClr>
                </a:solidFill>
                <a:latin typeface="+mj-lt"/>
                <a:cs typeface="Times New Roman" panose="02020603050405020304" pitchFamily="18" charset="0"/>
              </a:rPr>
              <a:t>odbycie kary pozbawienia </a:t>
            </a:r>
            <a:r>
              <a:rPr lang="pl-PL" dirty="0" smtClean="0">
                <a:solidFill>
                  <a:schemeClr val="accent2">
                    <a:lumMod val="50000"/>
                  </a:schemeClr>
                </a:solidFill>
                <a:latin typeface="+mj-lt"/>
                <a:cs typeface="Times New Roman" panose="02020603050405020304" pitchFamily="18" charset="0"/>
              </a:rPr>
              <a:t>wolności</a:t>
            </a:r>
            <a:endParaRPr lang="pl-PL" dirty="0">
              <a:solidFill>
                <a:schemeClr val="accent2">
                  <a:lumMod val="50000"/>
                </a:schemeClr>
              </a:solidFill>
              <a:latin typeface="+mj-lt"/>
              <a:cs typeface="Times New Roman" panose="02020603050405020304" pitchFamily="18" charset="0"/>
            </a:endParaRPr>
          </a:p>
        </p:txBody>
      </p:sp>
      <p:pic>
        <p:nvPicPr>
          <p:cNvPr id="3686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2000" y="252000"/>
            <a:ext cx="1298575" cy="865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ytuł 1"/>
          <p:cNvSpPr txBox="1">
            <a:spLocks/>
          </p:cNvSpPr>
          <p:nvPr/>
        </p:nvSpPr>
        <p:spPr>
          <a:xfrm>
            <a:off x="1690275" y="457201"/>
            <a:ext cx="6996525" cy="811559"/>
          </a:xfrm>
          <a:prstGeom prst="rect">
            <a:avLst/>
          </a:prstGeom>
        </p:spPr>
        <p:txBody>
          <a:bodyPr>
            <a:normAutofit fontScale="92500" lnSpcReduction="20000"/>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sz="3000" b="1" dirty="0">
                <a:solidFill>
                  <a:schemeClr val="accent2">
                    <a:lumMod val="75000"/>
                  </a:schemeClr>
                </a:solidFill>
              </a:rPr>
              <a:t>Trwałe bariery utrzymujące się na rynku pracy:</a:t>
            </a: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2000" y="252000"/>
            <a:ext cx="1298575" cy="865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Symbol zastępczy tekstu 2"/>
          <p:cNvSpPr txBox="1">
            <a:spLocks/>
          </p:cNvSpPr>
          <p:nvPr/>
        </p:nvSpPr>
        <p:spPr>
          <a:xfrm>
            <a:off x="1113524" y="1412776"/>
            <a:ext cx="7515992" cy="4752528"/>
          </a:xfrm>
          <a:prstGeom prst="rect">
            <a:avLst/>
          </a:prstGeom>
        </p:spPr>
        <p:txBody>
          <a:bodyPr anchor="ctr">
            <a:normAutofit/>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fontAlgn="auto"/>
            <a:r>
              <a:rPr lang="pl-PL" dirty="0" smtClean="0">
                <a:solidFill>
                  <a:schemeClr val="accent2">
                    <a:lumMod val="50000"/>
                  </a:schemeClr>
                </a:solidFill>
                <a:latin typeface="+mj-lt"/>
                <a:cs typeface="Times New Roman" panose="02020603050405020304" pitchFamily="18" charset="0"/>
              </a:rPr>
              <a:t>brak </a:t>
            </a:r>
            <a:r>
              <a:rPr lang="pl-PL" dirty="0">
                <a:solidFill>
                  <a:schemeClr val="accent2">
                    <a:lumMod val="50000"/>
                  </a:schemeClr>
                </a:solidFill>
                <a:latin typeface="+mj-lt"/>
                <a:cs typeface="Times New Roman" panose="02020603050405020304" pitchFamily="18" charset="0"/>
              </a:rPr>
              <a:t>kwalifikacji zawodowych</a:t>
            </a:r>
          </a:p>
          <a:p>
            <a:pPr fontAlgn="auto"/>
            <a:r>
              <a:rPr lang="pl-PL" dirty="0">
                <a:solidFill>
                  <a:schemeClr val="accent2">
                    <a:lumMod val="50000"/>
                  </a:schemeClr>
                </a:solidFill>
                <a:latin typeface="+mj-lt"/>
                <a:cs typeface="Times New Roman" panose="02020603050405020304" pitchFamily="18" charset="0"/>
              </a:rPr>
              <a:t>niski poziom wykształcenia</a:t>
            </a:r>
          </a:p>
          <a:p>
            <a:pPr fontAlgn="auto"/>
            <a:r>
              <a:rPr lang="pl-PL" dirty="0">
                <a:solidFill>
                  <a:schemeClr val="accent2">
                    <a:lumMod val="50000"/>
                  </a:schemeClr>
                </a:solidFill>
                <a:latin typeface="+mj-lt"/>
                <a:cs typeface="Times New Roman" panose="02020603050405020304" pitchFamily="18" charset="0"/>
              </a:rPr>
              <a:t>wiek powyżej 45 roku życia</a:t>
            </a:r>
          </a:p>
          <a:p>
            <a:pPr fontAlgn="auto"/>
            <a:r>
              <a:rPr lang="pl-PL" dirty="0">
                <a:solidFill>
                  <a:schemeClr val="accent2">
                    <a:lumMod val="50000"/>
                  </a:schemeClr>
                </a:solidFill>
                <a:latin typeface="+mj-lt"/>
                <a:cs typeface="Times New Roman" panose="02020603050405020304" pitchFamily="18" charset="0"/>
              </a:rPr>
              <a:t>brak aktywności własnej w poszukiwaniu pracy</a:t>
            </a:r>
          </a:p>
          <a:p>
            <a:pPr fontAlgn="auto"/>
            <a:r>
              <a:rPr lang="pl-PL" dirty="0">
                <a:solidFill>
                  <a:schemeClr val="accent2">
                    <a:lumMod val="50000"/>
                  </a:schemeClr>
                </a:solidFill>
                <a:latin typeface="+mj-lt"/>
                <a:cs typeface="Times New Roman" panose="02020603050405020304" pitchFamily="18" charset="0"/>
              </a:rPr>
              <a:t>brak zainteresowania programami aktywizacji zawodowej</a:t>
            </a:r>
          </a:p>
        </p:txBody>
      </p:sp>
      <p:sp>
        <p:nvSpPr>
          <p:cNvPr id="6" name="Tytuł 1"/>
          <p:cNvSpPr txBox="1">
            <a:spLocks/>
          </p:cNvSpPr>
          <p:nvPr/>
        </p:nvSpPr>
        <p:spPr>
          <a:xfrm>
            <a:off x="1690275" y="457201"/>
            <a:ext cx="6996525" cy="811559"/>
          </a:xfrm>
          <a:prstGeom prst="rect">
            <a:avLst/>
          </a:prstGeom>
        </p:spPr>
        <p:txBody>
          <a:bodyPr>
            <a:normAutofit fontScale="92500" lnSpcReduction="20000"/>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sz="3000" b="1" dirty="0">
                <a:solidFill>
                  <a:schemeClr val="accent2">
                    <a:lumMod val="75000"/>
                  </a:schemeClr>
                </a:solidFill>
              </a:rPr>
              <a:t>Cechy, które nie sprzyjają „wychodzeniu” </a:t>
            </a:r>
            <a:br>
              <a:rPr lang="pl-PL" sz="3000" b="1" dirty="0">
                <a:solidFill>
                  <a:schemeClr val="accent2">
                    <a:lumMod val="75000"/>
                  </a:schemeClr>
                </a:solidFill>
              </a:rPr>
            </a:br>
            <a:r>
              <a:rPr lang="pl-PL" sz="3000" b="1" dirty="0">
                <a:solidFill>
                  <a:schemeClr val="accent2">
                    <a:lumMod val="75000"/>
                  </a:schemeClr>
                </a:solidFill>
              </a:rPr>
              <a:t>z bezrobocia</a:t>
            </a:r>
            <a:r>
              <a:rPr lang="pl-PL" sz="3000" b="1" dirty="0" smtClean="0">
                <a:solidFill>
                  <a:schemeClr val="accent2">
                    <a:lumMod val="75000"/>
                  </a:schemeClr>
                </a:solidFill>
              </a:rPr>
              <a:t>:</a:t>
            </a:r>
            <a:endParaRPr lang="pl-PL" sz="3000" b="1" dirty="0">
              <a:solidFill>
                <a:schemeClr val="accent2">
                  <a:lumMod val="75000"/>
                </a:schemeClr>
              </a:solidFill>
            </a:endParaRP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2000" y="252000"/>
            <a:ext cx="1298575" cy="865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03848" y="3212976"/>
            <a:ext cx="3190305" cy="22122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Tytuł 1"/>
          <p:cNvSpPr txBox="1">
            <a:spLocks/>
          </p:cNvSpPr>
          <p:nvPr/>
        </p:nvSpPr>
        <p:spPr>
          <a:xfrm>
            <a:off x="1187624" y="1693861"/>
            <a:ext cx="7355160" cy="3038229"/>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b="1" dirty="0">
                <a:solidFill>
                  <a:schemeClr val="accent2">
                    <a:lumMod val="75000"/>
                  </a:schemeClr>
                </a:solidFill>
                <a:cs typeface="Times New Roman" panose="02020603050405020304" pitchFamily="18" charset="0"/>
              </a:rPr>
              <a:t>USŁUGI RYNKU PRACY</a:t>
            </a:r>
          </a:p>
        </p:txBody>
      </p:sp>
    </p:spTree>
    <p:extLst>
      <p:ext uri="{BB962C8B-B14F-4D97-AF65-F5344CB8AC3E}">
        <p14:creationId xmlns:p14="http://schemas.microsoft.com/office/powerpoint/2010/main" val="263145682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2000" y="252000"/>
            <a:ext cx="1298575" cy="865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6626"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903307" y="5996682"/>
            <a:ext cx="1240693" cy="8613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Tytuł 1"/>
          <p:cNvSpPr txBox="1">
            <a:spLocks/>
          </p:cNvSpPr>
          <p:nvPr/>
        </p:nvSpPr>
        <p:spPr>
          <a:xfrm>
            <a:off x="1690275" y="457201"/>
            <a:ext cx="6996525" cy="811559"/>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sz="3000" b="1" dirty="0" smtClean="0">
                <a:solidFill>
                  <a:schemeClr val="accent2">
                    <a:lumMod val="75000"/>
                  </a:schemeClr>
                </a:solidFill>
              </a:rPr>
              <a:t>Pośrednictwo pracy</a:t>
            </a:r>
            <a:endParaRPr lang="pl-PL" sz="3000" b="1" dirty="0">
              <a:solidFill>
                <a:schemeClr val="accent2">
                  <a:lumMod val="75000"/>
                </a:schemeClr>
              </a:solidFill>
            </a:endParaRPr>
          </a:p>
        </p:txBody>
      </p:sp>
      <p:sp>
        <p:nvSpPr>
          <p:cNvPr id="7" name="Symbol zastępczy tekstu 2"/>
          <p:cNvSpPr txBox="1">
            <a:spLocks/>
          </p:cNvSpPr>
          <p:nvPr/>
        </p:nvSpPr>
        <p:spPr>
          <a:xfrm>
            <a:off x="1113524" y="1412776"/>
            <a:ext cx="7515992" cy="4752528"/>
          </a:xfrm>
          <a:prstGeom prst="rect">
            <a:avLst/>
          </a:prstGeom>
        </p:spPr>
        <p:txBody>
          <a:bodyPr anchor="ctr">
            <a:normAutofit/>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fontAlgn="auto"/>
            <a:r>
              <a:rPr lang="pl-PL" dirty="0">
                <a:solidFill>
                  <a:schemeClr val="accent2">
                    <a:lumMod val="50000"/>
                  </a:schemeClr>
                </a:solidFill>
                <a:latin typeface="+mj-lt"/>
                <a:cs typeface="Times New Roman" panose="02020603050405020304" pitchFamily="18" charset="0"/>
              </a:rPr>
              <a:t>udzielanie pomocy bezrobotnym i poszukującym pracy </a:t>
            </a:r>
            <a:br>
              <a:rPr lang="pl-PL" dirty="0">
                <a:solidFill>
                  <a:schemeClr val="accent2">
                    <a:lumMod val="50000"/>
                  </a:schemeClr>
                </a:solidFill>
                <a:latin typeface="+mj-lt"/>
                <a:cs typeface="Times New Roman" panose="02020603050405020304" pitchFamily="18" charset="0"/>
              </a:rPr>
            </a:br>
            <a:r>
              <a:rPr lang="pl-PL" dirty="0">
                <a:solidFill>
                  <a:schemeClr val="accent2">
                    <a:lumMod val="50000"/>
                  </a:schemeClr>
                </a:solidFill>
                <a:latin typeface="+mj-lt"/>
                <a:cs typeface="Times New Roman" panose="02020603050405020304" pitchFamily="18" charset="0"/>
              </a:rPr>
              <a:t>w uzyskaniu odpowiedniego zatrudnienia oraz pracodawcom w pozyskiwaniu pracowników </a:t>
            </a:r>
            <a:br>
              <a:rPr lang="pl-PL" dirty="0">
                <a:solidFill>
                  <a:schemeClr val="accent2">
                    <a:lumMod val="50000"/>
                  </a:schemeClr>
                </a:solidFill>
                <a:latin typeface="+mj-lt"/>
                <a:cs typeface="Times New Roman" panose="02020603050405020304" pitchFamily="18" charset="0"/>
              </a:rPr>
            </a:br>
            <a:r>
              <a:rPr lang="pl-PL" dirty="0">
                <a:solidFill>
                  <a:schemeClr val="accent2">
                    <a:lumMod val="50000"/>
                  </a:schemeClr>
                </a:solidFill>
                <a:latin typeface="+mj-lt"/>
                <a:cs typeface="Times New Roman" panose="02020603050405020304" pitchFamily="18" charset="0"/>
              </a:rPr>
              <a:t>o poszukiwanych kwalifikacjach zawodowych,</a:t>
            </a:r>
          </a:p>
          <a:p>
            <a:pPr fontAlgn="auto"/>
            <a:r>
              <a:rPr lang="pl-PL" dirty="0">
                <a:solidFill>
                  <a:schemeClr val="accent2">
                    <a:lumMod val="50000"/>
                  </a:schemeClr>
                </a:solidFill>
                <a:latin typeface="+mj-lt"/>
                <a:cs typeface="Times New Roman" panose="02020603050405020304" pitchFamily="18" charset="0"/>
              </a:rPr>
              <a:t>pozyskiwanie i upowszechnianie ofert pracy,</a:t>
            </a:r>
          </a:p>
          <a:p>
            <a:pPr fontAlgn="auto"/>
            <a:r>
              <a:rPr lang="pl-PL" dirty="0">
                <a:solidFill>
                  <a:schemeClr val="accent2">
                    <a:lumMod val="50000"/>
                  </a:schemeClr>
                </a:solidFill>
                <a:latin typeface="+mj-lt"/>
                <a:cs typeface="Times New Roman" panose="02020603050405020304" pitchFamily="18" charset="0"/>
              </a:rPr>
              <a:t>udzielanie pracodawcom informacji o kandydatach do pracy w związku ze zgłoszoną ofertą pracy,</a:t>
            </a:r>
          </a:p>
          <a:p>
            <a:pPr fontAlgn="auto"/>
            <a:r>
              <a:rPr lang="pl-PL" dirty="0">
                <a:solidFill>
                  <a:schemeClr val="accent2">
                    <a:lumMod val="50000"/>
                  </a:schemeClr>
                </a:solidFill>
                <a:latin typeface="+mj-lt"/>
                <a:cs typeface="Times New Roman" panose="02020603050405020304" pitchFamily="18" charset="0"/>
              </a:rPr>
              <a:t>informowanie bezrobotnych o przysługujących im prawach i obowiązkach.</a:t>
            </a:r>
          </a:p>
        </p:txBody>
      </p:sp>
    </p:spTree>
  </p:cSld>
  <p:clrMapOvr>
    <a:masterClrMapping/>
  </p:clrMapOvr>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2000" y="252000"/>
            <a:ext cx="1298575" cy="865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765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900987" y="5999162"/>
            <a:ext cx="1243013" cy="8588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Tytuł 1"/>
          <p:cNvSpPr txBox="1">
            <a:spLocks/>
          </p:cNvSpPr>
          <p:nvPr/>
        </p:nvSpPr>
        <p:spPr>
          <a:xfrm>
            <a:off x="1690275" y="457201"/>
            <a:ext cx="6996525" cy="811559"/>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sz="3000" b="1" dirty="0" smtClean="0">
                <a:solidFill>
                  <a:schemeClr val="accent2">
                    <a:lumMod val="75000"/>
                  </a:schemeClr>
                </a:solidFill>
              </a:rPr>
              <a:t>Poradnictwo zawodowe</a:t>
            </a:r>
            <a:endParaRPr lang="pl-PL" sz="3000" b="1" dirty="0">
              <a:solidFill>
                <a:schemeClr val="accent2">
                  <a:lumMod val="75000"/>
                </a:schemeClr>
              </a:solidFill>
            </a:endParaRPr>
          </a:p>
        </p:txBody>
      </p:sp>
      <p:sp>
        <p:nvSpPr>
          <p:cNvPr id="7" name="Symbol zastępczy tekstu 2"/>
          <p:cNvSpPr txBox="1">
            <a:spLocks/>
          </p:cNvSpPr>
          <p:nvPr/>
        </p:nvSpPr>
        <p:spPr>
          <a:xfrm>
            <a:off x="1113524" y="1412776"/>
            <a:ext cx="7515992" cy="4752528"/>
          </a:xfrm>
          <a:prstGeom prst="rect">
            <a:avLst/>
          </a:prstGeom>
        </p:spPr>
        <p:txBody>
          <a:bodyPr anchor="ctr">
            <a:normAutofit/>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fontAlgn="auto"/>
            <a:r>
              <a:rPr lang="pl-PL" dirty="0">
                <a:solidFill>
                  <a:schemeClr val="accent2">
                    <a:lumMod val="50000"/>
                  </a:schemeClr>
                </a:solidFill>
                <a:latin typeface="+mj-lt"/>
                <a:cs typeface="Times New Roman" panose="02020603050405020304" pitchFamily="18" charset="0"/>
              </a:rPr>
              <a:t>udzielanie bezrobotnym i poszukującym pracy pomocy </a:t>
            </a:r>
            <a:br>
              <a:rPr lang="pl-PL" dirty="0">
                <a:solidFill>
                  <a:schemeClr val="accent2">
                    <a:lumMod val="50000"/>
                  </a:schemeClr>
                </a:solidFill>
                <a:latin typeface="+mj-lt"/>
                <a:cs typeface="Times New Roman" panose="02020603050405020304" pitchFamily="18" charset="0"/>
              </a:rPr>
            </a:br>
            <a:r>
              <a:rPr lang="pl-PL" dirty="0">
                <a:solidFill>
                  <a:schemeClr val="accent2">
                    <a:lumMod val="50000"/>
                  </a:schemeClr>
                </a:solidFill>
                <a:latin typeface="+mj-lt"/>
                <a:cs typeface="Times New Roman" panose="02020603050405020304" pitchFamily="18" charset="0"/>
              </a:rPr>
              <a:t>w wyborze odpowiedniego zawodu lub miejsca pracy oraz w planowaniu kariery zawodowej,</a:t>
            </a:r>
          </a:p>
          <a:p>
            <a:pPr fontAlgn="auto"/>
            <a:r>
              <a:rPr lang="pl-PL" dirty="0">
                <a:solidFill>
                  <a:schemeClr val="accent2">
                    <a:lumMod val="50000"/>
                  </a:schemeClr>
                </a:solidFill>
                <a:latin typeface="+mj-lt"/>
                <a:cs typeface="Times New Roman" panose="02020603050405020304" pitchFamily="18" charset="0"/>
              </a:rPr>
              <a:t>udzielanie porad z wykorzystaniem standaryzowanych metod ułatwiających wybór zawodu,</a:t>
            </a:r>
          </a:p>
          <a:p>
            <a:pPr fontAlgn="auto"/>
            <a:r>
              <a:rPr lang="pl-PL" dirty="0">
                <a:solidFill>
                  <a:schemeClr val="accent2">
                    <a:lumMod val="50000"/>
                  </a:schemeClr>
                </a:solidFill>
                <a:latin typeface="+mj-lt"/>
                <a:cs typeface="Times New Roman" panose="02020603050405020304" pitchFamily="18" charset="0"/>
              </a:rPr>
              <a:t>udzielanie pracodawcom pomocy w doborze kandydatów do pracy</a:t>
            </a:r>
            <a:r>
              <a:rPr lang="pl-PL" dirty="0" smtClean="0">
                <a:solidFill>
                  <a:schemeClr val="accent2">
                    <a:lumMod val="50000"/>
                  </a:schemeClr>
                </a:solidFill>
                <a:latin typeface="+mj-lt"/>
                <a:cs typeface="Times New Roman" panose="02020603050405020304" pitchFamily="18" charset="0"/>
              </a:rPr>
              <a:t>.</a:t>
            </a:r>
            <a:endParaRPr lang="pl-PL" dirty="0">
              <a:solidFill>
                <a:schemeClr val="accent2">
                  <a:lumMod val="50000"/>
                </a:schemeClr>
              </a:solidFill>
              <a:latin typeface="+mj-lt"/>
              <a:cs typeface="Times New Roman" panose="02020603050405020304" pitchFamily="18" charset="0"/>
            </a:endParaRPr>
          </a:p>
        </p:txBody>
      </p:sp>
    </p:spTree>
    <p:extLst>
      <p:ext uri="{BB962C8B-B14F-4D97-AF65-F5344CB8AC3E}">
        <p14:creationId xmlns:p14="http://schemas.microsoft.com/office/powerpoint/2010/main" val="1229426504"/>
      </p:ext>
    </p:extLst>
  </p:cSld>
  <p:clrMapOvr>
    <a:masterClrMapping/>
  </p:clrMapOvr>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2000" y="252000"/>
            <a:ext cx="1298575" cy="865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867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902575" y="5999162"/>
            <a:ext cx="1243013" cy="8588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Tytuł 1"/>
          <p:cNvSpPr txBox="1">
            <a:spLocks/>
          </p:cNvSpPr>
          <p:nvPr/>
        </p:nvSpPr>
        <p:spPr>
          <a:xfrm>
            <a:off x="1690275" y="457201"/>
            <a:ext cx="6996525" cy="811559"/>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sz="3000" b="1" dirty="0" smtClean="0">
                <a:solidFill>
                  <a:schemeClr val="accent2">
                    <a:lumMod val="75000"/>
                  </a:schemeClr>
                </a:solidFill>
              </a:rPr>
              <a:t>Organizacja szkoleń</a:t>
            </a:r>
            <a:endParaRPr lang="pl-PL" sz="3000" b="1" dirty="0">
              <a:solidFill>
                <a:schemeClr val="accent2">
                  <a:lumMod val="75000"/>
                </a:schemeClr>
              </a:solidFill>
            </a:endParaRPr>
          </a:p>
        </p:txBody>
      </p:sp>
      <p:sp>
        <p:nvSpPr>
          <p:cNvPr id="7" name="Symbol zastępczy tekstu 2"/>
          <p:cNvSpPr txBox="1">
            <a:spLocks/>
          </p:cNvSpPr>
          <p:nvPr/>
        </p:nvSpPr>
        <p:spPr>
          <a:xfrm>
            <a:off x="1113524" y="1412776"/>
            <a:ext cx="7515992" cy="4752528"/>
          </a:xfrm>
          <a:prstGeom prst="rect">
            <a:avLst/>
          </a:prstGeom>
        </p:spPr>
        <p:txBody>
          <a:bodyPr anchor="ctr">
            <a:normAutofit/>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marL="0" indent="0" fontAlgn="auto">
              <a:buNone/>
            </a:pPr>
            <a:r>
              <a:rPr lang="pl-PL" dirty="0" smtClean="0">
                <a:solidFill>
                  <a:schemeClr val="accent2">
                    <a:lumMod val="50000"/>
                  </a:schemeClr>
                </a:solidFill>
                <a:latin typeface="+mj-lt"/>
                <a:cs typeface="Times New Roman" panose="02020603050405020304" pitchFamily="18" charset="0"/>
              </a:rPr>
              <a:t>Inicjowanie</a:t>
            </a:r>
            <a:r>
              <a:rPr lang="pl-PL" dirty="0">
                <a:solidFill>
                  <a:schemeClr val="accent2">
                    <a:lumMod val="50000"/>
                  </a:schemeClr>
                </a:solidFill>
                <a:latin typeface="+mj-lt"/>
                <a:cs typeface="Times New Roman" panose="02020603050405020304" pitchFamily="18" charset="0"/>
              </a:rPr>
              <a:t>, organizowanie i finansowanie </a:t>
            </a:r>
            <a:br>
              <a:rPr lang="pl-PL" dirty="0">
                <a:solidFill>
                  <a:schemeClr val="accent2">
                    <a:lumMod val="50000"/>
                  </a:schemeClr>
                </a:solidFill>
                <a:latin typeface="+mj-lt"/>
                <a:cs typeface="Times New Roman" panose="02020603050405020304" pitchFamily="18" charset="0"/>
              </a:rPr>
            </a:br>
            <a:r>
              <a:rPr lang="pl-PL" dirty="0">
                <a:solidFill>
                  <a:schemeClr val="accent2">
                    <a:lumMod val="50000"/>
                  </a:schemeClr>
                </a:solidFill>
                <a:latin typeface="+mj-lt"/>
                <a:cs typeface="Times New Roman" panose="02020603050405020304" pitchFamily="18" charset="0"/>
              </a:rPr>
              <a:t>z FUNDUSZU PRACY i EUROPEJSKIEGO FUNDUSZU SPOŁECZNEGO pozaszkolnych zajęć mających na celu uzyskanie, uzupełnienie lub doskonalenie umiejętności </a:t>
            </a:r>
            <a:r>
              <a:rPr lang="pl-PL" dirty="0" smtClean="0">
                <a:solidFill>
                  <a:schemeClr val="accent2">
                    <a:lumMod val="50000"/>
                  </a:schemeClr>
                </a:solidFill>
                <a:latin typeface="+mj-lt"/>
                <a:cs typeface="Times New Roman" panose="02020603050405020304" pitchFamily="18" charset="0"/>
              </a:rPr>
              <a:t/>
            </a:r>
            <a:br>
              <a:rPr lang="pl-PL" dirty="0" smtClean="0">
                <a:solidFill>
                  <a:schemeClr val="accent2">
                    <a:lumMod val="50000"/>
                  </a:schemeClr>
                </a:solidFill>
                <a:latin typeface="+mj-lt"/>
                <a:cs typeface="Times New Roman" panose="02020603050405020304" pitchFamily="18" charset="0"/>
              </a:rPr>
            </a:br>
            <a:r>
              <a:rPr lang="pl-PL" dirty="0" smtClean="0">
                <a:solidFill>
                  <a:schemeClr val="accent2">
                    <a:lumMod val="50000"/>
                  </a:schemeClr>
                </a:solidFill>
                <a:latin typeface="+mj-lt"/>
                <a:cs typeface="Times New Roman" panose="02020603050405020304" pitchFamily="18" charset="0"/>
              </a:rPr>
              <a:t>i </a:t>
            </a:r>
            <a:r>
              <a:rPr lang="pl-PL" dirty="0">
                <a:solidFill>
                  <a:schemeClr val="accent2">
                    <a:lumMod val="50000"/>
                  </a:schemeClr>
                </a:solidFill>
                <a:latin typeface="+mj-lt"/>
                <a:cs typeface="Times New Roman" panose="02020603050405020304" pitchFamily="18" charset="0"/>
              </a:rPr>
              <a:t>kwalifikacji zawodowych </a:t>
            </a:r>
            <a:r>
              <a:rPr lang="pl-PL" dirty="0" smtClean="0">
                <a:solidFill>
                  <a:schemeClr val="accent2">
                    <a:lumMod val="50000"/>
                  </a:schemeClr>
                </a:solidFill>
                <a:latin typeface="+mj-lt"/>
                <a:cs typeface="Times New Roman" panose="02020603050405020304" pitchFamily="18" charset="0"/>
              </a:rPr>
              <a:t>w </a:t>
            </a:r>
            <a:r>
              <a:rPr lang="pl-PL" dirty="0">
                <a:solidFill>
                  <a:schemeClr val="accent2">
                    <a:lumMod val="50000"/>
                  </a:schemeClr>
                </a:solidFill>
                <a:latin typeface="+mj-lt"/>
                <a:cs typeface="Times New Roman" panose="02020603050405020304" pitchFamily="18" charset="0"/>
              </a:rPr>
              <a:t>celu zwiększenia szans bezrobotnych na uzyskanie zatrudnienia lub innej pracy zarobkowej, podwyższenia kwalifikacji zawodowych lub zwiększenia aktywności zawodowej.</a:t>
            </a:r>
          </a:p>
        </p:txBody>
      </p:sp>
    </p:spTree>
  </p:cSld>
  <p:clrMapOvr>
    <a:masterClrMapping/>
  </p:clrMapOvr>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2" name="Picture 4"/>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635896" y="3429000"/>
            <a:ext cx="2208578" cy="256289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198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2000" y="252000"/>
            <a:ext cx="1298575" cy="865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Tytuł 1"/>
          <p:cNvSpPr txBox="1">
            <a:spLocks/>
          </p:cNvSpPr>
          <p:nvPr/>
        </p:nvSpPr>
        <p:spPr>
          <a:xfrm>
            <a:off x="1187624" y="1693861"/>
            <a:ext cx="7355160" cy="3038229"/>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b="1" dirty="0" smtClean="0">
                <a:solidFill>
                  <a:schemeClr val="accent2">
                    <a:lumMod val="75000"/>
                  </a:schemeClr>
                </a:solidFill>
                <a:cs typeface="Times New Roman" panose="02020603050405020304" pitchFamily="18" charset="0"/>
              </a:rPr>
              <a:t>POŚREDNICTWO PRACY</a:t>
            </a:r>
            <a:endParaRPr lang="pl-PL" b="1" dirty="0">
              <a:solidFill>
                <a:schemeClr val="accent2">
                  <a:lumMod val="75000"/>
                </a:schemeClr>
              </a:solidFill>
              <a:cs typeface="Times New Roman" panose="02020603050405020304" pitchFamily="18" charset="0"/>
            </a:endParaRPr>
          </a:p>
        </p:txBody>
      </p:sp>
    </p:spTree>
    <p:extLst>
      <p:ext uri="{BB962C8B-B14F-4D97-AF65-F5344CB8AC3E}">
        <p14:creationId xmlns:p14="http://schemas.microsoft.com/office/powerpoint/2010/main" val="350744976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280755" y="5848619"/>
            <a:ext cx="887384" cy="10323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301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2000" y="252000"/>
            <a:ext cx="1298575" cy="865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Tytuł 1"/>
          <p:cNvSpPr txBox="1">
            <a:spLocks/>
          </p:cNvSpPr>
          <p:nvPr/>
        </p:nvSpPr>
        <p:spPr>
          <a:xfrm>
            <a:off x="1690275" y="457201"/>
            <a:ext cx="6996525" cy="811559"/>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sz="3000" b="1" dirty="0">
                <a:solidFill>
                  <a:schemeClr val="accent2">
                    <a:lumMod val="75000"/>
                  </a:schemeClr>
                </a:solidFill>
              </a:rPr>
              <a:t>Pośrednictwo pracy</a:t>
            </a:r>
          </a:p>
        </p:txBody>
      </p:sp>
      <p:sp>
        <p:nvSpPr>
          <p:cNvPr id="7" name="Symbol zastępczy tekstu 2"/>
          <p:cNvSpPr txBox="1">
            <a:spLocks/>
          </p:cNvSpPr>
          <p:nvPr/>
        </p:nvSpPr>
        <p:spPr>
          <a:xfrm>
            <a:off x="1113524" y="1412776"/>
            <a:ext cx="7515992" cy="4752528"/>
          </a:xfrm>
          <a:prstGeom prst="rect">
            <a:avLst/>
          </a:prstGeom>
        </p:spPr>
        <p:txBody>
          <a:bodyPr anchor="ctr">
            <a:normAutofit/>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marL="0" indent="0" fontAlgn="auto">
              <a:lnSpc>
                <a:spcPct val="150000"/>
              </a:lnSpc>
              <a:buNone/>
            </a:pPr>
            <a:r>
              <a:rPr lang="pl-PL" dirty="0">
                <a:solidFill>
                  <a:schemeClr val="accent2">
                    <a:lumMod val="50000"/>
                  </a:schemeClr>
                </a:solidFill>
                <a:latin typeface="+mj-lt"/>
                <a:cs typeface="Times New Roman" panose="02020603050405020304" pitchFamily="18" charset="0"/>
              </a:rPr>
              <a:t>Wykonując usługę pośrednictwa pracy w </a:t>
            </a:r>
            <a:r>
              <a:rPr lang="pl-PL" dirty="0" smtClean="0">
                <a:solidFill>
                  <a:schemeClr val="accent2">
                    <a:lumMod val="50000"/>
                  </a:schemeClr>
                </a:solidFill>
                <a:latin typeface="+mj-lt"/>
                <a:cs typeface="Times New Roman" panose="02020603050405020304" pitchFamily="18" charset="0"/>
              </a:rPr>
              <a:t>2018 </a:t>
            </a:r>
            <a:r>
              <a:rPr lang="pl-PL" dirty="0">
                <a:solidFill>
                  <a:schemeClr val="accent2">
                    <a:lumMod val="50000"/>
                  </a:schemeClr>
                </a:solidFill>
                <a:latin typeface="+mj-lt"/>
                <a:cs typeface="Times New Roman" panose="02020603050405020304" pitchFamily="18" charset="0"/>
              </a:rPr>
              <a:t>r. pracownicy Powiatowego Urzędu Pracy dla Powiatu Warszawskiego Zachodniego pozyskali do współpracy </a:t>
            </a:r>
            <a:r>
              <a:rPr lang="pl-PL" b="1" dirty="0" smtClean="0">
                <a:solidFill>
                  <a:schemeClr val="accent2">
                    <a:lumMod val="50000"/>
                  </a:schemeClr>
                </a:solidFill>
                <a:latin typeface="+mj-lt"/>
                <a:cs typeface="Times New Roman" panose="02020603050405020304" pitchFamily="18" charset="0"/>
              </a:rPr>
              <a:t>1502</a:t>
            </a:r>
            <a:r>
              <a:rPr lang="pl-PL" dirty="0" smtClean="0">
                <a:solidFill>
                  <a:schemeClr val="accent2">
                    <a:lumMod val="50000"/>
                  </a:schemeClr>
                </a:solidFill>
                <a:latin typeface="+mj-lt"/>
                <a:cs typeface="Times New Roman" panose="02020603050405020304" pitchFamily="18" charset="0"/>
              </a:rPr>
              <a:t> </a:t>
            </a:r>
            <a:r>
              <a:rPr lang="pl-PL" dirty="0">
                <a:solidFill>
                  <a:schemeClr val="accent2">
                    <a:lumMod val="50000"/>
                  </a:schemeClr>
                </a:solidFill>
                <a:latin typeface="+mj-lt"/>
                <a:cs typeface="Times New Roman" panose="02020603050405020304" pitchFamily="18" charset="0"/>
              </a:rPr>
              <a:t>pracodawców, przyjęli do realizacji </a:t>
            </a:r>
            <a:r>
              <a:rPr lang="pl-PL" dirty="0" smtClean="0">
                <a:solidFill>
                  <a:schemeClr val="accent2">
                    <a:lumMod val="50000"/>
                  </a:schemeClr>
                </a:solidFill>
                <a:latin typeface="+mj-lt"/>
                <a:cs typeface="Times New Roman" panose="02020603050405020304" pitchFamily="18" charset="0"/>
              </a:rPr>
              <a:t>7953 </a:t>
            </a:r>
            <a:r>
              <a:rPr lang="pl-PL" dirty="0">
                <a:solidFill>
                  <a:schemeClr val="accent2">
                    <a:lumMod val="50000"/>
                  </a:schemeClr>
                </a:solidFill>
                <a:latin typeface="+mj-lt"/>
                <a:cs typeface="Times New Roman" panose="02020603050405020304" pitchFamily="18" charset="0"/>
              </a:rPr>
              <a:t>miejsca pracy, </a:t>
            </a:r>
            <a:r>
              <a:rPr lang="pl-PL" dirty="0" smtClean="0">
                <a:solidFill>
                  <a:schemeClr val="accent2">
                    <a:lumMod val="50000"/>
                  </a:schemeClr>
                </a:solidFill>
                <a:latin typeface="+mj-lt"/>
                <a:cs typeface="Times New Roman" panose="02020603050405020304" pitchFamily="18" charset="0"/>
              </a:rPr>
              <a:t>w </a:t>
            </a:r>
            <a:r>
              <a:rPr lang="pl-PL" dirty="0">
                <a:solidFill>
                  <a:schemeClr val="accent2">
                    <a:lumMod val="50000"/>
                  </a:schemeClr>
                </a:solidFill>
                <a:latin typeface="+mj-lt"/>
                <a:cs typeface="Times New Roman" panose="02020603050405020304" pitchFamily="18" charset="0"/>
              </a:rPr>
              <a:t>tym</a:t>
            </a:r>
            <a:r>
              <a:rPr lang="pl-PL" dirty="0" smtClean="0">
                <a:solidFill>
                  <a:schemeClr val="accent2">
                    <a:lumMod val="50000"/>
                  </a:schemeClr>
                </a:solidFill>
                <a:latin typeface="+mj-lt"/>
                <a:cs typeface="Times New Roman" panose="02020603050405020304" pitchFamily="18" charset="0"/>
              </a:rPr>
              <a:t>:</a:t>
            </a:r>
            <a:endParaRPr lang="pl-PL" dirty="0">
              <a:solidFill>
                <a:schemeClr val="accent2">
                  <a:lumMod val="50000"/>
                </a:schemeClr>
              </a:solidFill>
              <a:latin typeface="+mj-lt"/>
              <a:cs typeface="Times New Roman" panose="02020603050405020304" pitchFamily="18" charset="0"/>
            </a:endParaRPr>
          </a:p>
          <a:p>
            <a:pPr fontAlgn="auto">
              <a:lnSpc>
                <a:spcPct val="150000"/>
              </a:lnSpc>
            </a:pPr>
            <a:r>
              <a:rPr lang="pl-PL" dirty="0">
                <a:solidFill>
                  <a:schemeClr val="accent2">
                    <a:lumMod val="50000"/>
                  </a:schemeClr>
                </a:solidFill>
                <a:latin typeface="+mj-lt"/>
                <a:cs typeface="Times New Roman" panose="02020603050405020304" pitchFamily="18" charset="0"/>
              </a:rPr>
              <a:t> </a:t>
            </a:r>
            <a:r>
              <a:rPr lang="pl-PL" dirty="0" smtClean="0">
                <a:solidFill>
                  <a:schemeClr val="accent2">
                    <a:lumMod val="50000"/>
                  </a:schemeClr>
                </a:solidFill>
                <a:latin typeface="+mj-lt"/>
                <a:cs typeface="Times New Roman" panose="02020603050405020304" pitchFamily="18" charset="0"/>
              </a:rPr>
              <a:t>7750 </a:t>
            </a:r>
            <a:r>
              <a:rPr lang="pl-PL" dirty="0">
                <a:solidFill>
                  <a:schemeClr val="accent2">
                    <a:lumMod val="50000"/>
                  </a:schemeClr>
                </a:solidFill>
                <a:latin typeface="+mj-lt"/>
                <a:cs typeface="Times New Roman" panose="02020603050405020304" pitchFamily="18" charset="0"/>
              </a:rPr>
              <a:t>niesubsydiowanych,</a:t>
            </a:r>
          </a:p>
          <a:p>
            <a:pPr fontAlgn="auto"/>
            <a:r>
              <a:rPr lang="pl-PL" dirty="0">
                <a:solidFill>
                  <a:schemeClr val="accent2">
                    <a:lumMod val="50000"/>
                  </a:schemeClr>
                </a:solidFill>
                <a:latin typeface="+mj-lt"/>
                <a:cs typeface="Times New Roman" panose="02020603050405020304" pitchFamily="18" charset="0"/>
              </a:rPr>
              <a:t> </a:t>
            </a:r>
            <a:r>
              <a:rPr lang="pl-PL" dirty="0" smtClean="0">
                <a:solidFill>
                  <a:schemeClr val="accent2">
                    <a:lumMod val="50000"/>
                  </a:schemeClr>
                </a:solidFill>
                <a:latin typeface="+mj-lt"/>
                <a:cs typeface="Times New Roman" panose="02020603050405020304" pitchFamily="18" charset="0"/>
              </a:rPr>
              <a:t>114 </a:t>
            </a:r>
            <a:r>
              <a:rPr lang="pl-PL" dirty="0">
                <a:solidFill>
                  <a:schemeClr val="accent2">
                    <a:lumMod val="50000"/>
                  </a:schemeClr>
                </a:solidFill>
                <a:latin typeface="+mj-lt"/>
                <a:cs typeface="Times New Roman" panose="02020603050405020304" pitchFamily="18" charset="0"/>
              </a:rPr>
              <a:t>subsydiowanych, </a:t>
            </a:r>
          </a:p>
          <a:p>
            <a:pPr fontAlgn="auto"/>
            <a:r>
              <a:rPr lang="pl-PL" dirty="0">
                <a:solidFill>
                  <a:schemeClr val="accent2">
                    <a:lumMod val="50000"/>
                  </a:schemeClr>
                </a:solidFill>
                <a:latin typeface="+mj-lt"/>
                <a:cs typeface="Times New Roman" panose="02020603050405020304" pitchFamily="18" charset="0"/>
              </a:rPr>
              <a:t> zorganizowano </a:t>
            </a:r>
            <a:r>
              <a:rPr lang="pl-PL" dirty="0" smtClean="0">
                <a:solidFill>
                  <a:schemeClr val="accent2">
                    <a:lumMod val="50000"/>
                  </a:schemeClr>
                </a:solidFill>
                <a:latin typeface="+mj-lt"/>
                <a:cs typeface="Times New Roman" panose="02020603050405020304" pitchFamily="18" charset="0"/>
              </a:rPr>
              <a:t>89 </a:t>
            </a:r>
            <a:r>
              <a:rPr lang="pl-PL" dirty="0">
                <a:solidFill>
                  <a:schemeClr val="accent2">
                    <a:lumMod val="50000"/>
                  </a:schemeClr>
                </a:solidFill>
                <a:latin typeface="+mj-lt"/>
                <a:cs typeface="Times New Roman" panose="02020603050405020304" pitchFamily="18" charset="0"/>
              </a:rPr>
              <a:t>staży</a:t>
            </a:r>
            <a:r>
              <a:rPr lang="pl-PL" dirty="0" smtClean="0">
                <a:solidFill>
                  <a:schemeClr val="accent2">
                    <a:lumMod val="50000"/>
                  </a:schemeClr>
                </a:solidFill>
                <a:latin typeface="+mj-lt"/>
                <a:cs typeface="Times New Roman" panose="02020603050405020304" pitchFamily="18" charset="0"/>
              </a:rPr>
              <a:t>.</a:t>
            </a:r>
            <a:endParaRPr lang="pl-PL" dirty="0">
              <a:solidFill>
                <a:schemeClr val="accent2">
                  <a:lumMod val="50000"/>
                </a:schemeClr>
              </a:solidFill>
              <a:latin typeface="+mj-lt"/>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253413" y="5827712"/>
            <a:ext cx="890587" cy="1030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403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2000" y="252000"/>
            <a:ext cx="1298575" cy="865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Tytuł 1"/>
          <p:cNvSpPr txBox="1">
            <a:spLocks/>
          </p:cNvSpPr>
          <p:nvPr/>
        </p:nvSpPr>
        <p:spPr>
          <a:xfrm>
            <a:off x="1690275" y="457201"/>
            <a:ext cx="6996525" cy="811559"/>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sz="3000" b="1" dirty="0">
                <a:solidFill>
                  <a:schemeClr val="accent2">
                    <a:lumMod val="75000"/>
                  </a:schemeClr>
                </a:solidFill>
              </a:rPr>
              <a:t>Pośrednictwo pracy</a:t>
            </a:r>
          </a:p>
        </p:txBody>
      </p:sp>
      <p:sp>
        <p:nvSpPr>
          <p:cNvPr id="7" name="Symbol zastępczy tekstu 2"/>
          <p:cNvSpPr txBox="1">
            <a:spLocks/>
          </p:cNvSpPr>
          <p:nvPr/>
        </p:nvSpPr>
        <p:spPr>
          <a:xfrm>
            <a:off x="1043608" y="1117188"/>
            <a:ext cx="7515992" cy="4314882"/>
          </a:xfrm>
          <a:prstGeom prst="rect">
            <a:avLst/>
          </a:prstGeom>
        </p:spPr>
        <p:txBody>
          <a:bodyPr anchor="ctr">
            <a:normAutofit/>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marL="0" indent="0" fontAlgn="auto">
              <a:lnSpc>
                <a:spcPct val="150000"/>
              </a:lnSpc>
              <a:buNone/>
            </a:pPr>
            <a:r>
              <a:rPr lang="pl-PL" dirty="0" smtClean="0">
                <a:solidFill>
                  <a:schemeClr val="accent2">
                    <a:lumMod val="50000"/>
                  </a:schemeClr>
                </a:solidFill>
                <a:latin typeface="+mj-lt"/>
                <a:cs typeface="Times New Roman" panose="02020603050405020304" pitchFamily="18" charset="0"/>
              </a:rPr>
              <a:t>Największe </a:t>
            </a:r>
            <a:r>
              <a:rPr lang="pl-PL" dirty="0">
                <a:solidFill>
                  <a:schemeClr val="accent2">
                    <a:lumMod val="50000"/>
                  </a:schemeClr>
                </a:solidFill>
                <a:latin typeface="+mj-lt"/>
                <a:cs typeface="Times New Roman" panose="02020603050405020304" pitchFamily="18" charset="0"/>
              </a:rPr>
              <a:t>problemy wystąpiły przy realizacji ofert pracy związanych </a:t>
            </a:r>
            <a:r>
              <a:rPr lang="pl-PL" dirty="0" smtClean="0">
                <a:solidFill>
                  <a:schemeClr val="accent2">
                    <a:lumMod val="50000"/>
                  </a:schemeClr>
                </a:solidFill>
                <a:latin typeface="+mj-lt"/>
                <a:cs typeface="Times New Roman" panose="02020603050405020304" pitchFamily="18" charset="0"/>
              </a:rPr>
              <a:t>z </a:t>
            </a:r>
            <a:r>
              <a:rPr lang="pl-PL" dirty="0">
                <a:solidFill>
                  <a:schemeClr val="accent2">
                    <a:lumMod val="50000"/>
                  </a:schemeClr>
                </a:solidFill>
                <a:latin typeface="+mj-lt"/>
                <a:cs typeface="Times New Roman" panose="02020603050405020304" pitchFamily="18" charset="0"/>
              </a:rPr>
              <a:t>koniecznością posiadania konkretnych, udokumentowanych kwalifikacji zawodowych wymaganych przez pracodawców</a:t>
            </a:r>
            <a:r>
              <a:rPr lang="pl-PL" dirty="0" smtClean="0">
                <a:solidFill>
                  <a:schemeClr val="accent2">
                    <a:lumMod val="50000"/>
                  </a:schemeClr>
                </a:solidFill>
                <a:latin typeface="+mj-lt"/>
                <a:cs typeface="Times New Roman" panose="02020603050405020304" pitchFamily="18" charset="0"/>
              </a:rPr>
              <a:t>.</a:t>
            </a:r>
            <a:endParaRPr lang="pl-PL" dirty="0">
              <a:solidFill>
                <a:schemeClr val="accent2">
                  <a:lumMod val="50000"/>
                </a:schemeClr>
              </a:solidFill>
              <a:latin typeface="+mj-lt"/>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2000" y="252000"/>
            <a:ext cx="1298575" cy="865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Tytuł 1"/>
          <p:cNvSpPr txBox="1">
            <a:spLocks/>
          </p:cNvSpPr>
          <p:nvPr/>
        </p:nvSpPr>
        <p:spPr>
          <a:xfrm>
            <a:off x="1690275" y="457201"/>
            <a:ext cx="6996525" cy="811559"/>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sz="3000" b="1" dirty="0">
                <a:solidFill>
                  <a:schemeClr val="accent2">
                    <a:lumMod val="75000"/>
                  </a:schemeClr>
                </a:solidFill>
              </a:rPr>
              <a:t>Pośrednictwo pracy</a:t>
            </a:r>
          </a:p>
        </p:txBody>
      </p:sp>
      <p:pic>
        <p:nvPicPr>
          <p:cNvPr id="7"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253413" y="5827712"/>
            <a:ext cx="890587" cy="1030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Symbol zastępczy tekstu 2"/>
          <p:cNvSpPr txBox="1">
            <a:spLocks/>
          </p:cNvSpPr>
          <p:nvPr/>
        </p:nvSpPr>
        <p:spPr>
          <a:xfrm>
            <a:off x="1113524" y="1412776"/>
            <a:ext cx="7515992" cy="4752528"/>
          </a:xfrm>
          <a:prstGeom prst="rect">
            <a:avLst/>
          </a:prstGeom>
        </p:spPr>
        <p:txBody>
          <a:bodyPr anchor="ctr">
            <a:normAutofit fontScale="85000" lnSpcReduction="10000"/>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marL="0" indent="0" fontAlgn="auto">
              <a:lnSpc>
                <a:spcPct val="150000"/>
              </a:lnSpc>
              <a:buNone/>
            </a:pPr>
            <a:r>
              <a:rPr lang="pl-PL" dirty="0">
                <a:solidFill>
                  <a:schemeClr val="accent2">
                    <a:lumMod val="50000"/>
                  </a:schemeClr>
                </a:solidFill>
                <a:latin typeface="+mj-lt"/>
                <a:cs typeface="Times New Roman" panose="02020603050405020304" pitchFamily="18" charset="0"/>
              </a:rPr>
              <a:t>Powiatowy Urząd Pracy dla Powiatu Warszawskiego Zachodniego zorganizował w </a:t>
            </a:r>
            <a:r>
              <a:rPr lang="pl-PL" dirty="0" smtClean="0">
                <a:solidFill>
                  <a:schemeClr val="accent2">
                    <a:lumMod val="50000"/>
                  </a:schemeClr>
                </a:solidFill>
                <a:latin typeface="+mj-lt"/>
                <a:cs typeface="Times New Roman" panose="02020603050405020304" pitchFamily="18" charset="0"/>
              </a:rPr>
              <a:t>2018 </a:t>
            </a:r>
            <a:r>
              <a:rPr lang="pl-PL" dirty="0">
                <a:solidFill>
                  <a:schemeClr val="accent2">
                    <a:lumMod val="50000"/>
                  </a:schemeClr>
                </a:solidFill>
                <a:latin typeface="+mj-lt"/>
                <a:cs typeface="Times New Roman" panose="02020603050405020304" pitchFamily="18" charset="0"/>
              </a:rPr>
              <a:t>r. </a:t>
            </a:r>
            <a:r>
              <a:rPr lang="pl-PL" dirty="0" smtClean="0">
                <a:solidFill>
                  <a:schemeClr val="accent2">
                    <a:lumMod val="50000"/>
                  </a:schemeClr>
                </a:solidFill>
                <a:latin typeface="+mj-lt"/>
                <a:cs typeface="Times New Roman" panose="02020603050405020304" pitchFamily="18" charset="0"/>
              </a:rPr>
              <a:t>16 Giełd </a:t>
            </a:r>
            <a:r>
              <a:rPr lang="pl-PL" dirty="0">
                <a:solidFill>
                  <a:schemeClr val="accent2">
                    <a:lumMod val="50000"/>
                  </a:schemeClr>
                </a:solidFill>
                <a:latin typeface="+mj-lt"/>
                <a:cs typeface="Times New Roman" panose="02020603050405020304" pitchFamily="18" charset="0"/>
              </a:rPr>
              <a:t>Pracy m.in. na stanowiska: </a:t>
            </a:r>
          </a:p>
          <a:p>
            <a:pPr fontAlgn="auto">
              <a:lnSpc>
                <a:spcPct val="150000"/>
              </a:lnSpc>
            </a:pPr>
            <a:r>
              <a:rPr lang="pl-PL" b="1" dirty="0" smtClean="0">
                <a:solidFill>
                  <a:schemeClr val="accent2">
                    <a:lumMod val="50000"/>
                  </a:schemeClr>
                </a:solidFill>
                <a:latin typeface="+mj-lt"/>
                <a:cs typeface="Times New Roman" panose="02020603050405020304" pitchFamily="18" charset="0"/>
              </a:rPr>
              <a:t>Kasjer/Sprzedawca</a:t>
            </a:r>
            <a:r>
              <a:rPr lang="pl-PL" dirty="0" smtClean="0">
                <a:solidFill>
                  <a:schemeClr val="accent2">
                    <a:lumMod val="50000"/>
                  </a:schemeClr>
                </a:solidFill>
                <a:latin typeface="+mj-lt"/>
                <a:cs typeface="Times New Roman" panose="02020603050405020304" pitchFamily="18" charset="0"/>
              </a:rPr>
              <a:t> </a:t>
            </a:r>
            <a:r>
              <a:rPr lang="pl-PL" dirty="0">
                <a:solidFill>
                  <a:schemeClr val="accent2">
                    <a:lumMod val="50000"/>
                  </a:schemeClr>
                </a:solidFill>
                <a:latin typeface="+mj-lt"/>
                <a:cs typeface="Times New Roman" panose="02020603050405020304" pitchFamily="18" charset="0"/>
              </a:rPr>
              <a:t>dla:</a:t>
            </a:r>
          </a:p>
          <a:p>
            <a:pPr marL="0" indent="0" fontAlgn="auto">
              <a:lnSpc>
                <a:spcPct val="150000"/>
              </a:lnSpc>
              <a:buNone/>
            </a:pPr>
            <a:r>
              <a:rPr lang="pl-PL" dirty="0" smtClean="0">
                <a:solidFill>
                  <a:schemeClr val="accent2">
                    <a:lumMod val="50000"/>
                  </a:schemeClr>
                </a:solidFill>
                <a:latin typeface="+mj-lt"/>
                <a:cs typeface="Times New Roman" panose="02020603050405020304" pitchFamily="18" charset="0"/>
              </a:rPr>
              <a:t>	 KIK TEXTIL SP. Z O.O..</a:t>
            </a:r>
            <a:endParaRPr lang="pl-PL" dirty="0">
              <a:solidFill>
                <a:schemeClr val="accent2">
                  <a:lumMod val="50000"/>
                </a:schemeClr>
              </a:solidFill>
              <a:latin typeface="+mj-lt"/>
              <a:cs typeface="Times New Roman" panose="02020603050405020304" pitchFamily="18" charset="0"/>
            </a:endParaRPr>
          </a:p>
          <a:p>
            <a:pPr fontAlgn="auto">
              <a:lnSpc>
                <a:spcPct val="150000"/>
              </a:lnSpc>
            </a:pPr>
            <a:r>
              <a:rPr lang="pl-PL" b="1" dirty="0" smtClean="0">
                <a:solidFill>
                  <a:schemeClr val="accent2">
                    <a:lumMod val="50000"/>
                  </a:schemeClr>
                </a:solidFill>
                <a:latin typeface="+mj-lt"/>
                <a:cs typeface="Times New Roman" panose="02020603050405020304" pitchFamily="18" charset="0"/>
              </a:rPr>
              <a:t>Kasjer/Sprzedawca </a:t>
            </a:r>
            <a:r>
              <a:rPr lang="pl-PL" dirty="0" smtClean="0">
                <a:solidFill>
                  <a:schemeClr val="accent2">
                    <a:lumMod val="50000"/>
                  </a:schemeClr>
                </a:solidFill>
                <a:latin typeface="+mj-lt"/>
                <a:cs typeface="Times New Roman" panose="02020603050405020304" pitchFamily="18" charset="0"/>
              </a:rPr>
              <a:t>dla</a:t>
            </a:r>
            <a:r>
              <a:rPr lang="pl-PL" dirty="0">
                <a:solidFill>
                  <a:schemeClr val="accent2">
                    <a:lumMod val="50000"/>
                  </a:schemeClr>
                </a:solidFill>
                <a:latin typeface="+mj-lt"/>
                <a:cs typeface="Times New Roman" panose="02020603050405020304" pitchFamily="18" charset="0"/>
              </a:rPr>
              <a:t>: </a:t>
            </a:r>
          </a:p>
          <a:p>
            <a:pPr marL="0" indent="0" fontAlgn="auto">
              <a:lnSpc>
                <a:spcPct val="150000"/>
              </a:lnSpc>
              <a:buNone/>
            </a:pPr>
            <a:r>
              <a:rPr lang="pl-PL" dirty="0" smtClean="0">
                <a:solidFill>
                  <a:schemeClr val="accent2">
                    <a:lumMod val="50000"/>
                  </a:schemeClr>
                </a:solidFill>
                <a:latin typeface="+mj-lt"/>
                <a:cs typeface="Times New Roman" panose="02020603050405020304" pitchFamily="18" charset="0"/>
              </a:rPr>
              <a:t>	SMYK S.A.</a:t>
            </a:r>
            <a:endParaRPr lang="pl-PL" dirty="0">
              <a:solidFill>
                <a:schemeClr val="accent2">
                  <a:lumMod val="50000"/>
                </a:schemeClr>
              </a:solidFill>
              <a:latin typeface="+mj-lt"/>
              <a:cs typeface="Times New Roman" panose="02020603050405020304" pitchFamily="18" charset="0"/>
            </a:endParaRPr>
          </a:p>
          <a:p>
            <a:pPr fontAlgn="auto">
              <a:lnSpc>
                <a:spcPct val="150000"/>
              </a:lnSpc>
            </a:pPr>
            <a:r>
              <a:rPr lang="pl-PL" b="1" dirty="0" smtClean="0">
                <a:solidFill>
                  <a:schemeClr val="accent2">
                    <a:lumMod val="50000"/>
                  </a:schemeClr>
                </a:solidFill>
                <a:latin typeface="+mj-lt"/>
                <a:cs typeface="Times New Roman" panose="02020603050405020304" pitchFamily="18" charset="0"/>
              </a:rPr>
              <a:t>Pracownik archiwum </a:t>
            </a:r>
            <a:r>
              <a:rPr lang="pl-PL" dirty="0" smtClean="0">
                <a:solidFill>
                  <a:schemeClr val="accent2">
                    <a:lumMod val="50000"/>
                  </a:schemeClr>
                </a:solidFill>
                <a:latin typeface="+mj-lt"/>
                <a:cs typeface="Times New Roman" panose="02020603050405020304" pitchFamily="18" charset="0"/>
              </a:rPr>
              <a:t>dla</a:t>
            </a:r>
            <a:r>
              <a:rPr lang="pl-PL" dirty="0">
                <a:solidFill>
                  <a:schemeClr val="accent2">
                    <a:lumMod val="50000"/>
                  </a:schemeClr>
                </a:solidFill>
                <a:latin typeface="+mj-lt"/>
                <a:cs typeface="Times New Roman" panose="02020603050405020304" pitchFamily="18" charset="0"/>
              </a:rPr>
              <a:t>: </a:t>
            </a:r>
            <a:endParaRPr lang="pl-PL" dirty="0" smtClean="0">
              <a:solidFill>
                <a:schemeClr val="accent2">
                  <a:lumMod val="50000"/>
                </a:schemeClr>
              </a:solidFill>
              <a:latin typeface="+mj-lt"/>
              <a:cs typeface="Times New Roman" panose="02020603050405020304" pitchFamily="18" charset="0"/>
            </a:endParaRPr>
          </a:p>
          <a:p>
            <a:pPr marL="0" indent="0" fontAlgn="auto">
              <a:lnSpc>
                <a:spcPct val="150000"/>
              </a:lnSpc>
              <a:buNone/>
            </a:pPr>
            <a:r>
              <a:rPr lang="pl-PL" dirty="0">
                <a:solidFill>
                  <a:schemeClr val="accent2">
                    <a:lumMod val="50000"/>
                  </a:schemeClr>
                </a:solidFill>
                <a:latin typeface="+mj-lt"/>
                <a:cs typeface="Times New Roman" panose="02020603050405020304" pitchFamily="18" charset="0"/>
              </a:rPr>
              <a:t>	</a:t>
            </a:r>
            <a:r>
              <a:rPr lang="pl-PL" dirty="0" smtClean="0">
                <a:solidFill>
                  <a:schemeClr val="accent2">
                    <a:lumMod val="50000"/>
                  </a:schemeClr>
                </a:solidFill>
                <a:latin typeface="+mj-lt"/>
                <a:cs typeface="Times New Roman" panose="02020603050405020304" pitchFamily="18" charset="0"/>
              </a:rPr>
              <a:t>WADWICZ SP. Z O.O.</a:t>
            </a:r>
            <a:endParaRPr lang="pl-PL" dirty="0">
              <a:solidFill>
                <a:schemeClr val="accent2">
                  <a:lumMod val="50000"/>
                </a:schemeClr>
              </a:solidFill>
              <a:latin typeface="+mj-lt"/>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249560" y="5827712"/>
            <a:ext cx="890587" cy="1030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710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2000" y="252000"/>
            <a:ext cx="1298575" cy="865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Tytuł 1"/>
          <p:cNvSpPr txBox="1">
            <a:spLocks/>
          </p:cNvSpPr>
          <p:nvPr/>
        </p:nvSpPr>
        <p:spPr>
          <a:xfrm>
            <a:off x="1690275" y="457201"/>
            <a:ext cx="6996525" cy="811559"/>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sz="3000" b="1" smtClean="0">
                <a:solidFill>
                  <a:schemeClr val="accent2">
                    <a:lumMod val="75000"/>
                  </a:schemeClr>
                </a:solidFill>
              </a:rPr>
              <a:t>Pośrednictwo pracy</a:t>
            </a:r>
            <a:endParaRPr lang="pl-PL" sz="3000" b="1" dirty="0">
              <a:solidFill>
                <a:schemeClr val="accent2">
                  <a:lumMod val="75000"/>
                </a:schemeClr>
              </a:solidFill>
            </a:endParaRPr>
          </a:p>
        </p:txBody>
      </p:sp>
      <p:sp>
        <p:nvSpPr>
          <p:cNvPr id="7" name="Symbol zastępczy tekstu 2"/>
          <p:cNvSpPr txBox="1">
            <a:spLocks/>
          </p:cNvSpPr>
          <p:nvPr/>
        </p:nvSpPr>
        <p:spPr>
          <a:xfrm>
            <a:off x="1113524" y="1412776"/>
            <a:ext cx="7515992" cy="4752528"/>
          </a:xfrm>
          <a:prstGeom prst="rect">
            <a:avLst/>
          </a:prstGeom>
        </p:spPr>
        <p:txBody>
          <a:bodyPr anchor="ctr">
            <a:normAutofit/>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fontAlgn="auto">
              <a:lnSpc>
                <a:spcPct val="150000"/>
              </a:lnSpc>
            </a:pPr>
            <a:r>
              <a:rPr lang="pl-PL" sz="2000" b="1" dirty="0" smtClean="0">
                <a:solidFill>
                  <a:schemeClr val="accent2">
                    <a:lumMod val="50000"/>
                  </a:schemeClr>
                </a:solidFill>
                <a:latin typeface="+mj-lt"/>
                <a:cs typeface="Times New Roman" panose="02020603050405020304" pitchFamily="18" charset="0"/>
              </a:rPr>
              <a:t>Pracownik ochrony</a:t>
            </a:r>
            <a:r>
              <a:rPr lang="pl-PL" sz="2000" dirty="0" smtClean="0">
                <a:solidFill>
                  <a:schemeClr val="accent2">
                    <a:lumMod val="50000"/>
                  </a:schemeClr>
                </a:solidFill>
                <a:latin typeface="+mj-lt"/>
                <a:cs typeface="Times New Roman" panose="02020603050405020304" pitchFamily="18" charset="0"/>
              </a:rPr>
              <a:t> </a:t>
            </a:r>
            <a:r>
              <a:rPr lang="pl-PL" sz="2000" dirty="0">
                <a:solidFill>
                  <a:schemeClr val="accent2">
                    <a:lumMod val="50000"/>
                  </a:schemeClr>
                </a:solidFill>
                <a:latin typeface="+mj-lt"/>
                <a:cs typeface="Times New Roman" panose="02020603050405020304" pitchFamily="18" charset="0"/>
              </a:rPr>
              <a:t>dla:</a:t>
            </a:r>
          </a:p>
          <a:p>
            <a:pPr marL="0" indent="0" fontAlgn="auto">
              <a:lnSpc>
                <a:spcPct val="150000"/>
              </a:lnSpc>
              <a:buNone/>
            </a:pPr>
            <a:r>
              <a:rPr lang="pl-PL" sz="2000" dirty="0" smtClean="0">
                <a:solidFill>
                  <a:schemeClr val="accent2">
                    <a:lumMod val="50000"/>
                  </a:schemeClr>
                </a:solidFill>
                <a:latin typeface="+mj-lt"/>
                <a:cs typeface="Times New Roman" panose="02020603050405020304" pitchFamily="18" charset="0"/>
              </a:rPr>
              <a:t>	OMEGA SERVICE SP. Z O.O.</a:t>
            </a:r>
            <a:endParaRPr lang="pl-PL" sz="2000" dirty="0">
              <a:solidFill>
                <a:schemeClr val="accent2">
                  <a:lumMod val="50000"/>
                </a:schemeClr>
              </a:solidFill>
              <a:latin typeface="+mj-lt"/>
              <a:cs typeface="Times New Roman" panose="02020603050405020304" pitchFamily="18" charset="0"/>
            </a:endParaRPr>
          </a:p>
          <a:p>
            <a:pPr fontAlgn="auto">
              <a:lnSpc>
                <a:spcPct val="150000"/>
              </a:lnSpc>
            </a:pPr>
            <a:r>
              <a:rPr lang="pl-PL" sz="2000" b="1" dirty="0" smtClean="0">
                <a:solidFill>
                  <a:schemeClr val="accent2">
                    <a:lumMod val="50000"/>
                  </a:schemeClr>
                </a:solidFill>
                <a:latin typeface="+mj-lt"/>
                <a:cs typeface="Times New Roman" panose="02020603050405020304" pitchFamily="18" charset="0"/>
              </a:rPr>
              <a:t>Magazynier</a:t>
            </a:r>
            <a:r>
              <a:rPr lang="pl-PL" sz="2000" dirty="0" smtClean="0">
                <a:solidFill>
                  <a:schemeClr val="accent2">
                    <a:lumMod val="50000"/>
                  </a:schemeClr>
                </a:solidFill>
                <a:latin typeface="+mj-lt"/>
                <a:cs typeface="Times New Roman" panose="02020603050405020304" pitchFamily="18" charset="0"/>
              </a:rPr>
              <a:t> </a:t>
            </a:r>
            <a:r>
              <a:rPr lang="pl-PL" sz="2000" dirty="0">
                <a:solidFill>
                  <a:schemeClr val="accent2">
                    <a:lumMod val="50000"/>
                  </a:schemeClr>
                </a:solidFill>
                <a:latin typeface="+mj-lt"/>
                <a:cs typeface="Times New Roman" panose="02020603050405020304" pitchFamily="18" charset="0"/>
              </a:rPr>
              <a:t>dla: </a:t>
            </a:r>
          </a:p>
          <a:p>
            <a:pPr marL="0" indent="0" fontAlgn="auto">
              <a:lnSpc>
                <a:spcPct val="150000"/>
              </a:lnSpc>
              <a:buNone/>
            </a:pPr>
            <a:r>
              <a:rPr lang="pl-PL" sz="2000" dirty="0" smtClean="0">
                <a:solidFill>
                  <a:schemeClr val="accent2">
                    <a:lumMod val="50000"/>
                  </a:schemeClr>
                </a:solidFill>
                <a:latin typeface="+mj-lt"/>
                <a:cs typeface="Times New Roman" panose="02020603050405020304" pitchFamily="18" charset="0"/>
              </a:rPr>
              <a:t>	TRANSGOURMET POLSKA SP. Z O.O.</a:t>
            </a:r>
            <a:endParaRPr lang="pl-PL" sz="2000" dirty="0">
              <a:solidFill>
                <a:schemeClr val="accent2">
                  <a:lumMod val="50000"/>
                </a:schemeClr>
              </a:solidFill>
              <a:latin typeface="+mj-lt"/>
              <a:cs typeface="Times New Roman" panose="02020603050405020304" pitchFamily="18" charset="0"/>
            </a:endParaRPr>
          </a:p>
          <a:p>
            <a:pPr fontAlgn="auto">
              <a:lnSpc>
                <a:spcPct val="150000"/>
              </a:lnSpc>
            </a:pPr>
            <a:r>
              <a:rPr lang="pl-PL" sz="2000" b="1" dirty="0" smtClean="0">
                <a:solidFill>
                  <a:schemeClr val="accent2">
                    <a:lumMod val="50000"/>
                  </a:schemeClr>
                </a:solidFill>
                <a:latin typeface="+mj-lt"/>
                <a:cs typeface="Times New Roman" panose="02020603050405020304" pitchFamily="18" charset="0"/>
              </a:rPr>
              <a:t>Sprzątacz/Brygadzista</a:t>
            </a:r>
            <a:r>
              <a:rPr lang="pl-PL" sz="2000" dirty="0" smtClean="0">
                <a:solidFill>
                  <a:schemeClr val="accent2">
                    <a:lumMod val="50000"/>
                  </a:schemeClr>
                </a:solidFill>
                <a:latin typeface="+mj-lt"/>
                <a:cs typeface="Times New Roman" panose="02020603050405020304" pitchFamily="18" charset="0"/>
              </a:rPr>
              <a:t> dla:</a:t>
            </a:r>
          </a:p>
          <a:p>
            <a:pPr marL="0" indent="0" fontAlgn="auto">
              <a:lnSpc>
                <a:spcPct val="150000"/>
              </a:lnSpc>
              <a:buNone/>
            </a:pPr>
            <a:r>
              <a:rPr lang="pl-PL" sz="2000" dirty="0">
                <a:solidFill>
                  <a:schemeClr val="accent2">
                    <a:lumMod val="50000"/>
                  </a:schemeClr>
                </a:solidFill>
                <a:latin typeface="+mj-lt"/>
                <a:cs typeface="Times New Roman" panose="02020603050405020304" pitchFamily="18" charset="0"/>
              </a:rPr>
              <a:t>	</a:t>
            </a:r>
            <a:r>
              <a:rPr lang="pl-PL" sz="2000" dirty="0" smtClean="0">
                <a:solidFill>
                  <a:schemeClr val="accent2">
                    <a:lumMod val="50000"/>
                  </a:schemeClr>
                </a:solidFill>
                <a:latin typeface="+mj-lt"/>
                <a:cs typeface="Times New Roman" panose="02020603050405020304" pitchFamily="18" charset="0"/>
              </a:rPr>
              <a:t>AMLUX SP. Z O.O.</a:t>
            </a:r>
            <a:endParaRPr lang="pl-PL" sz="2000" dirty="0">
              <a:solidFill>
                <a:schemeClr val="accent2">
                  <a:lumMod val="50000"/>
                </a:schemeClr>
              </a:solidFill>
              <a:latin typeface="+mj-lt"/>
              <a:cs typeface="Times New Roman" panose="02020603050405020304" pitchFamily="18" charset="0"/>
            </a:endParaRPr>
          </a:p>
          <a:p>
            <a:pPr fontAlgn="auto">
              <a:lnSpc>
                <a:spcPct val="150000"/>
              </a:lnSpc>
            </a:pPr>
            <a:r>
              <a:rPr lang="pl-PL" sz="2000" b="1" dirty="0" smtClean="0">
                <a:solidFill>
                  <a:schemeClr val="accent2">
                    <a:lumMod val="50000"/>
                  </a:schemeClr>
                </a:solidFill>
                <a:latin typeface="+mj-lt"/>
                <a:cs typeface="Times New Roman" panose="02020603050405020304" pitchFamily="18" charset="0"/>
              </a:rPr>
              <a:t>Operator wózka widłowego/ Pracownik magazynu </a:t>
            </a:r>
            <a:r>
              <a:rPr lang="pl-PL" sz="2000" dirty="0" smtClean="0">
                <a:solidFill>
                  <a:schemeClr val="accent2">
                    <a:lumMod val="50000"/>
                  </a:schemeClr>
                </a:solidFill>
                <a:latin typeface="+mj-lt"/>
                <a:cs typeface="Times New Roman" panose="02020603050405020304" pitchFamily="18" charset="0"/>
              </a:rPr>
              <a:t>dla</a:t>
            </a:r>
            <a:r>
              <a:rPr lang="pl-PL" sz="2000" dirty="0">
                <a:solidFill>
                  <a:schemeClr val="accent2">
                    <a:lumMod val="50000"/>
                  </a:schemeClr>
                </a:solidFill>
                <a:latin typeface="+mj-lt"/>
                <a:cs typeface="Times New Roman" panose="02020603050405020304" pitchFamily="18" charset="0"/>
              </a:rPr>
              <a:t>: </a:t>
            </a:r>
          </a:p>
          <a:p>
            <a:pPr marL="0" indent="0" fontAlgn="auto">
              <a:lnSpc>
                <a:spcPct val="150000"/>
              </a:lnSpc>
              <a:buNone/>
            </a:pPr>
            <a:r>
              <a:rPr lang="pl-PL" sz="2000" dirty="0" smtClean="0">
                <a:solidFill>
                  <a:schemeClr val="accent2">
                    <a:lumMod val="50000"/>
                  </a:schemeClr>
                </a:solidFill>
                <a:latin typeface="+mj-lt"/>
                <a:cs typeface="Times New Roman" panose="02020603050405020304" pitchFamily="18" charset="0"/>
              </a:rPr>
              <a:t>	KUEHNE+NAGEL SP. Z O.O.</a:t>
            </a:r>
            <a:endParaRPr lang="pl-PL" sz="2000" dirty="0">
              <a:solidFill>
                <a:schemeClr val="accent2">
                  <a:lumMod val="50000"/>
                </a:schemeClr>
              </a:solidFill>
              <a:latin typeface="+mj-lt"/>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253413" y="5827712"/>
            <a:ext cx="890587" cy="1030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813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2000" y="252000"/>
            <a:ext cx="1298575" cy="865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Symbol zastępczy tekstu 2"/>
          <p:cNvSpPr txBox="1">
            <a:spLocks/>
          </p:cNvSpPr>
          <p:nvPr/>
        </p:nvSpPr>
        <p:spPr>
          <a:xfrm>
            <a:off x="1113524" y="1268760"/>
            <a:ext cx="7515992" cy="5040560"/>
          </a:xfrm>
          <a:prstGeom prst="rect">
            <a:avLst/>
          </a:prstGeom>
        </p:spPr>
        <p:txBody>
          <a:bodyPr anchor="ctr">
            <a:normAutofit/>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fontAlgn="auto">
              <a:lnSpc>
                <a:spcPct val="150000"/>
              </a:lnSpc>
            </a:pPr>
            <a:r>
              <a:rPr lang="pl-PL" sz="2000" b="1" dirty="0" smtClean="0">
                <a:solidFill>
                  <a:schemeClr val="accent2">
                    <a:lumMod val="50000"/>
                  </a:schemeClr>
                </a:solidFill>
                <a:latin typeface="+mj-lt"/>
                <a:cs typeface="Times New Roman" panose="02020603050405020304" pitchFamily="18" charset="0"/>
              </a:rPr>
              <a:t>Magazynier </a:t>
            </a:r>
            <a:r>
              <a:rPr lang="pl-PL" sz="2000" dirty="0" smtClean="0">
                <a:solidFill>
                  <a:schemeClr val="accent2">
                    <a:lumMod val="50000"/>
                  </a:schemeClr>
                </a:solidFill>
                <a:latin typeface="+mj-lt"/>
                <a:cs typeface="Times New Roman" panose="02020603050405020304" pitchFamily="18" charset="0"/>
              </a:rPr>
              <a:t>dla</a:t>
            </a:r>
            <a:r>
              <a:rPr lang="pl-PL" sz="2000" dirty="0">
                <a:solidFill>
                  <a:schemeClr val="accent2">
                    <a:lumMod val="50000"/>
                  </a:schemeClr>
                </a:solidFill>
                <a:latin typeface="+mj-lt"/>
                <a:cs typeface="Times New Roman" panose="02020603050405020304" pitchFamily="18" charset="0"/>
              </a:rPr>
              <a:t>:</a:t>
            </a:r>
          </a:p>
          <a:p>
            <a:pPr marL="0" indent="0" fontAlgn="auto">
              <a:lnSpc>
                <a:spcPct val="150000"/>
              </a:lnSpc>
              <a:buNone/>
            </a:pPr>
            <a:r>
              <a:rPr lang="pl-PL" sz="2000" dirty="0" smtClean="0">
                <a:solidFill>
                  <a:schemeClr val="accent2">
                    <a:lumMod val="50000"/>
                  </a:schemeClr>
                </a:solidFill>
                <a:latin typeface="+mj-lt"/>
                <a:cs typeface="Times New Roman" panose="02020603050405020304" pitchFamily="18" charset="0"/>
              </a:rPr>
              <a:t>	PRACAINFO AGENCJA PRACY TYMCZASOWEJ SP. Z O.O. SP.K.,</a:t>
            </a:r>
            <a:endParaRPr lang="pl-PL" sz="2000" dirty="0">
              <a:solidFill>
                <a:schemeClr val="accent2">
                  <a:lumMod val="50000"/>
                </a:schemeClr>
              </a:solidFill>
              <a:latin typeface="+mj-lt"/>
              <a:cs typeface="Times New Roman" panose="02020603050405020304" pitchFamily="18" charset="0"/>
            </a:endParaRPr>
          </a:p>
          <a:p>
            <a:pPr fontAlgn="auto">
              <a:lnSpc>
                <a:spcPct val="150000"/>
              </a:lnSpc>
            </a:pPr>
            <a:r>
              <a:rPr lang="pl-PL" sz="2000" b="1" dirty="0" smtClean="0">
                <a:solidFill>
                  <a:schemeClr val="accent2">
                    <a:lumMod val="50000"/>
                  </a:schemeClr>
                </a:solidFill>
                <a:latin typeface="+mj-lt"/>
                <a:cs typeface="Times New Roman" panose="02020603050405020304" pitchFamily="18" charset="0"/>
              </a:rPr>
              <a:t>Magazynier </a:t>
            </a:r>
            <a:r>
              <a:rPr lang="pl-PL" sz="2000" dirty="0">
                <a:solidFill>
                  <a:schemeClr val="accent2">
                    <a:lumMod val="50000"/>
                  </a:schemeClr>
                </a:solidFill>
                <a:latin typeface="+mj-lt"/>
                <a:cs typeface="Times New Roman" panose="02020603050405020304" pitchFamily="18" charset="0"/>
              </a:rPr>
              <a:t>dla: </a:t>
            </a:r>
          </a:p>
          <a:p>
            <a:pPr marL="0" indent="0" fontAlgn="auto">
              <a:lnSpc>
                <a:spcPct val="150000"/>
              </a:lnSpc>
              <a:buNone/>
            </a:pPr>
            <a:r>
              <a:rPr lang="pl-PL" sz="2000" dirty="0" smtClean="0">
                <a:solidFill>
                  <a:schemeClr val="accent2">
                    <a:lumMod val="50000"/>
                  </a:schemeClr>
                </a:solidFill>
                <a:latin typeface="+mj-lt"/>
                <a:cs typeface="Times New Roman" panose="02020603050405020304" pitchFamily="18" charset="0"/>
              </a:rPr>
              <a:t>	ADECCO POLAND SP. Z O.O.,</a:t>
            </a:r>
            <a:endParaRPr lang="pl-PL" sz="2000" dirty="0">
              <a:solidFill>
                <a:schemeClr val="accent2">
                  <a:lumMod val="50000"/>
                </a:schemeClr>
              </a:solidFill>
              <a:latin typeface="+mj-lt"/>
              <a:cs typeface="Times New Roman" panose="02020603050405020304" pitchFamily="18" charset="0"/>
            </a:endParaRPr>
          </a:p>
          <a:p>
            <a:pPr fontAlgn="auto">
              <a:lnSpc>
                <a:spcPct val="150000"/>
              </a:lnSpc>
            </a:pPr>
            <a:r>
              <a:rPr lang="pl-PL" sz="2000" b="1" dirty="0" smtClean="0">
                <a:solidFill>
                  <a:schemeClr val="accent2">
                    <a:lumMod val="50000"/>
                  </a:schemeClr>
                </a:solidFill>
                <a:latin typeface="+mj-lt"/>
                <a:cs typeface="Times New Roman" panose="02020603050405020304" pitchFamily="18" charset="0"/>
              </a:rPr>
              <a:t>Pracownik gospodarczy </a:t>
            </a:r>
            <a:r>
              <a:rPr lang="pl-PL" sz="2000" dirty="0">
                <a:solidFill>
                  <a:schemeClr val="accent2">
                    <a:lumMod val="50000"/>
                  </a:schemeClr>
                </a:solidFill>
                <a:latin typeface="+mj-lt"/>
                <a:cs typeface="Times New Roman" panose="02020603050405020304" pitchFamily="18" charset="0"/>
              </a:rPr>
              <a:t>dla:</a:t>
            </a:r>
          </a:p>
          <a:p>
            <a:pPr marL="0" indent="0" fontAlgn="auto">
              <a:lnSpc>
                <a:spcPct val="150000"/>
              </a:lnSpc>
              <a:buNone/>
            </a:pPr>
            <a:r>
              <a:rPr lang="pl-PL" sz="2000" dirty="0" smtClean="0">
                <a:solidFill>
                  <a:schemeClr val="accent2">
                    <a:lumMod val="50000"/>
                  </a:schemeClr>
                </a:solidFill>
                <a:latin typeface="+mj-lt"/>
                <a:cs typeface="Times New Roman" panose="02020603050405020304" pitchFamily="18" charset="0"/>
              </a:rPr>
              <a:t>	CLAR SYSTEM,</a:t>
            </a:r>
            <a:endParaRPr lang="pl-PL" sz="2000" dirty="0">
              <a:solidFill>
                <a:schemeClr val="accent2">
                  <a:lumMod val="50000"/>
                </a:schemeClr>
              </a:solidFill>
              <a:latin typeface="+mj-lt"/>
              <a:cs typeface="Times New Roman" panose="02020603050405020304" pitchFamily="18" charset="0"/>
            </a:endParaRPr>
          </a:p>
          <a:p>
            <a:pPr fontAlgn="auto">
              <a:lnSpc>
                <a:spcPct val="150000"/>
              </a:lnSpc>
            </a:pPr>
            <a:r>
              <a:rPr lang="pl-PL" sz="2000" b="1" dirty="0" smtClean="0">
                <a:solidFill>
                  <a:schemeClr val="accent2">
                    <a:lumMod val="50000"/>
                  </a:schemeClr>
                </a:solidFill>
                <a:latin typeface="+mj-lt"/>
                <a:cs typeface="Times New Roman" panose="02020603050405020304" pitchFamily="18" charset="0"/>
              </a:rPr>
              <a:t>Magazynier </a:t>
            </a:r>
            <a:r>
              <a:rPr lang="pl-PL" sz="2000" dirty="0" smtClean="0">
                <a:solidFill>
                  <a:schemeClr val="accent2">
                    <a:lumMod val="50000"/>
                  </a:schemeClr>
                </a:solidFill>
                <a:latin typeface="+mj-lt"/>
                <a:cs typeface="Times New Roman" panose="02020603050405020304" pitchFamily="18" charset="0"/>
              </a:rPr>
              <a:t>dla</a:t>
            </a:r>
            <a:r>
              <a:rPr lang="pl-PL" sz="2000" dirty="0">
                <a:solidFill>
                  <a:schemeClr val="accent2">
                    <a:lumMod val="50000"/>
                  </a:schemeClr>
                </a:solidFill>
                <a:latin typeface="+mj-lt"/>
                <a:cs typeface="Times New Roman" panose="02020603050405020304" pitchFamily="18" charset="0"/>
              </a:rPr>
              <a:t>:</a:t>
            </a:r>
          </a:p>
          <a:p>
            <a:pPr marL="0" indent="0" fontAlgn="auto">
              <a:lnSpc>
                <a:spcPct val="150000"/>
              </a:lnSpc>
              <a:buNone/>
            </a:pPr>
            <a:r>
              <a:rPr lang="pl-PL" sz="2000" dirty="0" smtClean="0">
                <a:solidFill>
                  <a:schemeClr val="accent2">
                    <a:lumMod val="50000"/>
                  </a:schemeClr>
                </a:solidFill>
                <a:latin typeface="+mj-lt"/>
                <a:cs typeface="Times New Roman" panose="02020603050405020304" pitchFamily="18" charset="0"/>
              </a:rPr>
              <a:t>	CEVA LOGISTIC POLAND SP. Z O.O.,</a:t>
            </a:r>
            <a:endParaRPr lang="pl-PL" sz="2000" dirty="0">
              <a:solidFill>
                <a:schemeClr val="accent2">
                  <a:lumMod val="50000"/>
                </a:schemeClr>
              </a:solidFill>
              <a:latin typeface="+mj-lt"/>
              <a:cs typeface="Times New Roman" panose="02020603050405020304" pitchFamily="18" charset="0"/>
            </a:endParaRPr>
          </a:p>
        </p:txBody>
      </p:sp>
      <p:sp>
        <p:nvSpPr>
          <p:cNvPr id="7" name="Tytuł 1"/>
          <p:cNvSpPr txBox="1">
            <a:spLocks/>
          </p:cNvSpPr>
          <p:nvPr/>
        </p:nvSpPr>
        <p:spPr>
          <a:xfrm>
            <a:off x="1690275" y="457201"/>
            <a:ext cx="6996525" cy="811559"/>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sz="3000" b="1" dirty="0" smtClean="0">
                <a:solidFill>
                  <a:schemeClr val="accent2">
                    <a:lumMod val="75000"/>
                  </a:schemeClr>
                </a:solidFill>
              </a:rPr>
              <a:t>Pośrednictwo pracy</a:t>
            </a:r>
            <a:endParaRPr lang="pl-PL" sz="3000" b="1" dirty="0">
              <a:solidFill>
                <a:schemeClr val="accent2">
                  <a:lumMod val="75000"/>
                </a:schemeClr>
              </a:solidFill>
            </a:endParaRPr>
          </a:p>
        </p:txBody>
      </p:sp>
    </p:spTree>
    <p:extLst>
      <p:ext uri="{BB962C8B-B14F-4D97-AF65-F5344CB8AC3E}">
        <p14:creationId xmlns:p14="http://schemas.microsoft.com/office/powerpoint/2010/main" val="44202291"/>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253413" y="5847996"/>
            <a:ext cx="890587" cy="1030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915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2000" y="252000"/>
            <a:ext cx="1298575" cy="865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Tytuł 1"/>
          <p:cNvSpPr txBox="1">
            <a:spLocks/>
          </p:cNvSpPr>
          <p:nvPr/>
        </p:nvSpPr>
        <p:spPr>
          <a:xfrm>
            <a:off x="1690275" y="457201"/>
            <a:ext cx="6996525" cy="811559"/>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sz="3000" b="1" smtClean="0">
                <a:solidFill>
                  <a:schemeClr val="accent2">
                    <a:lumMod val="75000"/>
                  </a:schemeClr>
                </a:solidFill>
              </a:rPr>
              <a:t>Pośrednictwo pracy</a:t>
            </a:r>
            <a:endParaRPr lang="pl-PL" sz="3000" b="1" dirty="0">
              <a:solidFill>
                <a:schemeClr val="accent2">
                  <a:lumMod val="75000"/>
                </a:schemeClr>
              </a:solidFill>
            </a:endParaRPr>
          </a:p>
        </p:txBody>
      </p:sp>
      <p:sp>
        <p:nvSpPr>
          <p:cNvPr id="7" name="Symbol zastępczy tekstu 2"/>
          <p:cNvSpPr txBox="1">
            <a:spLocks/>
          </p:cNvSpPr>
          <p:nvPr/>
        </p:nvSpPr>
        <p:spPr>
          <a:xfrm>
            <a:off x="1182714" y="1038098"/>
            <a:ext cx="7515992" cy="5040560"/>
          </a:xfrm>
          <a:prstGeom prst="rect">
            <a:avLst/>
          </a:prstGeom>
        </p:spPr>
        <p:txBody>
          <a:bodyPr anchor="ctr">
            <a:normAutofit/>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fontAlgn="auto">
              <a:lnSpc>
                <a:spcPct val="150000"/>
              </a:lnSpc>
            </a:pPr>
            <a:r>
              <a:rPr lang="pl-PL" sz="2000" b="1" dirty="0" smtClean="0">
                <a:solidFill>
                  <a:schemeClr val="accent2">
                    <a:lumMod val="50000"/>
                  </a:schemeClr>
                </a:solidFill>
                <a:latin typeface="+mj-lt"/>
                <a:cs typeface="Times New Roman" panose="02020603050405020304" pitchFamily="18" charset="0"/>
              </a:rPr>
              <a:t>Operator linii produkcyjnej </a:t>
            </a:r>
            <a:r>
              <a:rPr lang="pl-PL" sz="2000" dirty="0" smtClean="0">
                <a:solidFill>
                  <a:schemeClr val="accent2">
                    <a:lumMod val="50000"/>
                  </a:schemeClr>
                </a:solidFill>
                <a:latin typeface="+mj-lt"/>
                <a:cs typeface="Times New Roman" panose="02020603050405020304" pitchFamily="18" charset="0"/>
              </a:rPr>
              <a:t>dla</a:t>
            </a:r>
            <a:r>
              <a:rPr lang="pl-PL" sz="2000" dirty="0">
                <a:solidFill>
                  <a:schemeClr val="accent2">
                    <a:lumMod val="50000"/>
                  </a:schemeClr>
                </a:solidFill>
                <a:latin typeface="+mj-lt"/>
                <a:cs typeface="Times New Roman" panose="02020603050405020304" pitchFamily="18" charset="0"/>
              </a:rPr>
              <a:t>: </a:t>
            </a:r>
          </a:p>
          <a:p>
            <a:pPr marL="0" indent="0" fontAlgn="auto">
              <a:lnSpc>
                <a:spcPct val="150000"/>
              </a:lnSpc>
              <a:buNone/>
            </a:pPr>
            <a:r>
              <a:rPr lang="pl-PL" sz="2000" dirty="0" smtClean="0">
                <a:solidFill>
                  <a:schemeClr val="accent2">
                    <a:lumMod val="50000"/>
                  </a:schemeClr>
                </a:solidFill>
                <a:latin typeface="+mj-lt"/>
                <a:cs typeface="Times New Roman" panose="02020603050405020304" pitchFamily="18" charset="0"/>
              </a:rPr>
              <a:t>	WADWICZ SP. Z O.O.,</a:t>
            </a:r>
            <a:endParaRPr lang="pl-PL" sz="2000" dirty="0">
              <a:solidFill>
                <a:schemeClr val="accent2">
                  <a:lumMod val="50000"/>
                </a:schemeClr>
              </a:solidFill>
              <a:latin typeface="+mj-lt"/>
              <a:cs typeface="Times New Roman" panose="02020603050405020304" pitchFamily="18" charset="0"/>
            </a:endParaRPr>
          </a:p>
          <a:p>
            <a:pPr fontAlgn="auto">
              <a:lnSpc>
                <a:spcPct val="150000"/>
              </a:lnSpc>
            </a:pPr>
            <a:r>
              <a:rPr lang="pl-PL" sz="2000" b="1" dirty="0" smtClean="0">
                <a:solidFill>
                  <a:schemeClr val="accent2">
                    <a:lumMod val="50000"/>
                  </a:schemeClr>
                </a:solidFill>
                <a:latin typeface="+mj-lt"/>
                <a:cs typeface="Times New Roman" panose="02020603050405020304" pitchFamily="18" charset="0"/>
              </a:rPr>
              <a:t>Malarz budowlany </a:t>
            </a:r>
            <a:r>
              <a:rPr lang="pl-PL" sz="2000" dirty="0" smtClean="0">
                <a:solidFill>
                  <a:schemeClr val="accent2">
                    <a:lumMod val="50000"/>
                  </a:schemeClr>
                </a:solidFill>
                <a:latin typeface="+mj-lt"/>
                <a:cs typeface="Times New Roman" panose="02020603050405020304" pitchFamily="18" charset="0"/>
              </a:rPr>
              <a:t>dla</a:t>
            </a:r>
            <a:r>
              <a:rPr lang="pl-PL" sz="2000" dirty="0">
                <a:solidFill>
                  <a:schemeClr val="accent2">
                    <a:lumMod val="50000"/>
                  </a:schemeClr>
                </a:solidFill>
                <a:latin typeface="+mj-lt"/>
                <a:cs typeface="Times New Roman" panose="02020603050405020304" pitchFamily="18" charset="0"/>
              </a:rPr>
              <a:t>:</a:t>
            </a:r>
          </a:p>
          <a:p>
            <a:pPr marL="0" indent="0" fontAlgn="auto">
              <a:lnSpc>
                <a:spcPct val="150000"/>
              </a:lnSpc>
              <a:buNone/>
            </a:pPr>
            <a:r>
              <a:rPr lang="pl-PL" sz="2000" dirty="0" smtClean="0">
                <a:solidFill>
                  <a:schemeClr val="accent2">
                    <a:lumMod val="50000"/>
                  </a:schemeClr>
                </a:solidFill>
                <a:latin typeface="+mj-lt"/>
                <a:cs typeface="Times New Roman" panose="02020603050405020304" pitchFamily="18" charset="0"/>
              </a:rPr>
              <a:t>	KG BUILDING SP. Z O.O.,</a:t>
            </a:r>
            <a:endParaRPr lang="pl-PL" sz="2000" dirty="0">
              <a:solidFill>
                <a:schemeClr val="accent2">
                  <a:lumMod val="50000"/>
                </a:schemeClr>
              </a:solidFill>
              <a:latin typeface="+mj-lt"/>
              <a:cs typeface="Times New Roman" panose="02020603050405020304" pitchFamily="18" charset="0"/>
            </a:endParaRPr>
          </a:p>
        </p:txBody>
      </p:sp>
    </p:spTree>
    <p:extLst>
      <p:ext uri="{BB962C8B-B14F-4D97-AF65-F5344CB8AC3E}">
        <p14:creationId xmlns:p14="http://schemas.microsoft.com/office/powerpoint/2010/main" val="1556503187"/>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2000" y="252000"/>
            <a:ext cx="1298575" cy="865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560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53413" y="5827712"/>
            <a:ext cx="890587" cy="1030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2"/>
          <p:cNvSpPr>
            <a:spLocks noChangeArrowheads="1"/>
          </p:cNvSpPr>
          <p:nvPr/>
        </p:nvSpPr>
        <p:spPr bwMode="auto">
          <a:xfrm>
            <a:off x="7164288" y="-26856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pl-PL"/>
          </a:p>
        </p:txBody>
      </p:sp>
      <p:pic>
        <p:nvPicPr>
          <p:cNvPr id="22529" name="Picture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379804" y="-12591"/>
            <a:ext cx="1764196" cy="504056"/>
          </a:xfrm>
          <a:prstGeom prst="rect">
            <a:avLst/>
          </a:prstGeom>
          <a:noFill/>
          <a:extLst>
            <a:ext uri="{909E8E84-426E-40DD-AFC4-6F175D3DCCD1}">
              <a14:hiddenFill xmlns:a14="http://schemas.microsoft.com/office/drawing/2010/main">
                <a:solidFill>
                  <a:srgbClr val="FFFFFF"/>
                </a:solidFill>
              </a14:hiddenFill>
            </a:ext>
          </a:extLst>
        </p:spPr>
      </p:pic>
      <p:sp>
        <p:nvSpPr>
          <p:cNvPr id="8" name="Symbol zastępczy tekstu 2"/>
          <p:cNvSpPr txBox="1">
            <a:spLocks/>
          </p:cNvSpPr>
          <p:nvPr/>
        </p:nvSpPr>
        <p:spPr>
          <a:xfrm>
            <a:off x="1115616" y="1117188"/>
            <a:ext cx="7515992" cy="4752528"/>
          </a:xfrm>
          <a:prstGeom prst="rect">
            <a:avLst/>
          </a:prstGeom>
        </p:spPr>
        <p:txBody>
          <a:bodyPr anchor="ctr">
            <a:normAutofit/>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marL="0" indent="0" fontAlgn="auto">
              <a:lnSpc>
                <a:spcPct val="150000"/>
              </a:lnSpc>
              <a:buNone/>
            </a:pPr>
            <a:r>
              <a:rPr lang="pl-PL" dirty="0">
                <a:solidFill>
                  <a:schemeClr val="accent2">
                    <a:lumMod val="50000"/>
                  </a:schemeClr>
                </a:solidFill>
                <a:latin typeface="+mj-lt"/>
                <a:cs typeface="Times New Roman" panose="02020603050405020304" pitchFamily="18" charset="0"/>
              </a:rPr>
              <a:t>Powiatowy Urząd Pracy dla Powiatu Warszawskiego Zachodniego organizował </a:t>
            </a:r>
            <a:r>
              <a:rPr lang="pl-PL" dirty="0" smtClean="0">
                <a:solidFill>
                  <a:schemeClr val="accent2">
                    <a:lumMod val="50000"/>
                  </a:schemeClr>
                </a:solidFill>
                <a:latin typeface="+mj-lt"/>
                <a:cs typeface="Times New Roman" panose="02020603050405020304" pitchFamily="18" charset="0"/>
              </a:rPr>
              <a:t>w </a:t>
            </a:r>
            <a:r>
              <a:rPr lang="pl-PL" dirty="0">
                <a:solidFill>
                  <a:schemeClr val="accent2">
                    <a:lumMod val="50000"/>
                  </a:schemeClr>
                </a:solidFill>
                <a:latin typeface="+mj-lt"/>
                <a:cs typeface="Times New Roman" panose="02020603050405020304" pitchFamily="18" charset="0"/>
              </a:rPr>
              <a:t>listopadzie Europejskie Dni </a:t>
            </a:r>
            <a:r>
              <a:rPr lang="pl-PL" dirty="0" smtClean="0">
                <a:solidFill>
                  <a:schemeClr val="accent2">
                    <a:lumMod val="50000"/>
                  </a:schemeClr>
                </a:solidFill>
                <a:latin typeface="+mj-lt"/>
                <a:cs typeface="Times New Roman" panose="02020603050405020304" pitchFamily="18" charset="0"/>
              </a:rPr>
              <a:t>Pracodawcy. W tym czasie we wszystkich krajach UE realizowane były różne przedsięwzięcia mające na celu zacieśnienie </a:t>
            </a:r>
            <a:r>
              <a:rPr lang="pl-PL" dirty="0">
                <a:solidFill>
                  <a:schemeClr val="accent2">
                    <a:lumMod val="50000"/>
                  </a:schemeClr>
                </a:solidFill>
                <a:latin typeface="+mj-lt"/>
                <a:cs typeface="Times New Roman" panose="02020603050405020304" pitchFamily="18" charset="0"/>
              </a:rPr>
              <a:t>współpracy pomiędzy pracodawcami </a:t>
            </a:r>
            <a:r>
              <a:rPr lang="pl-PL" dirty="0" smtClean="0">
                <a:solidFill>
                  <a:schemeClr val="accent2">
                    <a:lumMod val="50000"/>
                  </a:schemeClr>
                </a:solidFill>
                <a:latin typeface="+mj-lt"/>
                <a:cs typeface="Times New Roman" panose="02020603050405020304" pitchFamily="18" charset="0"/>
              </a:rPr>
              <a:t/>
            </a:r>
            <a:br>
              <a:rPr lang="pl-PL" dirty="0" smtClean="0">
                <a:solidFill>
                  <a:schemeClr val="accent2">
                    <a:lumMod val="50000"/>
                  </a:schemeClr>
                </a:solidFill>
                <a:latin typeface="+mj-lt"/>
                <a:cs typeface="Times New Roman" panose="02020603050405020304" pitchFamily="18" charset="0"/>
              </a:rPr>
            </a:br>
            <a:r>
              <a:rPr lang="pl-PL" dirty="0" smtClean="0">
                <a:solidFill>
                  <a:schemeClr val="accent2">
                    <a:lumMod val="50000"/>
                  </a:schemeClr>
                </a:solidFill>
                <a:latin typeface="+mj-lt"/>
                <a:cs typeface="Times New Roman" panose="02020603050405020304" pitchFamily="18" charset="0"/>
              </a:rPr>
              <a:t>i </a:t>
            </a:r>
            <a:r>
              <a:rPr lang="pl-PL" dirty="0">
                <a:solidFill>
                  <a:schemeClr val="accent2">
                    <a:lumMod val="50000"/>
                  </a:schemeClr>
                </a:solidFill>
                <a:latin typeface="+mj-lt"/>
                <a:cs typeface="Times New Roman" panose="02020603050405020304" pitchFamily="18" charset="0"/>
              </a:rPr>
              <a:t>publicznymi służbami </a:t>
            </a:r>
            <a:r>
              <a:rPr lang="pl-PL" dirty="0" smtClean="0">
                <a:solidFill>
                  <a:schemeClr val="accent2">
                    <a:lumMod val="50000"/>
                  </a:schemeClr>
                </a:solidFill>
                <a:latin typeface="+mj-lt"/>
                <a:cs typeface="Times New Roman" panose="02020603050405020304" pitchFamily="18" charset="0"/>
              </a:rPr>
              <a:t>zatrudnienia.</a:t>
            </a:r>
            <a:endParaRPr lang="pl-PL" dirty="0">
              <a:solidFill>
                <a:schemeClr val="accent2">
                  <a:lumMod val="50000"/>
                </a:schemeClr>
              </a:solidFill>
              <a:latin typeface="+mj-lt"/>
              <a:cs typeface="Times New Roman" panose="02020603050405020304" pitchFamily="18" charset="0"/>
            </a:endParaRPr>
          </a:p>
        </p:txBody>
      </p:sp>
    </p:spTree>
    <p:extLst>
      <p:ext uri="{BB962C8B-B14F-4D97-AF65-F5344CB8AC3E}">
        <p14:creationId xmlns:p14="http://schemas.microsoft.com/office/powerpoint/2010/main" val="2864768904"/>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2000" y="252000"/>
            <a:ext cx="1298575" cy="865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66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53413" y="5827712"/>
            <a:ext cx="890587" cy="1030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379804" y="-28"/>
            <a:ext cx="1764196" cy="504056"/>
          </a:xfrm>
          <a:prstGeom prst="rect">
            <a:avLst/>
          </a:prstGeom>
          <a:noFill/>
          <a:extLst>
            <a:ext uri="{909E8E84-426E-40DD-AFC4-6F175D3DCCD1}">
              <a14:hiddenFill xmlns:a14="http://schemas.microsoft.com/office/drawing/2010/main">
                <a:solidFill>
                  <a:srgbClr val="FFFFFF"/>
                </a:solidFill>
              </a14:hiddenFill>
            </a:ext>
          </a:extLst>
        </p:spPr>
      </p:pic>
      <p:sp>
        <p:nvSpPr>
          <p:cNvPr id="7" name="Symbol zastępczy tekstu 2"/>
          <p:cNvSpPr txBox="1">
            <a:spLocks/>
          </p:cNvSpPr>
          <p:nvPr/>
        </p:nvSpPr>
        <p:spPr>
          <a:xfrm>
            <a:off x="1043608" y="1117188"/>
            <a:ext cx="7515992" cy="4752528"/>
          </a:xfrm>
          <a:prstGeom prst="rect">
            <a:avLst/>
          </a:prstGeom>
        </p:spPr>
        <p:txBody>
          <a:bodyPr anchor="ctr">
            <a:normAutofit/>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marL="0" indent="0" fontAlgn="auto">
              <a:lnSpc>
                <a:spcPct val="150000"/>
              </a:lnSpc>
              <a:buNone/>
            </a:pPr>
            <a:r>
              <a:rPr lang="pl-PL" dirty="0">
                <a:solidFill>
                  <a:schemeClr val="accent2">
                    <a:lumMod val="50000"/>
                  </a:schemeClr>
                </a:solidFill>
                <a:latin typeface="+mj-lt"/>
                <a:cs typeface="Times New Roman" panose="02020603050405020304" pitchFamily="18" charset="0"/>
              </a:rPr>
              <a:t>W ramach </a:t>
            </a:r>
            <a:r>
              <a:rPr lang="pl-PL" b="1" dirty="0">
                <a:solidFill>
                  <a:schemeClr val="accent2">
                    <a:lumMod val="50000"/>
                  </a:schemeClr>
                </a:solidFill>
                <a:latin typeface="+mj-lt"/>
                <a:cs typeface="Times New Roman" panose="02020603050405020304" pitchFamily="18" charset="0"/>
              </a:rPr>
              <a:t>Europejskich Dni Pracodawcy </a:t>
            </a:r>
            <a:r>
              <a:rPr lang="pl-PL" dirty="0">
                <a:solidFill>
                  <a:schemeClr val="accent2">
                    <a:lumMod val="50000"/>
                  </a:schemeClr>
                </a:solidFill>
                <a:latin typeface="+mj-lt"/>
                <a:cs typeface="Times New Roman" panose="02020603050405020304" pitchFamily="18" charset="0"/>
              </a:rPr>
              <a:t>zorganizowano:</a:t>
            </a:r>
          </a:p>
          <a:p>
            <a:pPr fontAlgn="auto">
              <a:lnSpc>
                <a:spcPct val="150000"/>
              </a:lnSpc>
            </a:pPr>
            <a:r>
              <a:rPr lang="pl-PL" dirty="0">
                <a:solidFill>
                  <a:schemeClr val="accent2">
                    <a:lumMod val="50000"/>
                  </a:schemeClr>
                </a:solidFill>
                <a:latin typeface="+mj-lt"/>
                <a:cs typeface="Times New Roman" panose="02020603050405020304" pitchFamily="18" charset="0"/>
              </a:rPr>
              <a:t>Warszawskie Zachodnie Targi Pracy,</a:t>
            </a:r>
          </a:p>
          <a:p>
            <a:pPr fontAlgn="auto">
              <a:lnSpc>
                <a:spcPct val="150000"/>
              </a:lnSpc>
            </a:pPr>
            <a:r>
              <a:rPr lang="pl-PL" dirty="0" smtClean="0">
                <a:solidFill>
                  <a:schemeClr val="accent2">
                    <a:lumMod val="50000"/>
                  </a:schemeClr>
                </a:solidFill>
                <a:latin typeface="+mj-lt"/>
                <a:cs typeface="Times New Roman" panose="02020603050405020304" pitchFamily="18" charset="0"/>
              </a:rPr>
              <a:t>Spotkania informacyjne,</a:t>
            </a:r>
            <a:endParaRPr lang="pl-PL" dirty="0">
              <a:solidFill>
                <a:schemeClr val="accent2">
                  <a:lumMod val="50000"/>
                </a:schemeClr>
              </a:solidFill>
              <a:latin typeface="+mj-lt"/>
              <a:cs typeface="Times New Roman" panose="02020603050405020304" pitchFamily="18" charset="0"/>
            </a:endParaRPr>
          </a:p>
          <a:p>
            <a:pPr fontAlgn="auto">
              <a:lnSpc>
                <a:spcPct val="150000"/>
              </a:lnSpc>
            </a:pPr>
            <a:r>
              <a:rPr lang="pl-PL" dirty="0" smtClean="0">
                <a:solidFill>
                  <a:schemeClr val="accent2">
                    <a:lumMod val="50000"/>
                  </a:schemeClr>
                </a:solidFill>
                <a:latin typeface="+mj-lt"/>
                <a:cs typeface="Times New Roman" panose="02020603050405020304" pitchFamily="18" charset="0"/>
              </a:rPr>
              <a:t>Konferencje,</a:t>
            </a:r>
            <a:endParaRPr lang="pl-PL" dirty="0">
              <a:solidFill>
                <a:schemeClr val="accent2">
                  <a:lumMod val="50000"/>
                </a:schemeClr>
              </a:solidFill>
              <a:latin typeface="+mj-lt"/>
              <a:cs typeface="Times New Roman" panose="02020603050405020304" pitchFamily="18" charset="0"/>
            </a:endParaRPr>
          </a:p>
          <a:p>
            <a:pPr fontAlgn="auto">
              <a:lnSpc>
                <a:spcPct val="150000"/>
              </a:lnSpc>
            </a:pPr>
            <a:r>
              <a:rPr lang="pl-PL" dirty="0" smtClean="0">
                <a:solidFill>
                  <a:schemeClr val="accent2">
                    <a:lumMod val="50000"/>
                  </a:schemeClr>
                </a:solidFill>
                <a:latin typeface="+mj-lt"/>
                <a:cs typeface="Times New Roman" panose="02020603050405020304" pitchFamily="18" charset="0"/>
              </a:rPr>
              <a:t>Panele dyskusyjne</a:t>
            </a:r>
          </a:p>
          <a:p>
            <a:pPr fontAlgn="auto">
              <a:lnSpc>
                <a:spcPct val="150000"/>
              </a:lnSpc>
            </a:pPr>
            <a:r>
              <a:rPr lang="pl-PL" dirty="0" smtClean="0">
                <a:solidFill>
                  <a:schemeClr val="accent2">
                    <a:lumMod val="50000"/>
                  </a:schemeClr>
                </a:solidFill>
                <a:latin typeface="+mj-lt"/>
                <a:cs typeface="Times New Roman" panose="02020603050405020304" pitchFamily="18" charset="0"/>
              </a:rPr>
              <a:t>Indywidualne konsultacje.</a:t>
            </a:r>
            <a:endParaRPr lang="pl-PL" dirty="0">
              <a:solidFill>
                <a:schemeClr val="accent2">
                  <a:lumMod val="50000"/>
                </a:schemeClr>
              </a:solidFill>
              <a:latin typeface="+mj-lt"/>
              <a:cs typeface="Times New Roman" panose="02020603050405020304" pitchFamily="18" charset="0"/>
            </a:endParaRPr>
          </a:p>
        </p:txBody>
      </p:sp>
    </p:spTree>
    <p:extLst>
      <p:ext uri="{BB962C8B-B14F-4D97-AF65-F5344CB8AC3E}">
        <p14:creationId xmlns:p14="http://schemas.microsoft.com/office/powerpoint/2010/main" val="4160999152"/>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281608" y="5827712"/>
            <a:ext cx="890587" cy="1030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42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2000" y="252000"/>
            <a:ext cx="1298575" cy="865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379804" y="0"/>
            <a:ext cx="1764196" cy="504056"/>
          </a:xfrm>
          <a:prstGeom prst="rect">
            <a:avLst/>
          </a:prstGeom>
          <a:noFill/>
          <a:extLst>
            <a:ext uri="{909E8E84-426E-40DD-AFC4-6F175D3DCCD1}">
              <a14:hiddenFill xmlns:a14="http://schemas.microsoft.com/office/drawing/2010/main">
                <a:solidFill>
                  <a:srgbClr val="FFFFFF"/>
                </a:solidFill>
              </a14:hiddenFill>
            </a:ext>
          </a:extLst>
        </p:spPr>
      </p:pic>
      <p:sp>
        <p:nvSpPr>
          <p:cNvPr id="6" name="Symbol zastępczy tekstu 2"/>
          <p:cNvSpPr txBox="1">
            <a:spLocks/>
          </p:cNvSpPr>
          <p:nvPr/>
        </p:nvSpPr>
        <p:spPr>
          <a:xfrm>
            <a:off x="1115616" y="1117188"/>
            <a:ext cx="7515992" cy="4752528"/>
          </a:xfrm>
          <a:prstGeom prst="rect">
            <a:avLst/>
          </a:prstGeom>
        </p:spPr>
        <p:txBody>
          <a:bodyPr anchor="ctr">
            <a:normAutofit lnSpcReduction="10000"/>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marL="0" indent="0" algn="ctr" fontAlgn="auto">
              <a:lnSpc>
                <a:spcPct val="150000"/>
              </a:lnSpc>
              <a:buNone/>
            </a:pPr>
            <a:r>
              <a:rPr lang="pl-PL" b="1" dirty="0" smtClean="0">
                <a:solidFill>
                  <a:schemeClr val="accent2">
                    <a:lumMod val="50000"/>
                  </a:schemeClr>
                </a:solidFill>
                <a:latin typeface="+mj-lt"/>
                <a:cs typeface="Times New Roman" panose="02020603050405020304" pitchFamily="18" charset="0"/>
              </a:rPr>
              <a:t>19 </a:t>
            </a:r>
            <a:r>
              <a:rPr lang="pl-PL" b="1" dirty="0">
                <a:solidFill>
                  <a:schemeClr val="accent2">
                    <a:lumMod val="50000"/>
                  </a:schemeClr>
                </a:solidFill>
                <a:latin typeface="+mj-lt"/>
                <a:cs typeface="Times New Roman" panose="02020603050405020304" pitchFamily="18" charset="0"/>
              </a:rPr>
              <a:t>listopada </a:t>
            </a:r>
            <a:r>
              <a:rPr lang="pl-PL" b="1" dirty="0" smtClean="0">
                <a:solidFill>
                  <a:schemeClr val="accent2">
                    <a:lumMod val="50000"/>
                  </a:schemeClr>
                </a:solidFill>
                <a:latin typeface="+mj-lt"/>
                <a:cs typeface="Times New Roman" panose="02020603050405020304" pitchFamily="18" charset="0"/>
              </a:rPr>
              <a:t>2018 </a:t>
            </a:r>
            <a:r>
              <a:rPr lang="pl-PL" b="1" dirty="0">
                <a:solidFill>
                  <a:schemeClr val="accent2">
                    <a:lumMod val="50000"/>
                  </a:schemeClr>
                </a:solidFill>
                <a:latin typeface="+mj-lt"/>
                <a:cs typeface="Times New Roman" panose="02020603050405020304" pitchFamily="18" charset="0"/>
              </a:rPr>
              <a:t>r.</a:t>
            </a:r>
          </a:p>
          <a:p>
            <a:pPr marL="0" indent="0" algn="ctr" fontAlgn="auto">
              <a:lnSpc>
                <a:spcPct val="150000"/>
              </a:lnSpc>
              <a:buNone/>
            </a:pPr>
            <a:r>
              <a:rPr lang="pl-PL" dirty="0">
                <a:solidFill>
                  <a:schemeClr val="accent2">
                    <a:lumMod val="50000"/>
                  </a:schemeClr>
                </a:solidFill>
                <a:latin typeface="+mj-lt"/>
                <a:cs typeface="Times New Roman" panose="02020603050405020304" pitchFamily="18" charset="0"/>
              </a:rPr>
              <a:t>w siedzibie </a:t>
            </a:r>
          </a:p>
          <a:p>
            <a:pPr marL="0" indent="0" algn="ctr" fontAlgn="auto">
              <a:lnSpc>
                <a:spcPct val="150000"/>
              </a:lnSpc>
              <a:buNone/>
            </a:pPr>
            <a:r>
              <a:rPr lang="pl-PL" dirty="0">
                <a:solidFill>
                  <a:schemeClr val="accent2">
                    <a:lumMod val="50000"/>
                  </a:schemeClr>
                </a:solidFill>
                <a:latin typeface="+mj-lt"/>
                <a:cs typeface="Times New Roman" panose="02020603050405020304" pitchFamily="18" charset="0"/>
              </a:rPr>
              <a:t>Powiatowego Urzędu Pracy</a:t>
            </a:r>
          </a:p>
          <a:p>
            <a:pPr marL="0" indent="0" algn="ctr" fontAlgn="auto">
              <a:lnSpc>
                <a:spcPct val="150000"/>
              </a:lnSpc>
              <a:buNone/>
            </a:pPr>
            <a:r>
              <a:rPr lang="pl-PL" b="1" dirty="0">
                <a:solidFill>
                  <a:schemeClr val="accent2">
                    <a:lumMod val="50000"/>
                  </a:schemeClr>
                </a:solidFill>
                <a:latin typeface="+mj-lt"/>
                <a:cs typeface="Times New Roman" panose="02020603050405020304" pitchFamily="18" charset="0"/>
              </a:rPr>
              <a:t>odbyły się</a:t>
            </a:r>
          </a:p>
          <a:p>
            <a:pPr marL="0" indent="0" algn="ctr" fontAlgn="auto">
              <a:lnSpc>
                <a:spcPct val="150000"/>
              </a:lnSpc>
              <a:buNone/>
            </a:pPr>
            <a:r>
              <a:rPr lang="pl-PL" dirty="0">
                <a:solidFill>
                  <a:schemeClr val="accent2">
                    <a:lumMod val="50000"/>
                  </a:schemeClr>
                </a:solidFill>
                <a:latin typeface="+mj-lt"/>
                <a:cs typeface="Times New Roman" panose="02020603050405020304" pitchFamily="18" charset="0"/>
              </a:rPr>
              <a:t> </a:t>
            </a:r>
            <a:r>
              <a:rPr lang="pl-PL" sz="3600" b="1" dirty="0">
                <a:solidFill>
                  <a:schemeClr val="accent2">
                    <a:lumMod val="50000"/>
                  </a:schemeClr>
                </a:solidFill>
                <a:latin typeface="+mj-lt"/>
                <a:cs typeface="Times New Roman" panose="02020603050405020304" pitchFamily="18" charset="0"/>
              </a:rPr>
              <a:t>Warszawskie Zachodnie Targi Pracy</a:t>
            </a:r>
          </a:p>
          <a:p>
            <a:pPr marL="0" indent="0" algn="ctr" fontAlgn="auto">
              <a:lnSpc>
                <a:spcPct val="150000"/>
              </a:lnSpc>
              <a:buNone/>
            </a:pPr>
            <a:r>
              <a:rPr lang="pl-PL" sz="1300" b="1" dirty="0" smtClean="0">
                <a:solidFill>
                  <a:schemeClr val="accent2">
                    <a:lumMod val="50000"/>
                  </a:schemeClr>
                </a:solidFill>
                <a:latin typeface="+mj-lt"/>
                <a:cs typeface="Times New Roman" panose="02020603050405020304" pitchFamily="18" charset="0"/>
              </a:rPr>
              <a:t> </a:t>
            </a:r>
            <a:endParaRPr lang="pl-PL" sz="1300" b="1" dirty="0">
              <a:solidFill>
                <a:schemeClr val="accent2">
                  <a:lumMod val="50000"/>
                </a:schemeClr>
              </a:solidFill>
              <a:latin typeface="+mj-lt"/>
              <a:cs typeface="Times New Roman" panose="02020603050405020304" pitchFamily="18" charset="0"/>
            </a:endParaRPr>
          </a:p>
          <a:p>
            <a:pPr marL="0" indent="0" algn="ctr" fontAlgn="auto">
              <a:lnSpc>
                <a:spcPct val="150000"/>
              </a:lnSpc>
              <a:buNone/>
            </a:pPr>
            <a:r>
              <a:rPr lang="pl-PL" dirty="0">
                <a:solidFill>
                  <a:schemeClr val="accent2">
                    <a:lumMod val="50000"/>
                  </a:schemeClr>
                </a:solidFill>
                <a:latin typeface="+mj-lt"/>
                <a:cs typeface="Times New Roman" panose="02020603050405020304" pitchFamily="18" charset="0"/>
              </a:rPr>
              <a:t>udział </a:t>
            </a:r>
            <a:r>
              <a:rPr lang="pl-PL" dirty="0" smtClean="0">
                <a:solidFill>
                  <a:schemeClr val="accent2">
                    <a:lumMod val="50000"/>
                  </a:schemeClr>
                </a:solidFill>
                <a:latin typeface="+mj-lt"/>
                <a:cs typeface="Times New Roman" panose="02020603050405020304" pitchFamily="18" charset="0"/>
              </a:rPr>
              <a:t>wzięło około 400 osób bezrobotnych</a:t>
            </a:r>
            <a:endParaRPr lang="pl-PL" dirty="0">
              <a:solidFill>
                <a:schemeClr val="accent2">
                  <a:lumMod val="50000"/>
                </a:schemeClr>
              </a:solidFill>
              <a:latin typeface="+mj-lt"/>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277927" y="5848137"/>
            <a:ext cx="890587" cy="1030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42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2000" y="252000"/>
            <a:ext cx="1298575" cy="865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395829" y="0"/>
            <a:ext cx="1764196" cy="504056"/>
          </a:xfrm>
          <a:prstGeom prst="rect">
            <a:avLst/>
          </a:prstGeom>
          <a:noFill/>
          <a:extLst>
            <a:ext uri="{909E8E84-426E-40DD-AFC4-6F175D3DCCD1}">
              <a14:hiddenFill xmlns:a14="http://schemas.microsoft.com/office/drawing/2010/main">
                <a:solidFill>
                  <a:srgbClr val="FFFFFF"/>
                </a:solidFill>
              </a14:hiddenFill>
            </a:ext>
          </a:extLst>
        </p:spPr>
      </p:pic>
      <p:sp>
        <p:nvSpPr>
          <p:cNvPr id="6" name="Symbol zastępczy tekstu 2"/>
          <p:cNvSpPr txBox="1">
            <a:spLocks/>
          </p:cNvSpPr>
          <p:nvPr/>
        </p:nvSpPr>
        <p:spPr>
          <a:xfrm>
            <a:off x="1113524" y="1412776"/>
            <a:ext cx="7515992" cy="4752528"/>
          </a:xfrm>
          <a:prstGeom prst="rect">
            <a:avLst/>
          </a:prstGeom>
        </p:spPr>
        <p:txBody>
          <a:bodyPr anchor="ctr">
            <a:normAutofit fontScale="85000" lnSpcReduction="10000"/>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marL="0" indent="0" fontAlgn="auto">
              <a:lnSpc>
                <a:spcPct val="150000"/>
              </a:lnSpc>
              <a:buNone/>
            </a:pPr>
            <a:r>
              <a:rPr lang="pl-PL" dirty="0" smtClean="0">
                <a:solidFill>
                  <a:schemeClr val="accent2">
                    <a:lumMod val="50000"/>
                  </a:schemeClr>
                </a:solidFill>
                <a:latin typeface="+mj-lt"/>
                <a:cs typeface="Times New Roman" panose="02020603050405020304" pitchFamily="18" charset="0"/>
              </a:rPr>
              <a:t>Podczas </a:t>
            </a:r>
            <a:r>
              <a:rPr lang="pl-PL" dirty="0">
                <a:solidFill>
                  <a:schemeClr val="accent2">
                    <a:lumMod val="50000"/>
                  </a:schemeClr>
                </a:solidFill>
                <a:latin typeface="+mj-lt"/>
                <a:cs typeface="Times New Roman" panose="02020603050405020304" pitchFamily="18" charset="0"/>
              </a:rPr>
              <a:t>targów oprócz pracodawców i pracowników Urzędu do dyspozycji byli specjaliści z:</a:t>
            </a:r>
          </a:p>
          <a:p>
            <a:pPr fontAlgn="auto">
              <a:lnSpc>
                <a:spcPct val="150000"/>
              </a:lnSpc>
            </a:pPr>
            <a:r>
              <a:rPr lang="pl-PL" dirty="0" smtClean="0">
                <a:solidFill>
                  <a:schemeClr val="accent2">
                    <a:lumMod val="50000"/>
                  </a:schemeClr>
                </a:solidFill>
                <a:latin typeface="+mj-lt"/>
                <a:cs typeface="Times New Roman" panose="02020603050405020304" pitchFamily="18" charset="0"/>
              </a:rPr>
              <a:t>Wojewódzkiego </a:t>
            </a:r>
            <a:r>
              <a:rPr lang="pl-PL" dirty="0">
                <a:solidFill>
                  <a:schemeClr val="accent2">
                    <a:lumMod val="50000"/>
                  </a:schemeClr>
                </a:solidFill>
                <a:latin typeface="+mj-lt"/>
                <a:cs typeface="Times New Roman" panose="02020603050405020304" pitchFamily="18" charset="0"/>
              </a:rPr>
              <a:t>Urzędu Pracy w Warszawie,</a:t>
            </a:r>
          </a:p>
          <a:p>
            <a:pPr fontAlgn="auto">
              <a:lnSpc>
                <a:spcPct val="150000"/>
              </a:lnSpc>
            </a:pPr>
            <a:r>
              <a:rPr lang="pl-PL" dirty="0" smtClean="0">
                <a:solidFill>
                  <a:schemeClr val="accent2">
                    <a:lumMod val="50000"/>
                  </a:schemeClr>
                </a:solidFill>
                <a:latin typeface="+mj-lt"/>
                <a:cs typeface="Times New Roman" panose="02020603050405020304" pitchFamily="18" charset="0"/>
              </a:rPr>
              <a:t>Okręgowego </a:t>
            </a:r>
            <a:r>
              <a:rPr lang="pl-PL" dirty="0">
                <a:solidFill>
                  <a:schemeClr val="accent2">
                    <a:lumMod val="50000"/>
                  </a:schemeClr>
                </a:solidFill>
                <a:latin typeface="+mj-lt"/>
                <a:cs typeface="Times New Roman" panose="02020603050405020304" pitchFamily="18" charset="0"/>
              </a:rPr>
              <a:t>Inspektoratu Pracy w Warszawie,</a:t>
            </a:r>
          </a:p>
          <a:p>
            <a:pPr fontAlgn="auto">
              <a:lnSpc>
                <a:spcPct val="150000"/>
              </a:lnSpc>
            </a:pPr>
            <a:r>
              <a:rPr lang="pl-PL" dirty="0" smtClean="0">
                <a:solidFill>
                  <a:schemeClr val="accent2">
                    <a:lumMod val="50000"/>
                  </a:schemeClr>
                </a:solidFill>
                <a:latin typeface="+mj-lt"/>
                <a:cs typeface="Times New Roman" panose="02020603050405020304" pitchFamily="18" charset="0"/>
              </a:rPr>
              <a:t>Zakładu </a:t>
            </a:r>
            <a:r>
              <a:rPr lang="pl-PL" dirty="0">
                <a:solidFill>
                  <a:schemeClr val="accent2">
                    <a:lumMod val="50000"/>
                  </a:schemeClr>
                </a:solidFill>
                <a:latin typeface="+mj-lt"/>
                <a:cs typeface="Times New Roman" panose="02020603050405020304" pitchFamily="18" charset="0"/>
              </a:rPr>
              <a:t>Ubezpieczeń Społecznych,</a:t>
            </a:r>
          </a:p>
          <a:p>
            <a:pPr fontAlgn="auto">
              <a:lnSpc>
                <a:spcPct val="150000"/>
              </a:lnSpc>
            </a:pPr>
            <a:r>
              <a:rPr lang="pl-PL" dirty="0" smtClean="0">
                <a:solidFill>
                  <a:schemeClr val="accent2">
                    <a:lumMod val="50000"/>
                  </a:schemeClr>
                </a:solidFill>
                <a:latin typeface="+mj-lt"/>
                <a:cs typeface="Times New Roman" panose="02020603050405020304" pitchFamily="18" charset="0"/>
              </a:rPr>
              <a:t>Izby </a:t>
            </a:r>
            <a:r>
              <a:rPr lang="pl-PL" dirty="0">
                <a:solidFill>
                  <a:schemeClr val="accent2">
                    <a:lumMod val="50000"/>
                  </a:schemeClr>
                </a:solidFill>
                <a:latin typeface="+mj-lt"/>
                <a:cs typeface="Times New Roman" panose="02020603050405020304" pitchFamily="18" charset="0"/>
              </a:rPr>
              <a:t>Administracji Skarbowej i Urzędu Skarbowego </a:t>
            </a:r>
            <a:r>
              <a:rPr lang="pl-PL" dirty="0" smtClean="0">
                <a:solidFill>
                  <a:schemeClr val="accent2">
                    <a:lumMod val="50000"/>
                  </a:schemeClr>
                </a:solidFill>
                <a:latin typeface="+mj-lt"/>
                <a:cs typeface="Times New Roman" panose="02020603050405020304" pitchFamily="18" charset="0"/>
              </a:rPr>
              <a:t/>
            </a:r>
            <a:br>
              <a:rPr lang="pl-PL" dirty="0" smtClean="0">
                <a:solidFill>
                  <a:schemeClr val="accent2">
                    <a:lumMod val="50000"/>
                  </a:schemeClr>
                </a:solidFill>
                <a:latin typeface="+mj-lt"/>
                <a:cs typeface="Times New Roman" panose="02020603050405020304" pitchFamily="18" charset="0"/>
              </a:rPr>
            </a:br>
            <a:r>
              <a:rPr lang="pl-PL" dirty="0" smtClean="0">
                <a:solidFill>
                  <a:schemeClr val="accent2">
                    <a:lumMod val="50000"/>
                  </a:schemeClr>
                </a:solidFill>
                <a:latin typeface="+mj-lt"/>
                <a:cs typeface="Times New Roman" panose="02020603050405020304" pitchFamily="18" charset="0"/>
              </a:rPr>
              <a:t>Warszawa </a:t>
            </a:r>
            <a:r>
              <a:rPr lang="pl-PL" dirty="0">
                <a:solidFill>
                  <a:schemeClr val="accent2">
                    <a:lumMod val="50000"/>
                  </a:schemeClr>
                </a:solidFill>
                <a:latin typeface="+mj-lt"/>
                <a:cs typeface="Times New Roman" panose="02020603050405020304" pitchFamily="18" charset="0"/>
              </a:rPr>
              <a:t>– Bielany</a:t>
            </a:r>
            <a:r>
              <a:rPr lang="pl-PL" dirty="0" smtClean="0">
                <a:solidFill>
                  <a:schemeClr val="accent2">
                    <a:lumMod val="50000"/>
                  </a:schemeClr>
                </a:solidFill>
                <a:latin typeface="+mj-lt"/>
                <a:cs typeface="Times New Roman" panose="02020603050405020304" pitchFamily="18" charset="0"/>
              </a:rPr>
              <a:t>.</a:t>
            </a:r>
            <a:endParaRPr lang="pl-PL" dirty="0">
              <a:solidFill>
                <a:schemeClr val="accent2">
                  <a:lumMod val="50000"/>
                </a:schemeClr>
              </a:solidFill>
              <a:latin typeface="+mj-lt"/>
              <a:cs typeface="Times New Roman" panose="02020603050405020304" pitchFamily="18" charset="0"/>
            </a:endParaRPr>
          </a:p>
          <a:p>
            <a:pPr marL="0" indent="0" fontAlgn="auto">
              <a:lnSpc>
                <a:spcPct val="150000"/>
              </a:lnSpc>
              <a:buNone/>
            </a:pPr>
            <a:r>
              <a:rPr lang="pl-PL" dirty="0">
                <a:solidFill>
                  <a:schemeClr val="accent2">
                    <a:lumMod val="50000"/>
                  </a:schemeClr>
                </a:solidFill>
                <a:latin typeface="+mj-lt"/>
                <a:cs typeface="Times New Roman" panose="02020603050405020304" pitchFamily="18" charset="0"/>
              </a:rPr>
              <a:t>Wiele osób korzystało ze sposobności, aby pozyskać informacje lub wyjaśnić wątpliwości związane z działalnością tych instytucji</a:t>
            </a:r>
            <a:r>
              <a:rPr lang="pl-PL" dirty="0" smtClean="0">
                <a:solidFill>
                  <a:schemeClr val="accent2">
                    <a:lumMod val="50000"/>
                  </a:schemeClr>
                </a:solidFill>
                <a:latin typeface="+mj-lt"/>
                <a:cs typeface="Times New Roman" panose="02020603050405020304" pitchFamily="18" charset="0"/>
              </a:rPr>
              <a:t>.</a:t>
            </a:r>
            <a:endParaRPr lang="pl-PL" dirty="0">
              <a:solidFill>
                <a:schemeClr val="accent2">
                  <a:lumMod val="50000"/>
                </a:schemeClr>
              </a:solidFill>
              <a:latin typeface="+mj-lt"/>
              <a:cs typeface="Times New Roman" panose="02020603050405020304" pitchFamily="18" charset="0"/>
            </a:endParaRPr>
          </a:p>
        </p:txBody>
      </p:sp>
      <p:sp>
        <p:nvSpPr>
          <p:cNvPr id="7" name="Tytuł 1"/>
          <p:cNvSpPr txBox="1">
            <a:spLocks/>
          </p:cNvSpPr>
          <p:nvPr/>
        </p:nvSpPr>
        <p:spPr>
          <a:xfrm>
            <a:off x="1690275" y="457201"/>
            <a:ext cx="6996525" cy="811559"/>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sz="3000" b="1" dirty="0">
                <a:solidFill>
                  <a:schemeClr val="accent2">
                    <a:lumMod val="75000"/>
                  </a:schemeClr>
                </a:solidFill>
              </a:rPr>
              <a:t>Warszawskie Zachodnie Targi Pracy</a:t>
            </a:r>
          </a:p>
        </p:txBody>
      </p:sp>
    </p:spTree>
    <p:extLst>
      <p:ext uri="{BB962C8B-B14F-4D97-AF65-F5344CB8AC3E}">
        <p14:creationId xmlns:p14="http://schemas.microsoft.com/office/powerpoint/2010/main" val="1257129431"/>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265232" y="5827712"/>
            <a:ext cx="890587" cy="1030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42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2000" y="252000"/>
            <a:ext cx="1298575" cy="865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379804" y="-27918"/>
            <a:ext cx="1764196" cy="504056"/>
          </a:xfrm>
          <a:prstGeom prst="rect">
            <a:avLst/>
          </a:prstGeom>
          <a:noFill/>
          <a:extLst>
            <a:ext uri="{909E8E84-426E-40DD-AFC4-6F175D3DCCD1}">
              <a14:hiddenFill xmlns:a14="http://schemas.microsoft.com/office/drawing/2010/main">
                <a:solidFill>
                  <a:srgbClr val="FFFFFF"/>
                </a:solidFill>
              </a14:hiddenFill>
            </a:ext>
          </a:extLst>
        </p:spPr>
      </p:pic>
      <p:sp>
        <p:nvSpPr>
          <p:cNvPr id="6" name="Tytuł 1"/>
          <p:cNvSpPr txBox="1">
            <a:spLocks/>
          </p:cNvSpPr>
          <p:nvPr/>
        </p:nvSpPr>
        <p:spPr>
          <a:xfrm>
            <a:off x="1690275" y="457201"/>
            <a:ext cx="6996525" cy="811559"/>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sz="3000" b="1" dirty="0">
                <a:solidFill>
                  <a:schemeClr val="accent2">
                    <a:lumMod val="75000"/>
                  </a:schemeClr>
                </a:solidFill>
              </a:rPr>
              <a:t>Warszawskie Zachodnie Targi Pracy</a:t>
            </a:r>
          </a:p>
        </p:txBody>
      </p:sp>
      <p:sp>
        <p:nvSpPr>
          <p:cNvPr id="7" name="Symbol zastępczy tekstu 2"/>
          <p:cNvSpPr txBox="1">
            <a:spLocks/>
          </p:cNvSpPr>
          <p:nvPr/>
        </p:nvSpPr>
        <p:spPr>
          <a:xfrm>
            <a:off x="1090194" y="1586226"/>
            <a:ext cx="7922972" cy="5232355"/>
          </a:xfrm>
          <a:prstGeom prst="rect">
            <a:avLst/>
          </a:prstGeom>
        </p:spPr>
        <p:txBody>
          <a:bodyPr numCol="2" anchor="ctr">
            <a:noAutofit/>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fontAlgn="auto">
              <a:spcAft>
                <a:spcPts val="0"/>
              </a:spcAft>
            </a:pPr>
            <a:r>
              <a:rPr lang="pl-PL" sz="1600" dirty="0" err="1" smtClean="0">
                <a:solidFill>
                  <a:schemeClr val="accent2">
                    <a:lumMod val="50000"/>
                  </a:schemeClr>
                </a:solidFill>
                <a:latin typeface="+mj-lt"/>
                <a:cs typeface="Times New Roman" panose="02020603050405020304" pitchFamily="18" charset="0"/>
              </a:rPr>
              <a:t>Baccara</a:t>
            </a:r>
            <a:r>
              <a:rPr lang="pl-PL" sz="1600" dirty="0" smtClean="0">
                <a:solidFill>
                  <a:schemeClr val="accent2">
                    <a:lumMod val="50000"/>
                  </a:schemeClr>
                </a:solidFill>
                <a:latin typeface="+mj-lt"/>
                <a:cs typeface="Times New Roman" panose="02020603050405020304" pitchFamily="18" charset="0"/>
              </a:rPr>
              <a:t> sp. z o.o.</a:t>
            </a:r>
            <a:endParaRPr lang="pl-PL" sz="1600" dirty="0">
              <a:solidFill>
                <a:schemeClr val="accent2">
                  <a:lumMod val="50000"/>
                </a:schemeClr>
              </a:solidFill>
              <a:latin typeface="+mj-lt"/>
              <a:cs typeface="Times New Roman" panose="02020603050405020304" pitchFamily="18" charset="0"/>
            </a:endParaRPr>
          </a:p>
          <a:p>
            <a:pPr fontAlgn="auto">
              <a:spcAft>
                <a:spcPts val="0"/>
              </a:spcAft>
            </a:pPr>
            <a:r>
              <a:rPr lang="pl-PL" sz="1600" dirty="0" smtClean="0">
                <a:solidFill>
                  <a:schemeClr val="accent2">
                    <a:lumMod val="50000"/>
                  </a:schemeClr>
                </a:solidFill>
                <a:latin typeface="+mj-lt"/>
                <a:cs typeface="Times New Roman" panose="02020603050405020304" pitchFamily="18" charset="0"/>
              </a:rPr>
              <a:t>Bittner </a:t>
            </a:r>
            <a:r>
              <a:rPr lang="pl-PL" sz="1600" dirty="0" err="1" smtClean="0">
                <a:solidFill>
                  <a:schemeClr val="accent2">
                    <a:lumMod val="50000"/>
                  </a:schemeClr>
                </a:solidFill>
                <a:latin typeface="+mj-lt"/>
                <a:cs typeface="Times New Roman" panose="02020603050405020304" pitchFamily="18" charset="0"/>
              </a:rPr>
              <a:t>Packaking</a:t>
            </a:r>
            <a:r>
              <a:rPr lang="pl-PL" sz="1600" dirty="0" smtClean="0">
                <a:solidFill>
                  <a:schemeClr val="accent2">
                    <a:lumMod val="50000"/>
                  </a:schemeClr>
                </a:solidFill>
                <a:latin typeface="+mj-lt"/>
                <a:cs typeface="Times New Roman" panose="02020603050405020304" pitchFamily="18" charset="0"/>
              </a:rPr>
              <a:t> sp</a:t>
            </a:r>
            <a:r>
              <a:rPr lang="pl-PL" sz="1600" dirty="0">
                <a:solidFill>
                  <a:schemeClr val="accent2">
                    <a:lumMod val="50000"/>
                  </a:schemeClr>
                </a:solidFill>
                <a:latin typeface="+mj-lt"/>
                <a:cs typeface="Times New Roman" panose="02020603050405020304" pitchFamily="18" charset="0"/>
              </a:rPr>
              <a:t>. z o.o., ,</a:t>
            </a:r>
          </a:p>
          <a:p>
            <a:pPr fontAlgn="auto">
              <a:spcAft>
                <a:spcPts val="0"/>
              </a:spcAft>
            </a:pPr>
            <a:r>
              <a:rPr lang="pl-PL" sz="1600" dirty="0" smtClean="0">
                <a:solidFill>
                  <a:schemeClr val="accent2">
                    <a:lumMod val="50000"/>
                  </a:schemeClr>
                </a:solidFill>
                <a:latin typeface="+mj-lt"/>
                <a:cs typeface="Times New Roman" panose="02020603050405020304" pitchFamily="18" charset="0"/>
              </a:rPr>
              <a:t>Centrum 24 opieka sp</a:t>
            </a:r>
            <a:r>
              <a:rPr lang="pl-PL" sz="1600" dirty="0">
                <a:solidFill>
                  <a:schemeClr val="accent2">
                    <a:lumMod val="50000"/>
                  </a:schemeClr>
                </a:solidFill>
                <a:latin typeface="+mj-lt"/>
                <a:cs typeface="Times New Roman" panose="02020603050405020304" pitchFamily="18" charset="0"/>
              </a:rPr>
              <a:t>. z o.o.,</a:t>
            </a:r>
          </a:p>
          <a:p>
            <a:pPr fontAlgn="auto">
              <a:spcAft>
                <a:spcPts val="0"/>
              </a:spcAft>
            </a:pPr>
            <a:r>
              <a:rPr lang="pl-PL" sz="1600" dirty="0" smtClean="0">
                <a:solidFill>
                  <a:schemeClr val="accent2">
                    <a:lumMod val="50000"/>
                  </a:schemeClr>
                </a:solidFill>
                <a:latin typeface="+mj-lt"/>
                <a:cs typeface="Times New Roman" panose="02020603050405020304" pitchFamily="18" charset="0"/>
              </a:rPr>
              <a:t>CEVA </a:t>
            </a:r>
            <a:r>
              <a:rPr lang="pl-PL" sz="1600" dirty="0">
                <a:solidFill>
                  <a:schemeClr val="accent2">
                    <a:lumMod val="50000"/>
                  </a:schemeClr>
                </a:solidFill>
                <a:latin typeface="+mj-lt"/>
                <a:cs typeface="Times New Roman" panose="02020603050405020304" pitchFamily="18" charset="0"/>
              </a:rPr>
              <a:t>Logistics Polska </a:t>
            </a:r>
            <a:r>
              <a:rPr lang="pl-PL" sz="1600" dirty="0" smtClean="0">
                <a:solidFill>
                  <a:schemeClr val="accent2">
                    <a:lumMod val="50000"/>
                  </a:schemeClr>
                </a:solidFill>
                <a:latin typeface="+mj-lt"/>
                <a:cs typeface="Times New Roman" panose="02020603050405020304" pitchFamily="18" charset="0"/>
              </a:rPr>
              <a:t>sp</a:t>
            </a:r>
            <a:r>
              <a:rPr lang="pl-PL" sz="1600" dirty="0">
                <a:solidFill>
                  <a:schemeClr val="accent2">
                    <a:lumMod val="50000"/>
                  </a:schemeClr>
                </a:solidFill>
                <a:latin typeface="+mj-lt"/>
                <a:cs typeface="Times New Roman" panose="02020603050405020304" pitchFamily="18" charset="0"/>
              </a:rPr>
              <a:t>. z o.o.</a:t>
            </a:r>
          </a:p>
          <a:p>
            <a:pPr fontAlgn="auto">
              <a:spcAft>
                <a:spcPts val="0"/>
              </a:spcAft>
            </a:pPr>
            <a:r>
              <a:rPr lang="pl-PL" sz="1600" dirty="0" err="1" smtClean="0">
                <a:solidFill>
                  <a:schemeClr val="accent2">
                    <a:lumMod val="50000"/>
                  </a:schemeClr>
                </a:solidFill>
                <a:latin typeface="+mj-lt"/>
                <a:cs typeface="Times New Roman" panose="02020603050405020304" pitchFamily="18" charset="0"/>
              </a:rPr>
              <a:t>Coral</a:t>
            </a:r>
            <a:r>
              <a:rPr lang="pl-PL" sz="1600" dirty="0" smtClean="0">
                <a:solidFill>
                  <a:schemeClr val="accent2">
                    <a:lumMod val="50000"/>
                  </a:schemeClr>
                </a:solidFill>
                <a:latin typeface="+mj-lt"/>
                <a:cs typeface="Times New Roman" panose="02020603050405020304" pitchFamily="18" charset="0"/>
              </a:rPr>
              <a:t> Travel Poland p. z o.o. </a:t>
            </a:r>
            <a:endParaRPr lang="pl-PL" sz="1600" dirty="0">
              <a:solidFill>
                <a:schemeClr val="accent2">
                  <a:lumMod val="50000"/>
                </a:schemeClr>
              </a:solidFill>
              <a:latin typeface="+mj-lt"/>
              <a:cs typeface="Times New Roman" panose="02020603050405020304" pitchFamily="18" charset="0"/>
            </a:endParaRPr>
          </a:p>
          <a:p>
            <a:pPr fontAlgn="auto">
              <a:spcAft>
                <a:spcPts val="0"/>
              </a:spcAft>
            </a:pPr>
            <a:r>
              <a:rPr lang="pl-PL" sz="1600" dirty="0" smtClean="0">
                <a:solidFill>
                  <a:schemeClr val="accent2">
                    <a:lumMod val="50000"/>
                  </a:schemeClr>
                </a:solidFill>
                <a:latin typeface="+mj-lt"/>
                <a:cs typeface="Times New Roman" panose="02020603050405020304" pitchFamily="18" charset="0"/>
              </a:rPr>
              <a:t>DPR System sp. z o.o.,</a:t>
            </a:r>
            <a:endParaRPr lang="pl-PL" sz="1600" dirty="0">
              <a:solidFill>
                <a:schemeClr val="accent2">
                  <a:lumMod val="50000"/>
                </a:schemeClr>
              </a:solidFill>
              <a:latin typeface="+mj-lt"/>
              <a:cs typeface="Times New Roman" panose="02020603050405020304" pitchFamily="18" charset="0"/>
            </a:endParaRPr>
          </a:p>
          <a:p>
            <a:pPr fontAlgn="auto">
              <a:spcAft>
                <a:spcPts val="0"/>
              </a:spcAft>
            </a:pPr>
            <a:r>
              <a:rPr lang="pl-PL" sz="1600" dirty="0" err="1" smtClean="0">
                <a:solidFill>
                  <a:schemeClr val="accent2">
                    <a:lumMod val="50000"/>
                  </a:schemeClr>
                </a:solidFill>
                <a:latin typeface="+mj-lt"/>
                <a:cs typeface="Times New Roman" panose="02020603050405020304" pitchFamily="18" charset="0"/>
              </a:rPr>
              <a:t>Gi</a:t>
            </a:r>
            <a:r>
              <a:rPr lang="pl-PL" sz="1600" dirty="0" smtClean="0">
                <a:solidFill>
                  <a:schemeClr val="accent2">
                    <a:lumMod val="50000"/>
                  </a:schemeClr>
                </a:solidFill>
                <a:latin typeface="+mj-lt"/>
                <a:cs typeface="Times New Roman" panose="02020603050405020304" pitchFamily="18" charset="0"/>
              </a:rPr>
              <a:t> </a:t>
            </a:r>
            <a:r>
              <a:rPr lang="pl-PL" sz="1600" dirty="0" err="1" smtClean="0">
                <a:solidFill>
                  <a:schemeClr val="accent2">
                    <a:lumMod val="50000"/>
                  </a:schemeClr>
                </a:solidFill>
                <a:latin typeface="+mj-lt"/>
                <a:cs typeface="Times New Roman" panose="02020603050405020304" pitchFamily="18" charset="0"/>
              </a:rPr>
              <a:t>Group</a:t>
            </a:r>
            <a:r>
              <a:rPr lang="pl-PL" sz="1600" dirty="0" smtClean="0">
                <a:solidFill>
                  <a:schemeClr val="accent2">
                    <a:lumMod val="50000"/>
                  </a:schemeClr>
                </a:solidFill>
                <a:latin typeface="+mj-lt"/>
                <a:cs typeface="Times New Roman" panose="02020603050405020304" pitchFamily="18" charset="0"/>
              </a:rPr>
              <a:t> sp</a:t>
            </a:r>
            <a:r>
              <a:rPr lang="pl-PL" sz="1600" dirty="0">
                <a:solidFill>
                  <a:schemeClr val="accent2">
                    <a:lumMod val="50000"/>
                  </a:schemeClr>
                </a:solidFill>
                <a:latin typeface="+mj-lt"/>
                <a:cs typeface="Times New Roman" panose="02020603050405020304" pitchFamily="18" charset="0"/>
              </a:rPr>
              <a:t>. z o.o.,</a:t>
            </a:r>
          </a:p>
          <a:p>
            <a:pPr fontAlgn="auto">
              <a:spcAft>
                <a:spcPts val="0"/>
              </a:spcAft>
            </a:pPr>
            <a:r>
              <a:rPr lang="pl-PL" sz="1600" dirty="0" err="1" smtClean="0">
                <a:solidFill>
                  <a:schemeClr val="accent2">
                    <a:lumMod val="50000"/>
                  </a:schemeClr>
                </a:solidFill>
                <a:latin typeface="+mj-lt"/>
                <a:cs typeface="Times New Roman" panose="02020603050405020304" pitchFamily="18" charset="0"/>
              </a:rPr>
              <a:t>Inpost</a:t>
            </a:r>
            <a:r>
              <a:rPr lang="pl-PL" sz="1600" dirty="0" smtClean="0">
                <a:solidFill>
                  <a:schemeClr val="accent2">
                    <a:lumMod val="50000"/>
                  </a:schemeClr>
                </a:solidFill>
                <a:latin typeface="+mj-lt"/>
                <a:cs typeface="Times New Roman" panose="02020603050405020304" pitchFamily="18" charset="0"/>
              </a:rPr>
              <a:t> S.A.</a:t>
            </a:r>
            <a:endParaRPr lang="pl-PL" sz="1600" dirty="0">
              <a:solidFill>
                <a:schemeClr val="accent2">
                  <a:lumMod val="50000"/>
                </a:schemeClr>
              </a:solidFill>
              <a:latin typeface="+mj-lt"/>
              <a:cs typeface="Times New Roman" panose="02020603050405020304" pitchFamily="18" charset="0"/>
            </a:endParaRPr>
          </a:p>
          <a:p>
            <a:pPr fontAlgn="auto">
              <a:spcAft>
                <a:spcPts val="0"/>
              </a:spcAft>
            </a:pPr>
            <a:r>
              <a:rPr lang="pl-PL" sz="1600" dirty="0" err="1" smtClean="0">
                <a:solidFill>
                  <a:schemeClr val="accent2">
                    <a:lumMod val="50000"/>
                  </a:schemeClr>
                </a:solidFill>
                <a:latin typeface="+mj-lt"/>
                <a:cs typeface="Times New Roman" panose="02020603050405020304" pitchFamily="18" charset="0"/>
              </a:rPr>
              <a:t>Interkadra</a:t>
            </a:r>
            <a:r>
              <a:rPr lang="pl-PL" sz="1600" dirty="0" smtClean="0">
                <a:solidFill>
                  <a:schemeClr val="accent2">
                    <a:lumMod val="50000"/>
                  </a:schemeClr>
                </a:solidFill>
                <a:latin typeface="+mj-lt"/>
                <a:cs typeface="Times New Roman" panose="02020603050405020304" pitchFamily="18" charset="0"/>
              </a:rPr>
              <a:t> sp</a:t>
            </a:r>
            <a:r>
              <a:rPr lang="pl-PL" sz="1600" dirty="0">
                <a:solidFill>
                  <a:schemeClr val="accent2">
                    <a:lumMod val="50000"/>
                  </a:schemeClr>
                </a:solidFill>
                <a:latin typeface="+mj-lt"/>
                <a:cs typeface="Times New Roman" panose="02020603050405020304" pitchFamily="18" charset="0"/>
              </a:rPr>
              <a:t>. z o.o.,</a:t>
            </a:r>
          </a:p>
          <a:p>
            <a:pPr fontAlgn="auto">
              <a:spcAft>
                <a:spcPts val="0"/>
              </a:spcAft>
            </a:pPr>
            <a:r>
              <a:rPr lang="pl-PL" sz="1600" dirty="0" err="1" smtClean="0">
                <a:solidFill>
                  <a:schemeClr val="accent2">
                    <a:lumMod val="50000"/>
                  </a:schemeClr>
                </a:solidFill>
                <a:latin typeface="+mj-lt"/>
                <a:cs typeface="Times New Roman" panose="02020603050405020304" pitchFamily="18" charset="0"/>
              </a:rPr>
              <a:t>Konsalnet</a:t>
            </a:r>
            <a:r>
              <a:rPr lang="pl-PL" sz="1600" dirty="0" smtClean="0">
                <a:solidFill>
                  <a:schemeClr val="accent2">
                    <a:lumMod val="50000"/>
                  </a:schemeClr>
                </a:solidFill>
                <a:latin typeface="+mj-lt"/>
                <a:cs typeface="Times New Roman" panose="02020603050405020304" pitchFamily="18" charset="0"/>
              </a:rPr>
              <a:t> Ochrona sp</a:t>
            </a:r>
            <a:r>
              <a:rPr lang="pl-PL" sz="1600" dirty="0">
                <a:solidFill>
                  <a:schemeClr val="accent2">
                    <a:lumMod val="50000"/>
                  </a:schemeClr>
                </a:solidFill>
                <a:latin typeface="+mj-lt"/>
                <a:cs typeface="Times New Roman" panose="02020603050405020304" pitchFamily="18" charset="0"/>
              </a:rPr>
              <a:t>. z o.o.,</a:t>
            </a:r>
          </a:p>
          <a:p>
            <a:pPr fontAlgn="auto">
              <a:spcAft>
                <a:spcPts val="0"/>
              </a:spcAft>
            </a:pPr>
            <a:r>
              <a:rPr lang="pl-PL" sz="1600" dirty="0" err="1" smtClean="0">
                <a:solidFill>
                  <a:schemeClr val="accent2">
                    <a:lumMod val="50000"/>
                  </a:schemeClr>
                </a:solidFill>
                <a:latin typeface="+mj-lt"/>
                <a:cs typeface="Times New Roman" panose="02020603050405020304" pitchFamily="18" charset="0"/>
              </a:rPr>
              <a:t>Lindab</a:t>
            </a:r>
            <a:r>
              <a:rPr lang="pl-PL" sz="1600" dirty="0" smtClean="0">
                <a:solidFill>
                  <a:schemeClr val="accent2">
                    <a:lumMod val="50000"/>
                  </a:schemeClr>
                </a:solidFill>
                <a:latin typeface="+mj-lt"/>
                <a:cs typeface="Times New Roman" panose="02020603050405020304" pitchFamily="18" charset="0"/>
              </a:rPr>
              <a:t> sp</a:t>
            </a:r>
            <a:r>
              <a:rPr lang="pl-PL" sz="1600" dirty="0">
                <a:solidFill>
                  <a:schemeClr val="accent2">
                    <a:lumMod val="50000"/>
                  </a:schemeClr>
                </a:solidFill>
                <a:latin typeface="+mj-lt"/>
                <a:cs typeface="Times New Roman" panose="02020603050405020304" pitchFamily="18" charset="0"/>
              </a:rPr>
              <a:t>. z o.o.,</a:t>
            </a:r>
          </a:p>
          <a:p>
            <a:pPr fontAlgn="auto">
              <a:spcAft>
                <a:spcPts val="0"/>
              </a:spcAft>
            </a:pPr>
            <a:r>
              <a:rPr lang="pl-PL" sz="1600" dirty="0" smtClean="0">
                <a:solidFill>
                  <a:schemeClr val="accent2">
                    <a:lumMod val="50000"/>
                  </a:schemeClr>
                </a:solidFill>
                <a:latin typeface="+mj-lt"/>
                <a:cs typeface="Times New Roman" panose="02020603050405020304" pitchFamily="18" charset="0"/>
              </a:rPr>
              <a:t>Manufaktura Piękna</a:t>
            </a:r>
            <a:endParaRPr lang="pl-PL" sz="1600" dirty="0">
              <a:solidFill>
                <a:schemeClr val="accent2">
                  <a:lumMod val="50000"/>
                </a:schemeClr>
              </a:solidFill>
              <a:latin typeface="+mj-lt"/>
              <a:cs typeface="Times New Roman" panose="02020603050405020304" pitchFamily="18" charset="0"/>
            </a:endParaRPr>
          </a:p>
          <a:p>
            <a:pPr fontAlgn="auto">
              <a:spcAft>
                <a:spcPts val="0"/>
              </a:spcAft>
            </a:pPr>
            <a:r>
              <a:rPr lang="pl-PL" sz="1600" dirty="0" smtClean="0">
                <a:solidFill>
                  <a:schemeClr val="accent2">
                    <a:lumMod val="50000"/>
                  </a:schemeClr>
                </a:solidFill>
                <a:latin typeface="+mj-lt"/>
                <a:cs typeface="Times New Roman" panose="02020603050405020304" pitchFamily="18" charset="0"/>
              </a:rPr>
              <a:t>Mazowiecka Wojewódzka Komenda Ochotniczych Hufców Pracy,</a:t>
            </a:r>
            <a:endParaRPr lang="pl-PL" sz="1600" dirty="0">
              <a:solidFill>
                <a:schemeClr val="accent2">
                  <a:lumMod val="50000"/>
                </a:schemeClr>
              </a:solidFill>
              <a:latin typeface="+mj-lt"/>
              <a:cs typeface="Times New Roman" panose="02020603050405020304" pitchFamily="18" charset="0"/>
            </a:endParaRPr>
          </a:p>
          <a:p>
            <a:pPr fontAlgn="auto">
              <a:spcAft>
                <a:spcPts val="0"/>
              </a:spcAft>
            </a:pPr>
            <a:r>
              <a:rPr lang="pl-PL" sz="1600" dirty="0" smtClean="0">
                <a:solidFill>
                  <a:schemeClr val="accent2">
                    <a:lumMod val="50000"/>
                  </a:schemeClr>
                </a:solidFill>
                <a:latin typeface="+mj-lt"/>
                <a:cs typeface="Times New Roman" panose="02020603050405020304" pitchFamily="18" charset="0"/>
              </a:rPr>
              <a:t>Mazowiecki Urząd Wojewódzki,</a:t>
            </a:r>
          </a:p>
          <a:p>
            <a:pPr fontAlgn="auto">
              <a:spcAft>
                <a:spcPts val="0"/>
              </a:spcAft>
            </a:pPr>
            <a:endParaRPr lang="pl-PL" sz="1600" dirty="0">
              <a:solidFill>
                <a:schemeClr val="accent2">
                  <a:lumMod val="50000"/>
                </a:schemeClr>
              </a:solidFill>
              <a:latin typeface="+mj-lt"/>
              <a:cs typeface="Times New Roman" panose="02020603050405020304" pitchFamily="18" charset="0"/>
            </a:endParaRPr>
          </a:p>
          <a:p>
            <a:pPr fontAlgn="auto">
              <a:spcAft>
                <a:spcPts val="0"/>
              </a:spcAft>
            </a:pPr>
            <a:endParaRPr lang="pl-PL" sz="1600" dirty="0">
              <a:solidFill>
                <a:schemeClr val="accent2">
                  <a:lumMod val="50000"/>
                </a:schemeClr>
              </a:solidFill>
              <a:latin typeface="+mj-lt"/>
              <a:cs typeface="Times New Roman" panose="02020603050405020304" pitchFamily="18" charset="0"/>
            </a:endParaRPr>
          </a:p>
          <a:p>
            <a:pPr fontAlgn="auto">
              <a:spcAft>
                <a:spcPts val="0"/>
              </a:spcAft>
            </a:pPr>
            <a:r>
              <a:rPr lang="pl-PL" sz="1600" dirty="0" smtClean="0">
                <a:solidFill>
                  <a:schemeClr val="accent2">
                    <a:lumMod val="50000"/>
                  </a:schemeClr>
                </a:solidFill>
                <a:latin typeface="+mj-lt"/>
                <a:cs typeface="Times New Roman" panose="02020603050405020304" pitchFamily="18" charset="0"/>
              </a:rPr>
              <a:t>MCC Mazurkas </a:t>
            </a:r>
            <a:r>
              <a:rPr lang="pl-PL" sz="1600" dirty="0" err="1" smtClean="0">
                <a:solidFill>
                  <a:schemeClr val="accent2">
                    <a:lumMod val="50000"/>
                  </a:schemeClr>
                </a:solidFill>
                <a:latin typeface="+mj-lt"/>
                <a:cs typeface="Times New Roman" panose="02020603050405020304" pitchFamily="18" charset="0"/>
              </a:rPr>
              <a:t>Conference&amp;Hotel</a:t>
            </a:r>
            <a:r>
              <a:rPr lang="pl-PL" sz="1600" dirty="0" smtClean="0">
                <a:solidFill>
                  <a:schemeClr val="accent2">
                    <a:lumMod val="50000"/>
                  </a:schemeClr>
                </a:solidFill>
                <a:latin typeface="+mj-lt"/>
                <a:cs typeface="Times New Roman" panose="02020603050405020304" pitchFamily="18" charset="0"/>
              </a:rPr>
              <a:t>,</a:t>
            </a:r>
            <a:endParaRPr lang="pl-PL" sz="1600" dirty="0">
              <a:solidFill>
                <a:schemeClr val="accent2">
                  <a:lumMod val="50000"/>
                </a:schemeClr>
              </a:solidFill>
              <a:latin typeface="+mj-lt"/>
              <a:cs typeface="Times New Roman" panose="02020603050405020304" pitchFamily="18" charset="0"/>
            </a:endParaRPr>
          </a:p>
          <a:p>
            <a:pPr fontAlgn="auto">
              <a:spcAft>
                <a:spcPts val="0"/>
              </a:spcAft>
            </a:pPr>
            <a:r>
              <a:rPr lang="pl-PL" sz="1600" dirty="0" smtClean="0">
                <a:solidFill>
                  <a:schemeClr val="accent2">
                    <a:lumMod val="50000"/>
                  </a:schemeClr>
                </a:solidFill>
                <a:latin typeface="+mj-lt"/>
                <a:cs typeface="Times New Roman" panose="02020603050405020304" pitchFamily="18" charset="0"/>
              </a:rPr>
              <a:t>MS Job Monika Szyprowska-</a:t>
            </a:r>
            <a:r>
              <a:rPr lang="pl-PL" sz="1600" dirty="0" err="1" smtClean="0">
                <a:solidFill>
                  <a:schemeClr val="accent2">
                    <a:lumMod val="50000"/>
                  </a:schemeClr>
                </a:solidFill>
                <a:latin typeface="+mj-lt"/>
                <a:cs typeface="Times New Roman" panose="02020603050405020304" pitchFamily="18" charset="0"/>
              </a:rPr>
              <a:t>Jarumień</a:t>
            </a:r>
            <a:r>
              <a:rPr lang="pl-PL" sz="1600" dirty="0" smtClean="0">
                <a:solidFill>
                  <a:schemeClr val="accent2">
                    <a:lumMod val="50000"/>
                  </a:schemeClr>
                </a:solidFill>
                <a:latin typeface="+mj-lt"/>
                <a:cs typeface="Times New Roman" panose="02020603050405020304" pitchFamily="18" charset="0"/>
              </a:rPr>
              <a:t>,</a:t>
            </a:r>
            <a:endParaRPr lang="pl-PL" sz="1600" dirty="0">
              <a:solidFill>
                <a:schemeClr val="accent2">
                  <a:lumMod val="50000"/>
                </a:schemeClr>
              </a:solidFill>
              <a:latin typeface="+mj-lt"/>
              <a:cs typeface="Times New Roman" panose="02020603050405020304" pitchFamily="18" charset="0"/>
            </a:endParaRPr>
          </a:p>
          <a:p>
            <a:pPr fontAlgn="auto">
              <a:spcAft>
                <a:spcPts val="0"/>
              </a:spcAft>
            </a:pPr>
            <a:r>
              <a:rPr lang="pl-PL" sz="1600" dirty="0" err="1" smtClean="0">
                <a:solidFill>
                  <a:schemeClr val="accent2">
                    <a:lumMod val="50000"/>
                  </a:schemeClr>
                </a:solidFill>
                <a:latin typeface="+mj-lt"/>
                <a:cs typeface="Times New Roman" panose="02020603050405020304" pitchFamily="18" charset="0"/>
              </a:rPr>
              <a:t>Neonet</a:t>
            </a:r>
            <a:r>
              <a:rPr lang="pl-PL" sz="1600" dirty="0" smtClean="0">
                <a:solidFill>
                  <a:schemeClr val="accent2">
                    <a:lumMod val="50000"/>
                  </a:schemeClr>
                </a:solidFill>
                <a:latin typeface="+mj-lt"/>
                <a:cs typeface="Times New Roman" panose="02020603050405020304" pitchFamily="18" charset="0"/>
              </a:rPr>
              <a:t> S.A</a:t>
            </a:r>
            <a:r>
              <a:rPr lang="pl-PL" sz="1600" dirty="0">
                <a:solidFill>
                  <a:schemeClr val="accent2">
                    <a:lumMod val="50000"/>
                  </a:schemeClr>
                </a:solidFill>
                <a:latin typeface="+mj-lt"/>
                <a:cs typeface="Times New Roman" panose="02020603050405020304" pitchFamily="18" charset="0"/>
              </a:rPr>
              <a:t>.,</a:t>
            </a:r>
          </a:p>
          <a:p>
            <a:pPr fontAlgn="auto">
              <a:spcAft>
                <a:spcPts val="0"/>
              </a:spcAft>
            </a:pPr>
            <a:r>
              <a:rPr lang="pl-PL" sz="1600" dirty="0" err="1" smtClean="0">
                <a:solidFill>
                  <a:schemeClr val="accent2">
                    <a:lumMod val="50000"/>
                  </a:schemeClr>
                </a:solidFill>
                <a:latin typeface="+mj-lt"/>
                <a:cs typeface="Times New Roman" panose="02020603050405020304" pitchFamily="18" charset="0"/>
              </a:rPr>
              <a:t>Pflegegehelden</a:t>
            </a:r>
            <a:r>
              <a:rPr lang="pl-PL" sz="1600" dirty="0" smtClean="0">
                <a:solidFill>
                  <a:schemeClr val="accent2">
                    <a:lumMod val="50000"/>
                  </a:schemeClr>
                </a:solidFill>
                <a:latin typeface="+mj-lt"/>
                <a:cs typeface="Times New Roman" panose="02020603050405020304" pitchFamily="18" charset="0"/>
              </a:rPr>
              <a:t> Polska,</a:t>
            </a:r>
          </a:p>
          <a:p>
            <a:pPr fontAlgn="auto">
              <a:spcAft>
                <a:spcPts val="0"/>
              </a:spcAft>
            </a:pPr>
            <a:r>
              <a:rPr lang="pl-PL" sz="1600" dirty="0" smtClean="0">
                <a:solidFill>
                  <a:schemeClr val="accent2">
                    <a:lumMod val="50000"/>
                  </a:schemeClr>
                </a:solidFill>
                <a:latin typeface="+mj-lt"/>
                <a:cs typeface="Times New Roman" panose="02020603050405020304" pitchFamily="18" charset="0"/>
              </a:rPr>
              <a:t>Polmo S.A.,</a:t>
            </a:r>
            <a:endParaRPr lang="pl-PL" sz="1600" dirty="0">
              <a:solidFill>
                <a:schemeClr val="accent2">
                  <a:lumMod val="50000"/>
                </a:schemeClr>
              </a:solidFill>
              <a:latin typeface="+mj-lt"/>
              <a:cs typeface="Times New Roman" panose="02020603050405020304" pitchFamily="18" charset="0"/>
            </a:endParaRPr>
          </a:p>
          <a:p>
            <a:pPr fontAlgn="auto">
              <a:spcAft>
                <a:spcPts val="0"/>
              </a:spcAft>
            </a:pPr>
            <a:r>
              <a:rPr lang="pl-PL" sz="1600" dirty="0" smtClean="0">
                <a:solidFill>
                  <a:schemeClr val="accent2">
                    <a:lumMod val="50000"/>
                  </a:schemeClr>
                </a:solidFill>
                <a:latin typeface="+mj-lt"/>
                <a:cs typeface="Times New Roman" panose="02020603050405020304" pitchFamily="18" charset="0"/>
              </a:rPr>
              <a:t>Pro-</a:t>
            </a:r>
            <a:r>
              <a:rPr lang="pl-PL" sz="1600" dirty="0" err="1" smtClean="0">
                <a:solidFill>
                  <a:schemeClr val="accent2">
                    <a:lumMod val="50000"/>
                  </a:schemeClr>
                </a:solidFill>
                <a:latin typeface="+mj-lt"/>
                <a:cs typeface="Times New Roman" panose="02020603050405020304" pitchFamily="18" charset="0"/>
              </a:rPr>
              <a:t>flex</a:t>
            </a:r>
            <a:r>
              <a:rPr lang="pl-PL" sz="1600" dirty="0" smtClean="0">
                <a:solidFill>
                  <a:schemeClr val="accent2">
                    <a:lumMod val="50000"/>
                  </a:schemeClr>
                </a:solidFill>
                <a:latin typeface="+mj-lt"/>
                <a:cs typeface="Times New Roman" panose="02020603050405020304" pitchFamily="18" charset="0"/>
              </a:rPr>
              <a:t> sp</a:t>
            </a:r>
            <a:r>
              <a:rPr lang="pl-PL" sz="1600" dirty="0">
                <a:solidFill>
                  <a:schemeClr val="accent2">
                    <a:lumMod val="50000"/>
                  </a:schemeClr>
                </a:solidFill>
                <a:latin typeface="+mj-lt"/>
                <a:cs typeface="Times New Roman" panose="02020603050405020304" pitchFamily="18" charset="0"/>
              </a:rPr>
              <a:t>. z o.o.,</a:t>
            </a:r>
          </a:p>
          <a:p>
            <a:pPr fontAlgn="auto">
              <a:spcAft>
                <a:spcPts val="0"/>
              </a:spcAft>
            </a:pPr>
            <a:r>
              <a:rPr lang="pl-PL" sz="1600" dirty="0" err="1" smtClean="0">
                <a:solidFill>
                  <a:schemeClr val="accent2">
                    <a:lumMod val="50000"/>
                  </a:schemeClr>
                </a:solidFill>
                <a:latin typeface="+mj-lt"/>
                <a:cs typeface="Times New Roman" panose="02020603050405020304" pitchFamily="18" charset="0"/>
              </a:rPr>
              <a:t>Promedica</a:t>
            </a:r>
            <a:r>
              <a:rPr lang="pl-PL" sz="1600" dirty="0" smtClean="0">
                <a:solidFill>
                  <a:schemeClr val="accent2">
                    <a:lumMod val="50000"/>
                  </a:schemeClr>
                </a:solidFill>
                <a:latin typeface="+mj-lt"/>
                <a:cs typeface="Times New Roman" panose="02020603050405020304" pitchFamily="18" charset="0"/>
              </a:rPr>
              <a:t> 24,</a:t>
            </a:r>
            <a:endParaRPr lang="pl-PL" sz="1600" dirty="0">
              <a:solidFill>
                <a:schemeClr val="accent2">
                  <a:lumMod val="50000"/>
                </a:schemeClr>
              </a:solidFill>
              <a:latin typeface="+mj-lt"/>
              <a:cs typeface="Times New Roman" panose="02020603050405020304" pitchFamily="18" charset="0"/>
            </a:endParaRPr>
          </a:p>
          <a:p>
            <a:pPr fontAlgn="auto">
              <a:spcAft>
                <a:spcPts val="0"/>
              </a:spcAft>
            </a:pPr>
            <a:r>
              <a:rPr lang="pl-PL" sz="1600" dirty="0" err="1" smtClean="0">
                <a:solidFill>
                  <a:schemeClr val="accent2">
                    <a:lumMod val="50000"/>
                  </a:schemeClr>
                </a:solidFill>
                <a:latin typeface="+mj-lt"/>
                <a:cs typeface="Times New Roman" panose="02020603050405020304" pitchFamily="18" charset="0"/>
              </a:rPr>
              <a:t>Putka</a:t>
            </a:r>
            <a:r>
              <a:rPr lang="pl-PL" sz="1600" dirty="0" smtClean="0">
                <a:solidFill>
                  <a:schemeClr val="accent2">
                    <a:lumMod val="50000"/>
                  </a:schemeClr>
                </a:solidFill>
                <a:latin typeface="+mj-lt"/>
                <a:cs typeface="Times New Roman" panose="02020603050405020304" pitchFamily="18" charset="0"/>
              </a:rPr>
              <a:t> </a:t>
            </a:r>
            <a:r>
              <a:rPr lang="pl-PL" sz="1600" dirty="0">
                <a:solidFill>
                  <a:schemeClr val="accent2">
                    <a:lumMod val="50000"/>
                  </a:schemeClr>
                </a:solidFill>
                <a:latin typeface="+mj-lt"/>
                <a:cs typeface="Times New Roman" panose="02020603050405020304" pitchFamily="18" charset="0"/>
              </a:rPr>
              <a:t>s</a:t>
            </a:r>
            <a:r>
              <a:rPr lang="pl-PL" sz="1600" dirty="0" smtClean="0">
                <a:solidFill>
                  <a:schemeClr val="accent2">
                    <a:lumMod val="50000"/>
                  </a:schemeClr>
                </a:solidFill>
                <a:latin typeface="+mj-lt"/>
                <a:cs typeface="Times New Roman" panose="02020603050405020304" pitchFamily="18" charset="0"/>
              </a:rPr>
              <a:t>p</a:t>
            </a:r>
            <a:r>
              <a:rPr lang="pl-PL" sz="1600" dirty="0">
                <a:solidFill>
                  <a:schemeClr val="accent2">
                    <a:lumMod val="50000"/>
                  </a:schemeClr>
                </a:solidFill>
                <a:latin typeface="+mj-lt"/>
                <a:cs typeface="Times New Roman" panose="02020603050405020304" pitchFamily="18" charset="0"/>
              </a:rPr>
              <a:t>. z o.o</a:t>
            </a:r>
            <a:r>
              <a:rPr lang="pl-PL" sz="1600" dirty="0" smtClean="0">
                <a:solidFill>
                  <a:schemeClr val="accent2">
                    <a:lumMod val="50000"/>
                  </a:schemeClr>
                </a:solidFill>
                <a:latin typeface="+mj-lt"/>
                <a:cs typeface="Times New Roman" panose="02020603050405020304" pitchFamily="18" charset="0"/>
              </a:rPr>
              <a:t>. sp. k.,</a:t>
            </a:r>
            <a:endParaRPr lang="pl-PL" sz="1600" dirty="0">
              <a:solidFill>
                <a:schemeClr val="accent2">
                  <a:lumMod val="50000"/>
                </a:schemeClr>
              </a:solidFill>
              <a:latin typeface="+mj-lt"/>
              <a:cs typeface="Times New Roman" panose="02020603050405020304" pitchFamily="18" charset="0"/>
            </a:endParaRPr>
          </a:p>
          <a:p>
            <a:pPr fontAlgn="auto">
              <a:spcAft>
                <a:spcPts val="0"/>
              </a:spcAft>
            </a:pPr>
            <a:r>
              <a:rPr lang="pl-PL" sz="1600" dirty="0" err="1" smtClean="0">
                <a:solidFill>
                  <a:schemeClr val="accent2">
                    <a:lumMod val="50000"/>
                  </a:schemeClr>
                </a:solidFill>
                <a:latin typeface="+mj-lt"/>
                <a:cs typeface="Times New Roman" panose="02020603050405020304" pitchFamily="18" charset="0"/>
              </a:rPr>
              <a:t>Seito</a:t>
            </a:r>
            <a:r>
              <a:rPr lang="pl-PL" sz="1600" dirty="0" smtClean="0">
                <a:solidFill>
                  <a:schemeClr val="accent2">
                    <a:lumMod val="50000"/>
                  </a:schemeClr>
                </a:solidFill>
                <a:latin typeface="+mj-lt"/>
                <a:cs typeface="Times New Roman" panose="02020603050405020304" pitchFamily="18" charset="0"/>
              </a:rPr>
              <a:t> Polska sp. </a:t>
            </a:r>
            <a:r>
              <a:rPr lang="pl-PL" sz="1600" dirty="0" err="1" smtClean="0">
                <a:solidFill>
                  <a:schemeClr val="accent2">
                    <a:lumMod val="50000"/>
                  </a:schemeClr>
                </a:solidFill>
                <a:latin typeface="+mj-lt"/>
                <a:cs typeface="Times New Roman" panose="02020603050405020304" pitchFamily="18" charset="0"/>
              </a:rPr>
              <a:t>zo.o</a:t>
            </a:r>
            <a:r>
              <a:rPr lang="pl-PL" sz="1600" dirty="0" smtClean="0">
                <a:solidFill>
                  <a:schemeClr val="accent2">
                    <a:lumMod val="50000"/>
                  </a:schemeClr>
                </a:solidFill>
                <a:latin typeface="+mj-lt"/>
                <a:cs typeface="Times New Roman" panose="02020603050405020304" pitchFamily="18" charset="0"/>
              </a:rPr>
              <a:t>.,</a:t>
            </a:r>
          </a:p>
          <a:p>
            <a:pPr fontAlgn="auto">
              <a:spcAft>
                <a:spcPts val="0"/>
              </a:spcAft>
            </a:pPr>
            <a:r>
              <a:rPr lang="pl-PL" sz="1600" dirty="0" err="1" smtClean="0">
                <a:solidFill>
                  <a:schemeClr val="accent2">
                    <a:lumMod val="50000"/>
                  </a:schemeClr>
                </a:solidFill>
                <a:latin typeface="+mj-lt"/>
                <a:cs typeface="Times New Roman" panose="02020603050405020304" pitchFamily="18" charset="0"/>
              </a:rPr>
              <a:t>Staamp</a:t>
            </a:r>
            <a:r>
              <a:rPr lang="pl-PL" sz="1600" dirty="0" smtClean="0">
                <a:solidFill>
                  <a:schemeClr val="accent2">
                    <a:lumMod val="50000"/>
                  </a:schemeClr>
                </a:solidFill>
                <a:latin typeface="+mj-lt"/>
                <a:cs typeface="Times New Roman" panose="02020603050405020304" pitchFamily="18" charset="0"/>
              </a:rPr>
              <a:t> Poland sp. z o.o.,</a:t>
            </a:r>
          </a:p>
          <a:p>
            <a:pPr fontAlgn="auto">
              <a:spcAft>
                <a:spcPts val="0"/>
              </a:spcAft>
            </a:pPr>
            <a:r>
              <a:rPr lang="pl-PL" sz="1600" dirty="0" smtClean="0">
                <a:solidFill>
                  <a:schemeClr val="accent2">
                    <a:lumMod val="50000"/>
                  </a:schemeClr>
                </a:solidFill>
                <a:latin typeface="+mj-lt"/>
                <a:cs typeface="Times New Roman" panose="02020603050405020304" pitchFamily="18" charset="0"/>
              </a:rPr>
              <a:t>Stołeczne Centrum Recyklingu sp. </a:t>
            </a:r>
            <a:r>
              <a:rPr lang="pl-PL" sz="1600" dirty="0" err="1" smtClean="0">
                <a:solidFill>
                  <a:schemeClr val="accent2">
                    <a:lumMod val="50000"/>
                  </a:schemeClr>
                </a:solidFill>
                <a:latin typeface="+mj-lt"/>
                <a:cs typeface="Times New Roman" panose="02020603050405020304" pitchFamily="18" charset="0"/>
              </a:rPr>
              <a:t>zo.o</a:t>
            </a:r>
            <a:r>
              <a:rPr lang="pl-PL" sz="1600" dirty="0" smtClean="0">
                <a:solidFill>
                  <a:schemeClr val="accent2">
                    <a:lumMod val="50000"/>
                  </a:schemeClr>
                </a:solidFill>
                <a:latin typeface="+mj-lt"/>
                <a:cs typeface="Times New Roman" panose="02020603050405020304" pitchFamily="18" charset="0"/>
              </a:rPr>
              <a:t>.,</a:t>
            </a:r>
          </a:p>
          <a:p>
            <a:pPr fontAlgn="auto">
              <a:spcAft>
                <a:spcPts val="0"/>
              </a:spcAft>
            </a:pPr>
            <a:r>
              <a:rPr lang="pl-PL" sz="1600" dirty="0" smtClean="0">
                <a:solidFill>
                  <a:schemeClr val="accent2">
                    <a:lumMod val="50000"/>
                  </a:schemeClr>
                </a:solidFill>
                <a:latin typeface="+mj-lt"/>
                <a:cs typeface="Times New Roman" panose="02020603050405020304" pitchFamily="18" charset="0"/>
              </a:rPr>
              <a:t>Straż Miejska m.st. Warszawy,</a:t>
            </a:r>
          </a:p>
          <a:p>
            <a:pPr fontAlgn="auto">
              <a:spcAft>
                <a:spcPts val="0"/>
              </a:spcAft>
            </a:pPr>
            <a:r>
              <a:rPr lang="pl-PL" sz="1600" dirty="0" err="1" smtClean="0">
                <a:solidFill>
                  <a:schemeClr val="accent2">
                    <a:lumMod val="50000"/>
                  </a:schemeClr>
                </a:solidFill>
                <a:latin typeface="+mj-lt"/>
                <a:cs typeface="Times New Roman" panose="02020603050405020304" pitchFamily="18" charset="0"/>
              </a:rPr>
              <a:t>Wadwicz</a:t>
            </a:r>
            <a:r>
              <a:rPr lang="pl-PL" sz="1600" dirty="0" smtClean="0">
                <a:solidFill>
                  <a:schemeClr val="accent2">
                    <a:lumMod val="50000"/>
                  </a:schemeClr>
                </a:solidFill>
                <a:latin typeface="+mj-lt"/>
                <a:cs typeface="Times New Roman" panose="02020603050405020304" pitchFamily="18" charset="0"/>
              </a:rPr>
              <a:t> sp. z o.o.,</a:t>
            </a:r>
          </a:p>
          <a:p>
            <a:pPr fontAlgn="auto">
              <a:spcAft>
                <a:spcPts val="0"/>
              </a:spcAft>
            </a:pPr>
            <a:r>
              <a:rPr lang="pl-PL" sz="1600" dirty="0" smtClean="0">
                <a:solidFill>
                  <a:schemeClr val="accent2">
                    <a:lumMod val="50000"/>
                  </a:schemeClr>
                </a:solidFill>
                <a:latin typeface="+mj-lt"/>
                <a:cs typeface="Times New Roman" panose="02020603050405020304" pitchFamily="18" charset="0"/>
              </a:rPr>
              <a:t>Zakład Doskonalenia </a:t>
            </a:r>
            <a:r>
              <a:rPr lang="pl-PL" sz="1600" dirty="0" err="1" smtClean="0">
                <a:solidFill>
                  <a:schemeClr val="accent2">
                    <a:lumMod val="50000"/>
                  </a:schemeClr>
                </a:solidFill>
                <a:latin typeface="+mj-lt"/>
                <a:cs typeface="Times New Roman" panose="02020603050405020304" pitchFamily="18" charset="0"/>
              </a:rPr>
              <a:t>Zadowodwego</a:t>
            </a:r>
            <a:r>
              <a:rPr lang="pl-PL" sz="1600" dirty="0" smtClean="0">
                <a:solidFill>
                  <a:schemeClr val="accent2">
                    <a:lumMod val="50000"/>
                  </a:schemeClr>
                </a:solidFill>
                <a:latin typeface="+mj-lt"/>
                <a:cs typeface="Times New Roman" panose="02020603050405020304" pitchFamily="18" charset="0"/>
              </a:rPr>
              <a:t> w Warszawie.</a:t>
            </a:r>
            <a:endParaRPr lang="pl-PL" sz="1600" dirty="0">
              <a:solidFill>
                <a:schemeClr val="accent2">
                  <a:lumMod val="50000"/>
                </a:schemeClr>
              </a:solidFill>
              <a:latin typeface="+mj-lt"/>
              <a:cs typeface="Times New Roman" panose="02020603050405020304" pitchFamily="18" charset="0"/>
            </a:endParaRPr>
          </a:p>
        </p:txBody>
      </p:sp>
      <p:sp>
        <p:nvSpPr>
          <p:cNvPr id="8" name="Symbol zastępczy tekstu 2"/>
          <p:cNvSpPr txBox="1">
            <a:spLocks/>
          </p:cNvSpPr>
          <p:nvPr/>
        </p:nvSpPr>
        <p:spPr>
          <a:xfrm>
            <a:off x="1090194" y="1268760"/>
            <a:ext cx="7515992" cy="583620"/>
          </a:xfrm>
          <a:prstGeom prst="rect">
            <a:avLst/>
          </a:prstGeom>
        </p:spPr>
        <p:txBody>
          <a:bodyPr numCol="1" anchor="ctr">
            <a:normAutofit fontScale="25000" lnSpcReduction="20000"/>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marL="0" indent="0" fontAlgn="auto">
              <a:lnSpc>
                <a:spcPct val="150000"/>
              </a:lnSpc>
              <a:buNone/>
            </a:pPr>
            <a:r>
              <a:rPr lang="pl-PL" sz="8000" dirty="0">
                <a:solidFill>
                  <a:schemeClr val="accent2">
                    <a:lumMod val="50000"/>
                  </a:schemeClr>
                </a:solidFill>
                <a:latin typeface="+mj-lt"/>
                <a:cs typeface="Times New Roman" panose="02020603050405020304" pitchFamily="18" charset="0"/>
              </a:rPr>
              <a:t>W Targach Pracy udział wzięli przedstawiciele następujących firm</a:t>
            </a:r>
            <a:r>
              <a:rPr lang="pl-PL" sz="8000" dirty="0" smtClean="0">
                <a:solidFill>
                  <a:schemeClr val="accent2">
                    <a:lumMod val="50000"/>
                  </a:schemeClr>
                </a:solidFill>
                <a:latin typeface="+mj-lt"/>
                <a:cs typeface="Times New Roman" panose="02020603050405020304" pitchFamily="18" charset="0"/>
              </a:rPr>
              <a:t>:</a:t>
            </a:r>
            <a:endParaRPr lang="pl-PL" dirty="0">
              <a:solidFill>
                <a:schemeClr val="accent2">
                  <a:lumMod val="50000"/>
                </a:schemeClr>
              </a:solidFill>
              <a:latin typeface="+mj-lt"/>
              <a:cs typeface="Times New Roman" panose="02020603050405020304" pitchFamily="18" charset="0"/>
            </a:endParaRPr>
          </a:p>
          <a:p>
            <a:pPr marL="0" indent="0" fontAlgn="auto">
              <a:lnSpc>
                <a:spcPct val="150000"/>
              </a:lnSpc>
              <a:buNone/>
            </a:pPr>
            <a:endParaRPr lang="pl-PL" dirty="0">
              <a:solidFill>
                <a:schemeClr val="accent2">
                  <a:lumMod val="50000"/>
                </a:schemeClr>
              </a:solidFill>
              <a:latin typeface="+mj-lt"/>
              <a:cs typeface="Times New Roman" panose="02020603050405020304" pitchFamily="18" charset="0"/>
            </a:endParaRPr>
          </a:p>
          <a:p>
            <a:pPr marL="0" indent="0" fontAlgn="auto">
              <a:lnSpc>
                <a:spcPct val="150000"/>
              </a:lnSpc>
              <a:buNone/>
            </a:pPr>
            <a:endParaRPr lang="pl-PL" dirty="0">
              <a:solidFill>
                <a:schemeClr val="accent2">
                  <a:lumMod val="50000"/>
                </a:schemeClr>
              </a:solidFill>
              <a:latin typeface="+mj-lt"/>
              <a:cs typeface="Times New Roman" panose="02020603050405020304" pitchFamily="18" charset="0"/>
            </a:endParaRPr>
          </a:p>
        </p:txBody>
      </p:sp>
    </p:spTree>
    <p:extLst>
      <p:ext uri="{BB962C8B-B14F-4D97-AF65-F5344CB8AC3E}">
        <p14:creationId xmlns:p14="http://schemas.microsoft.com/office/powerpoint/2010/main" val="422980472"/>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2000" y="252000"/>
            <a:ext cx="1298575" cy="865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253413" y="5827712"/>
            <a:ext cx="890587" cy="1030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Picture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379804" y="0"/>
            <a:ext cx="1764196" cy="504056"/>
          </a:xfrm>
          <a:prstGeom prst="rect">
            <a:avLst/>
          </a:prstGeom>
          <a:noFill/>
          <a:extLst>
            <a:ext uri="{909E8E84-426E-40DD-AFC4-6F175D3DCCD1}">
              <a14:hiddenFill xmlns:a14="http://schemas.microsoft.com/office/drawing/2010/main">
                <a:solidFill>
                  <a:srgbClr val="FFFFFF"/>
                </a:solidFill>
              </a14:hiddenFill>
            </a:ext>
          </a:extLst>
        </p:spPr>
      </p:pic>
      <p:sp>
        <p:nvSpPr>
          <p:cNvPr id="8" name="Symbol zastępczy tekstu 2"/>
          <p:cNvSpPr txBox="1">
            <a:spLocks/>
          </p:cNvSpPr>
          <p:nvPr/>
        </p:nvSpPr>
        <p:spPr>
          <a:xfrm>
            <a:off x="1115616" y="980728"/>
            <a:ext cx="7515992" cy="4752528"/>
          </a:xfrm>
          <a:prstGeom prst="rect">
            <a:avLst/>
          </a:prstGeom>
        </p:spPr>
        <p:txBody>
          <a:bodyPr anchor="ctr">
            <a:normAutofit/>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marL="0" indent="0" fontAlgn="auto">
              <a:lnSpc>
                <a:spcPct val="150000"/>
              </a:lnSpc>
              <a:buNone/>
            </a:pPr>
            <a:r>
              <a:rPr lang="pl-PL" dirty="0">
                <a:solidFill>
                  <a:schemeClr val="accent2">
                    <a:lumMod val="50000"/>
                  </a:schemeClr>
                </a:solidFill>
                <a:latin typeface="+mj-lt"/>
                <a:cs typeface="Times New Roman" panose="02020603050405020304" pitchFamily="18" charset="0"/>
              </a:rPr>
              <a:t>Z</a:t>
            </a:r>
            <a:r>
              <a:rPr lang="pl-PL" dirty="0" smtClean="0">
                <a:solidFill>
                  <a:schemeClr val="accent2">
                    <a:lumMod val="50000"/>
                  </a:schemeClr>
                </a:solidFill>
                <a:latin typeface="+mj-lt"/>
                <a:cs typeface="Times New Roman" panose="02020603050405020304" pitchFamily="18" charset="0"/>
              </a:rPr>
              <a:t>organizowano </a:t>
            </a:r>
            <a:r>
              <a:rPr lang="pl-PL" dirty="0" smtClean="0">
                <a:solidFill>
                  <a:schemeClr val="accent2">
                    <a:lumMod val="50000"/>
                  </a:schemeClr>
                </a:solidFill>
                <a:cs typeface="Times New Roman" panose="02020603050405020304" pitchFamily="18" charset="0"/>
              </a:rPr>
              <a:t>czterodniowy cykl szkoleń </a:t>
            </a:r>
            <a:br>
              <a:rPr lang="pl-PL" dirty="0" smtClean="0">
                <a:solidFill>
                  <a:schemeClr val="accent2">
                    <a:lumMod val="50000"/>
                  </a:schemeClr>
                </a:solidFill>
                <a:cs typeface="Times New Roman" panose="02020603050405020304" pitchFamily="18" charset="0"/>
              </a:rPr>
            </a:br>
            <a:r>
              <a:rPr lang="pl-PL" dirty="0" smtClean="0">
                <a:solidFill>
                  <a:schemeClr val="accent2">
                    <a:lumMod val="50000"/>
                  </a:schemeClr>
                </a:solidFill>
                <a:latin typeface="+mj-lt"/>
                <a:cs typeface="Times New Roman" panose="02020603050405020304" pitchFamily="18" charset="0"/>
              </a:rPr>
              <a:t>pn</a:t>
            </a:r>
            <a:r>
              <a:rPr lang="pl-PL" dirty="0">
                <a:solidFill>
                  <a:schemeClr val="accent2">
                    <a:lumMod val="50000"/>
                  </a:schemeClr>
                </a:solidFill>
                <a:latin typeface="+mj-lt"/>
                <a:cs typeface="Times New Roman" panose="02020603050405020304" pitchFamily="18" charset="0"/>
              </a:rPr>
              <a:t>. </a:t>
            </a:r>
            <a:r>
              <a:rPr lang="pl-PL" b="1" dirty="0">
                <a:solidFill>
                  <a:schemeClr val="accent2">
                    <a:lumMod val="50000"/>
                  </a:schemeClr>
                </a:solidFill>
                <a:latin typeface="+mj-lt"/>
                <a:cs typeface="Times New Roman" panose="02020603050405020304" pitchFamily="18" charset="0"/>
              </a:rPr>
              <a:t>ABC Przedsiębiorczości</a:t>
            </a:r>
            <a:r>
              <a:rPr lang="pl-PL" dirty="0" smtClean="0">
                <a:solidFill>
                  <a:schemeClr val="accent2">
                    <a:lumMod val="50000"/>
                  </a:schemeClr>
                </a:solidFill>
                <a:cs typeface="Times New Roman" panose="02020603050405020304" pitchFamily="18" charset="0"/>
              </a:rPr>
              <a:t>. </a:t>
            </a:r>
            <a:r>
              <a:rPr lang="pl-PL" dirty="0" smtClean="0">
                <a:solidFill>
                  <a:schemeClr val="accent2">
                    <a:lumMod val="50000"/>
                  </a:schemeClr>
                </a:solidFill>
              </a:rPr>
              <a:t>Osoby</a:t>
            </a:r>
            <a:r>
              <a:rPr lang="pl-PL" dirty="0">
                <a:solidFill>
                  <a:schemeClr val="accent2">
                    <a:lumMod val="50000"/>
                  </a:schemeClr>
                </a:solidFill>
              </a:rPr>
              <a:t>, które wzięły udział </a:t>
            </a:r>
            <a:r>
              <a:rPr lang="pl-PL" dirty="0" smtClean="0">
                <a:solidFill>
                  <a:schemeClr val="accent2">
                    <a:lumMod val="50000"/>
                  </a:schemeClr>
                </a:solidFill>
              </a:rPr>
              <a:t/>
            </a:r>
            <a:br>
              <a:rPr lang="pl-PL" dirty="0" smtClean="0">
                <a:solidFill>
                  <a:schemeClr val="accent2">
                    <a:lumMod val="50000"/>
                  </a:schemeClr>
                </a:solidFill>
              </a:rPr>
            </a:br>
            <a:r>
              <a:rPr lang="pl-PL" dirty="0" smtClean="0">
                <a:solidFill>
                  <a:schemeClr val="accent2">
                    <a:lumMod val="50000"/>
                  </a:schemeClr>
                </a:solidFill>
              </a:rPr>
              <a:t>w </a:t>
            </a:r>
            <a:r>
              <a:rPr lang="pl-PL" dirty="0">
                <a:solidFill>
                  <a:schemeClr val="accent2">
                    <a:lumMod val="50000"/>
                  </a:schemeClr>
                </a:solidFill>
              </a:rPr>
              <a:t>szkoleniu to potencjalni pracodawcy, którzy planując otwarcie firmy potrzebowali konkretnej i kompleksowej wiedzy, aby jak najlepiej wykorzystać możliwości jakie stwarza obecny rynek pracy i sytuacja gospodarcza </a:t>
            </a:r>
            <a:r>
              <a:rPr lang="pl-PL" dirty="0" smtClean="0">
                <a:solidFill>
                  <a:schemeClr val="accent2">
                    <a:lumMod val="50000"/>
                  </a:schemeClr>
                </a:solidFill>
              </a:rPr>
              <a:t/>
            </a:r>
            <a:br>
              <a:rPr lang="pl-PL" dirty="0" smtClean="0">
                <a:solidFill>
                  <a:schemeClr val="accent2">
                    <a:lumMod val="50000"/>
                  </a:schemeClr>
                </a:solidFill>
              </a:rPr>
            </a:br>
            <a:r>
              <a:rPr lang="pl-PL" dirty="0" smtClean="0">
                <a:solidFill>
                  <a:schemeClr val="accent2">
                    <a:lumMod val="50000"/>
                  </a:schemeClr>
                </a:solidFill>
              </a:rPr>
              <a:t>w kraju i w powiecie.</a:t>
            </a:r>
            <a:endParaRPr lang="pl-PL" dirty="0">
              <a:solidFill>
                <a:schemeClr val="accent2">
                  <a:lumMod val="50000"/>
                </a:schemeClr>
              </a:solidFill>
              <a:latin typeface="+mj-lt"/>
              <a:cs typeface="Times New Roman" panose="02020603050405020304" pitchFamily="18" charset="0"/>
            </a:endParaRPr>
          </a:p>
        </p:txBody>
      </p:sp>
    </p:spTree>
    <p:extLst>
      <p:ext uri="{BB962C8B-B14F-4D97-AF65-F5344CB8AC3E}">
        <p14:creationId xmlns:p14="http://schemas.microsoft.com/office/powerpoint/2010/main" val="1972424769"/>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2000" y="252000"/>
            <a:ext cx="1298575" cy="865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253413" y="5827712"/>
            <a:ext cx="890587" cy="1030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Obraz 5"/>
          <p:cNvPicPr>
            <a:picLocks noChangeAspect="1"/>
          </p:cNvPicPr>
          <p:nvPr/>
        </p:nvPicPr>
        <p:blipFill>
          <a:blip r:embed="rId4"/>
          <a:stretch>
            <a:fillRect/>
          </a:stretch>
        </p:blipFill>
        <p:spPr>
          <a:xfrm>
            <a:off x="4283968" y="279082"/>
            <a:ext cx="758586" cy="811023"/>
          </a:xfrm>
          <a:prstGeom prst="rect">
            <a:avLst/>
          </a:prstGeom>
        </p:spPr>
      </p:pic>
      <p:pic>
        <p:nvPicPr>
          <p:cNvPr id="7" name="Picture 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379804" y="0"/>
            <a:ext cx="1764196" cy="504056"/>
          </a:xfrm>
          <a:prstGeom prst="rect">
            <a:avLst/>
          </a:prstGeom>
          <a:noFill/>
          <a:extLst>
            <a:ext uri="{909E8E84-426E-40DD-AFC4-6F175D3DCCD1}">
              <a14:hiddenFill xmlns:a14="http://schemas.microsoft.com/office/drawing/2010/main">
                <a:solidFill>
                  <a:srgbClr val="FFFFFF"/>
                </a:solidFill>
              </a14:hiddenFill>
            </a:ext>
          </a:extLst>
        </p:spPr>
      </p:pic>
      <p:sp>
        <p:nvSpPr>
          <p:cNvPr id="8" name="Symbol zastępczy tekstu 2"/>
          <p:cNvSpPr txBox="1">
            <a:spLocks/>
          </p:cNvSpPr>
          <p:nvPr/>
        </p:nvSpPr>
        <p:spPr>
          <a:xfrm>
            <a:off x="1113524" y="1412776"/>
            <a:ext cx="7515992" cy="4752528"/>
          </a:xfrm>
          <a:prstGeom prst="rect">
            <a:avLst/>
          </a:prstGeom>
        </p:spPr>
        <p:txBody>
          <a:bodyPr anchor="ctr">
            <a:normAutofit fontScale="85000" lnSpcReduction="20000"/>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marL="0" indent="0" fontAlgn="auto">
              <a:lnSpc>
                <a:spcPct val="150000"/>
              </a:lnSpc>
              <a:buNone/>
            </a:pPr>
            <a:r>
              <a:rPr lang="pl-PL" dirty="0">
                <a:solidFill>
                  <a:schemeClr val="accent2">
                    <a:lumMod val="50000"/>
                  </a:schemeClr>
                </a:solidFill>
                <a:latin typeface="+mj-lt"/>
                <a:cs typeface="Times New Roman" panose="02020603050405020304" pitchFamily="18" charset="0"/>
              </a:rPr>
              <a:t>W spotkaniu informacyjnym </a:t>
            </a:r>
            <a:r>
              <a:rPr lang="pl-PL" dirty="0" smtClean="0">
                <a:solidFill>
                  <a:schemeClr val="accent2">
                    <a:lumMod val="50000"/>
                  </a:schemeClr>
                </a:solidFill>
                <a:latin typeface="+mj-lt"/>
                <a:cs typeface="Times New Roman" panose="02020603050405020304" pitchFamily="18" charset="0"/>
              </a:rPr>
              <a:t>pn. Międzynarodowe pośrednictwo pracy - pozyskiwanie pracowników z zagranicy, </a:t>
            </a:r>
            <a:r>
              <a:rPr lang="pl-PL" dirty="0">
                <a:solidFill>
                  <a:schemeClr val="accent2">
                    <a:lumMod val="50000"/>
                  </a:schemeClr>
                </a:solidFill>
                <a:latin typeface="+mj-lt"/>
                <a:cs typeface="Times New Roman" panose="02020603050405020304" pitchFamily="18" charset="0"/>
              </a:rPr>
              <a:t>które prowadzili doradcy EURES z Wojewódzkiego Urzędu Pracy w Warszawie </a:t>
            </a:r>
            <a:r>
              <a:rPr lang="pl-PL" dirty="0" smtClean="0">
                <a:solidFill>
                  <a:schemeClr val="accent2">
                    <a:lumMod val="50000"/>
                  </a:schemeClr>
                </a:solidFill>
                <a:latin typeface="+mj-lt"/>
                <a:cs typeface="Times New Roman" panose="02020603050405020304" pitchFamily="18" charset="0"/>
              </a:rPr>
              <a:t>i </a:t>
            </a:r>
            <a:r>
              <a:rPr lang="pl-PL" dirty="0">
                <a:solidFill>
                  <a:schemeClr val="accent2">
                    <a:lumMod val="50000"/>
                  </a:schemeClr>
                </a:solidFill>
                <a:latin typeface="+mj-lt"/>
                <a:cs typeface="Times New Roman" panose="02020603050405020304" pitchFamily="18" charset="0"/>
              </a:rPr>
              <a:t>tutejszego Urzędu </a:t>
            </a:r>
            <a:r>
              <a:rPr lang="pl-PL" dirty="0" smtClean="0">
                <a:solidFill>
                  <a:schemeClr val="accent2">
                    <a:lumMod val="50000"/>
                  </a:schemeClr>
                </a:solidFill>
                <a:latin typeface="+mj-lt"/>
                <a:cs typeface="Times New Roman" panose="02020603050405020304" pitchFamily="18" charset="0"/>
              </a:rPr>
              <a:t>wzięli </a:t>
            </a:r>
            <a:r>
              <a:rPr lang="pl-PL" dirty="0">
                <a:solidFill>
                  <a:schemeClr val="accent2">
                    <a:lumMod val="50000"/>
                  </a:schemeClr>
                </a:solidFill>
                <a:latin typeface="+mj-lt"/>
                <a:cs typeface="Times New Roman" panose="02020603050405020304" pitchFamily="18" charset="0"/>
              </a:rPr>
              <a:t>udział </a:t>
            </a:r>
            <a:r>
              <a:rPr lang="pl-PL" dirty="0" smtClean="0">
                <a:solidFill>
                  <a:schemeClr val="accent2">
                    <a:lumMod val="50000"/>
                  </a:schemeClr>
                </a:solidFill>
                <a:latin typeface="+mj-lt"/>
                <a:cs typeface="Times New Roman" panose="02020603050405020304" pitchFamily="18" charset="0"/>
              </a:rPr>
              <a:t> pracodawcy oraz osoby związane z rynkiem pracy. </a:t>
            </a:r>
            <a:r>
              <a:rPr lang="pl-PL" dirty="0">
                <a:solidFill>
                  <a:schemeClr val="accent2">
                    <a:lumMod val="50000"/>
                  </a:schemeClr>
                </a:solidFill>
                <a:latin typeface="+mj-lt"/>
                <a:cs typeface="Times New Roman" panose="02020603050405020304" pitchFamily="18" charset="0"/>
              </a:rPr>
              <a:t>Celem przedsięwzięcia było uzupełnienie wiedzy pracodawców o możliwościach rekrutacji pracowników z państw EOG lub EFTA, wydarzeniach organizowanych przez sieć EURES </a:t>
            </a:r>
            <a:r>
              <a:rPr lang="pl-PL" dirty="0" smtClean="0">
                <a:solidFill>
                  <a:schemeClr val="accent2">
                    <a:lumMod val="50000"/>
                  </a:schemeClr>
                </a:solidFill>
                <a:latin typeface="+mj-lt"/>
                <a:cs typeface="Times New Roman" panose="02020603050405020304" pitchFamily="18" charset="0"/>
              </a:rPr>
              <a:t>w </a:t>
            </a:r>
            <a:r>
              <a:rPr lang="pl-PL" dirty="0">
                <a:solidFill>
                  <a:schemeClr val="accent2">
                    <a:lumMod val="50000"/>
                  </a:schemeClr>
                </a:solidFill>
                <a:latin typeface="+mj-lt"/>
                <a:cs typeface="Times New Roman" panose="02020603050405020304" pitchFamily="18" charset="0"/>
              </a:rPr>
              <a:t>kraju i za granicą  oraz </a:t>
            </a:r>
            <a:r>
              <a:rPr lang="pl-PL" dirty="0" smtClean="0">
                <a:solidFill>
                  <a:schemeClr val="accent2">
                    <a:lumMod val="50000"/>
                  </a:schemeClr>
                </a:solidFill>
                <a:latin typeface="+mj-lt"/>
                <a:cs typeface="Times New Roman" panose="02020603050405020304" pitchFamily="18" charset="0"/>
              </a:rPr>
              <a:t>o </a:t>
            </a:r>
            <a:r>
              <a:rPr lang="pl-PL" dirty="0">
                <a:solidFill>
                  <a:schemeClr val="accent2">
                    <a:lumMod val="50000"/>
                  </a:schemeClr>
                </a:solidFill>
                <a:latin typeface="+mj-lt"/>
                <a:cs typeface="Times New Roman" panose="02020603050405020304" pitchFamily="18" charset="0"/>
              </a:rPr>
              <a:t>usługach EURES dla Polskich firm. Spotkanie zakończyło się panelem dyskusyjnym, uczestnicy podzielili się własnymi doświadczeniami  w zakresie pozyskiwania pracowników oraz zatrudniania </a:t>
            </a:r>
            <a:r>
              <a:rPr lang="pl-PL" dirty="0" smtClean="0">
                <a:solidFill>
                  <a:schemeClr val="accent2">
                    <a:lumMod val="50000"/>
                  </a:schemeClr>
                </a:solidFill>
                <a:latin typeface="+mj-lt"/>
                <a:cs typeface="Times New Roman" panose="02020603050405020304" pitchFamily="18" charset="0"/>
              </a:rPr>
              <a:t>cudzoziemców.</a:t>
            </a:r>
            <a:endParaRPr lang="pl-PL" dirty="0">
              <a:solidFill>
                <a:schemeClr val="accent2">
                  <a:lumMod val="50000"/>
                </a:schemeClr>
              </a:solidFill>
              <a:latin typeface="+mj-lt"/>
              <a:cs typeface="Times New Roman" panose="02020603050405020304" pitchFamily="18" charset="0"/>
            </a:endParaRPr>
          </a:p>
        </p:txBody>
      </p:sp>
    </p:spTree>
    <p:extLst>
      <p:ext uri="{BB962C8B-B14F-4D97-AF65-F5344CB8AC3E}">
        <p14:creationId xmlns:p14="http://schemas.microsoft.com/office/powerpoint/2010/main" val="1841578851"/>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2000" y="252000"/>
            <a:ext cx="1298575" cy="865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253413" y="5858747"/>
            <a:ext cx="890587" cy="1030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379804" y="0"/>
            <a:ext cx="1764196" cy="504056"/>
          </a:xfrm>
          <a:prstGeom prst="rect">
            <a:avLst/>
          </a:prstGeom>
          <a:noFill/>
          <a:extLst>
            <a:ext uri="{909E8E84-426E-40DD-AFC4-6F175D3DCCD1}">
              <a14:hiddenFill xmlns:a14="http://schemas.microsoft.com/office/drawing/2010/main">
                <a:solidFill>
                  <a:srgbClr val="FFFFFF"/>
                </a:solidFill>
              </a14:hiddenFill>
            </a:ext>
          </a:extLst>
        </p:spPr>
      </p:pic>
      <p:sp>
        <p:nvSpPr>
          <p:cNvPr id="9" name="Symbol zastępczy tekstu 2"/>
          <p:cNvSpPr txBox="1">
            <a:spLocks/>
          </p:cNvSpPr>
          <p:nvPr/>
        </p:nvSpPr>
        <p:spPr>
          <a:xfrm>
            <a:off x="1113524" y="1412776"/>
            <a:ext cx="7515992" cy="4752528"/>
          </a:xfrm>
          <a:prstGeom prst="rect">
            <a:avLst/>
          </a:prstGeom>
        </p:spPr>
        <p:txBody>
          <a:bodyPr anchor="ctr">
            <a:noAutofit/>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marL="0" indent="0" fontAlgn="auto">
              <a:lnSpc>
                <a:spcPct val="150000"/>
              </a:lnSpc>
              <a:buNone/>
            </a:pPr>
            <a:r>
              <a:rPr lang="pl-PL" sz="1800" dirty="0" smtClean="0">
                <a:solidFill>
                  <a:schemeClr val="accent2">
                    <a:lumMod val="50000"/>
                  </a:schemeClr>
                </a:solidFill>
                <a:latin typeface="+mj-lt"/>
                <a:cs typeface="Times New Roman" panose="02020603050405020304" pitchFamily="18" charset="0"/>
              </a:rPr>
              <a:t>W konferencji dedykowanej </a:t>
            </a:r>
            <a:r>
              <a:rPr lang="pl-PL" sz="1800" dirty="0">
                <a:solidFill>
                  <a:schemeClr val="accent2">
                    <a:lumMod val="50000"/>
                  </a:schemeClr>
                </a:solidFill>
                <a:latin typeface="+mj-lt"/>
                <a:cs typeface="Times New Roman" panose="02020603050405020304" pitchFamily="18" charset="0"/>
              </a:rPr>
              <a:t>Pracodawcom zatrudniającym lub planującym zatrudnić cudzoziemców, pn. Zasady zatrudniania </a:t>
            </a:r>
            <a:r>
              <a:rPr lang="pl-PL" sz="1800" dirty="0" smtClean="0">
                <a:solidFill>
                  <a:schemeClr val="accent2">
                    <a:lumMod val="50000"/>
                  </a:schemeClr>
                </a:solidFill>
                <a:latin typeface="+mj-lt"/>
                <a:cs typeface="Times New Roman" panose="02020603050405020304" pitchFamily="18" charset="0"/>
              </a:rPr>
              <a:t>cudzoziemców udział </a:t>
            </a:r>
            <a:r>
              <a:rPr lang="pl-PL" sz="1800" dirty="0">
                <a:solidFill>
                  <a:schemeClr val="accent2">
                    <a:lumMod val="50000"/>
                  </a:schemeClr>
                </a:solidFill>
                <a:latin typeface="+mj-lt"/>
                <a:cs typeface="Times New Roman" panose="02020603050405020304" pitchFamily="18" charset="0"/>
              </a:rPr>
              <a:t>wzięli przedstawiciele lokalnych firm. Konferencja została przygotowana </a:t>
            </a:r>
            <a:r>
              <a:rPr lang="pl-PL" sz="1800" dirty="0" smtClean="0">
                <a:solidFill>
                  <a:schemeClr val="accent2">
                    <a:lumMod val="50000"/>
                  </a:schemeClr>
                </a:solidFill>
                <a:latin typeface="+mj-lt"/>
                <a:cs typeface="Times New Roman" panose="02020603050405020304" pitchFamily="18" charset="0"/>
              </a:rPr>
              <a:t/>
            </a:r>
            <a:br>
              <a:rPr lang="pl-PL" sz="1800" dirty="0" smtClean="0">
                <a:solidFill>
                  <a:schemeClr val="accent2">
                    <a:lumMod val="50000"/>
                  </a:schemeClr>
                </a:solidFill>
                <a:latin typeface="+mj-lt"/>
                <a:cs typeface="Times New Roman" panose="02020603050405020304" pitchFamily="18" charset="0"/>
              </a:rPr>
            </a:br>
            <a:r>
              <a:rPr lang="pl-PL" sz="1800" dirty="0" smtClean="0">
                <a:solidFill>
                  <a:schemeClr val="accent2">
                    <a:lumMod val="50000"/>
                  </a:schemeClr>
                </a:solidFill>
                <a:latin typeface="+mj-lt"/>
                <a:cs typeface="Times New Roman" panose="02020603050405020304" pitchFamily="18" charset="0"/>
              </a:rPr>
              <a:t>i </a:t>
            </a:r>
            <a:r>
              <a:rPr lang="pl-PL" sz="1800" dirty="0">
                <a:solidFill>
                  <a:schemeClr val="accent2">
                    <a:lumMod val="50000"/>
                  </a:schemeClr>
                </a:solidFill>
                <a:latin typeface="+mj-lt"/>
                <a:cs typeface="Times New Roman" panose="02020603050405020304" pitchFamily="18" charset="0"/>
              </a:rPr>
              <a:t>poprowadzona przez pracowników tutejszego Urzędu, którzy na co dzień uczestniczą w procesie opracowywania, rejestrowania i wydawania dokumentów związanych z powierzaniem pracy cudzoziemcom. Spotkanie podzielone zostało na trzy etapy. Na wstępie przedstawione zostały informacje na temat zezwoleń na pracę sezonową. Następnie omówione zostały zasady zatrudniania cudzoziemców na podstawie Oświadczenia </a:t>
            </a:r>
            <a:r>
              <a:rPr lang="pl-PL" sz="1800" dirty="0" smtClean="0">
                <a:solidFill>
                  <a:schemeClr val="accent2">
                    <a:lumMod val="50000"/>
                  </a:schemeClr>
                </a:solidFill>
                <a:latin typeface="+mj-lt"/>
                <a:cs typeface="Times New Roman" panose="02020603050405020304" pitchFamily="18" charset="0"/>
              </a:rPr>
              <a:t/>
            </a:r>
            <a:br>
              <a:rPr lang="pl-PL" sz="1800" dirty="0" smtClean="0">
                <a:solidFill>
                  <a:schemeClr val="accent2">
                    <a:lumMod val="50000"/>
                  </a:schemeClr>
                </a:solidFill>
                <a:latin typeface="+mj-lt"/>
                <a:cs typeface="Times New Roman" panose="02020603050405020304" pitchFamily="18" charset="0"/>
              </a:rPr>
            </a:br>
            <a:r>
              <a:rPr lang="pl-PL" sz="1800" dirty="0" smtClean="0">
                <a:solidFill>
                  <a:schemeClr val="accent2">
                    <a:lumMod val="50000"/>
                  </a:schemeClr>
                </a:solidFill>
                <a:latin typeface="+mj-lt"/>
                <a:cs typeface="Times New Roman" panose="02020603050405020304" pitchFamily="18" charset="0"/>
              </a:rPr>
              <a:t>o </a:t>
            </a:r>
            <a:r>
              <a:rPr lang="pl-PL" sz="1800" dirty="0">
                <a:solidFill>
                  <a:schemeClr val="accent2">
                    <a:lumMod val="50000"/>
                  </a:schemeClr>
                </a:solidFill>
                <a:latin typeface="+mj-lt"/>
                <a:cs typeface="Times New Roman" panose="02020603050405020304" pitchFamily="18" charset="0"/>
              </a:rPr>
              <a:t>zamiarze powierzenia wykonywania pracy. </a:t>
            </a:r>
            <a:r>
              <a:rPr lang="pl-PL" sz="1800" dirty="0" smtClean="0">
                <a:solidFill>
                  <a:schemeClr val="accent2">
                    <a:lumMod val="50000"/>
                  </a:schemeClr>
                </a:solidFill>
                <a:latin typeface="+mj-lt"/>
                <a:cs typeface="Times New Roman" panose="02020603050405020304" pitchFamily="18" charset="0"/>
              </a:rPr>
              <a:t/>
            </a:r>
            <a:br>
              <a:rPr lang="pl-PL" sz="1800" dirty="0" smtClean="0">
                <a:solidFill>
                  <a:schemeClr val="accent2">
                    <a:lumMod val="50000"/>
                  </a:schemeClr>
                </a:solidFill>
                <a:latin typeface="+mj-lt"/>
                <a:cs typeface="Times New Roman" panose="02020603050405020304" pitchFamily="18" charset="0"/>
              </a:rPr>
            </a:br>
            <a:r>
              <a:rPr lang="pl-PL" sz="1800" dirty="0" smtClean="0">
                <a:solidFill>
                  <a:schemeClr val="accent2">
                    <a:lumMod val="50000"/>
                  </a:schemeClr>
                </a:solidFill>
                <a:latin typeface="+mj-lt"/>
                <a:cs typeface="Times New Roman" panose="02020603050405020304" pitchFamily="18" charset="0"/>
              </a:rPr>
              <a:t>W </a:t>
            </a:r>
            <a:r>
              <a:rPr lang="pl-PL" sz="1800" dirty="0">
                <a:solidFill>
                  <a:schemeClr val="accent2">
                    <a:lumMod val="50000"/>
                  </a:schemeClr>
                </a:solidFill>
                <a:latin typeface="+mj-lt"/>
                <a:cs typeface="Times New Roman" panose="02020603050405020304" pitchFamily="18" charset="0"/>
              </a:rPr>
              <a:t>ostatnim etapie spotkania przekazano wiadomości związane z uzyskaniem Informacji Starosty na temat braku możliwości zaspokojenia potrzeb kadrowych </a:t>
            </a:r>
            <a:r>
              <a:rPr lang="pl-PL" sz="1800" dirty="0" smtClean="0">
                <a:solidFill>
                  <a:schemeClr val="accent2">
                    <a:lumMod val="50000"/>
                  </a:schemeClr>
                </a:solidFill>
                <a:latin typeface="+mj-lt"/>
                <a:cs typeface="Times New Roman" panose="02020603050405020304" pitchFamily="18" charset="0"/>
              </a:rPr>
              <a:t>w </a:t>
            </a:r>
            <a:r>
              <a:rPr lang="pl-PL" sz="1800" dirty="0">
                <a:solidFill>
                  <a:schemeClr val="accent2">
                    <a:lumMod val="50000"/>
                  </a:schemeClr>
                </a:solidFill>
                <a:latin typeface="+mj-lt"/>
                <a:cs typeface="Times New Roman" panose="02020603050405020304" pitchFamily="18" charset="0"/>
              </a:rPr>
              <a:t>oparciu o lokalny rynek </a:t>
            </a:r>
            <a:r>
              <a:rPr lang="pl-PL" sz="1800" dirty="0" smtClean="0">
                <a:solidFill>
                  <a:schemeClr val="accent2">
                    <a:lumMod val="50000"/>
                  </a:schemeClr>
                </a:solidFill>
                <a:latin typeface="+mj-lt"/>
                <a:cs typeface="Times New Roman" panose="02020603050405020304" pitchFamily="18" charset="0"/>
              </a:rPr>
              <a:t>pracy.</a:t>
            </a:r>
            <a:endParaRPr lang="pl-PL" sz="1800" dirty="0">
              <a:solidFill>
                <a:schemeClr val="accent2">
                  <a:lumMod val="50000"/>
                </a:schemeClr>
              </a:solidFill>
              <a:latin typeface="+mj-lt"/>
              <a:cs typeface="Times New Roman" panose="02020603050405020304" pitchFamily="18" charset="0"/>
            </a:endParaRPr>
          </a:p>
        </p:txBody>
      </p:sp>
    </p:spTree>
    <p:extLst>
      <p:ext uri="{BB962C8B-B14F-4D97-AF65-F5344CB8AC3E}">
        <p14:creationId xmlns:p14="http://schemas.microsoft.com/office/powerpoint/2010/main" val="221678273"/>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2000" y="252000"/>
            <a:ext cx="1298575" cy="865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273495" y="5827712"/>
            <a:ext cx="890587" cy="1030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Obraz 5"/>
          <p:cNvPicPr>
            <a:picLocks noChangeAspect="1"/>
          </p:cNvPicPr>
          <p:nvPr/>
        </p:nvPicPr>
        <p:blipFill>
          <a:blip r:embed="rId4"/>
          <a:stretch>
            <a:fillRect/>
          </a:stretch>
        </p:blipFill>
        <p:spPr>
          <a:xfrm>
            <a:off x="4088253" y="300535"/>
            <a:ext cx="1471549" cy="753293"/>
          </a:xfrm>
          <a:prstGeom prst="rect">
            <a:avLst/>
          </a:prstGeom>
        </p:spPr>
      </p:pic>
      <p:pic>
        <p:nvPicPr>
          <p:cNvPr id="7" name="Picture 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379804" y="0"/>
            <a:ext cx="1764196" cy="504056"/>
          </a:xfrm>
          <a:prstGeom prst="rect">
            <a:avLst/>
          </a:prstGeom>
          <a:noFill/>
          <a:extLst>
            <a:ext uri="{909E8E84-426E-40DD-AFC4-6F175D3DCCD1}">
              <a14:hiddenFill xmlns:a14="http://schemas.microsoft.com/office/drawing/2010/main">
                <a:solidFill>
                  <a:srgbClr val="FFFFFF"/>
                </a:solidFill>
              </a14:hiddenFill>
            </a:ext>
          </a:extLst>
        </p:spPr>
      </p:pic>
      <p:sp>
        <p:nvSpPr>
          <p:cNvPr id="8" name="Symbol zastępczy tekstu 2"/>
          <p:cNvSpPr txBox="1">
            <a:spLocks/>
          </p:cNvSpPr>
          <p:nvPr/>
        </p:nvSpPr>
        <p:spPr>
          <a:xfrm>
            <a:off x="1113524" y="1412776"/>
            <a:ext cx="7515992" cy="4752528"/>
          </a:xfrm>
          <a:prstGeom prst="rect">
            <a:avLst/>
          </a:prstGeom>
        </p:spPr>
        <p:txBody>
          <a:bodyPr anchor="ctr">
            <a:normAutofit/>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marL="0" indent="0" fontAlgn="auto">
              <a:lnSpc>
                <a:spcPct val="150000"/>
              </a:lnSpc>
              <a:buNone/>
            </a:pPr>
            <a:r>
              <a:rPr lang="pl-PL" dirty="0">
                <a:solidFill>
                  <a:schemeClr val="accent2">
                    <a:lumMod val="50000"/>
                  </a:schemeClr>
                </a:solidFill>
                <a:latin typeface="+mj-lt"/>
                <a:cs typeface="Times New Roman" panose="02020603050405020304" pitchFamily="18" charset="0"/>
              </a:rPr>
              <a:t>Na konferencji dotyczącej Krajowego Funduszu Szkoleniowego omówione zostały zasady, priorytety, stosowane wnioski, sposób dokumentowania wydatków. Swoimi doświadczeniami </a:t>
            </a:r>
            <a:r>
              <a:rPr lang="pl-PL" dirty="0" smtClean="0">
                <a:solidFill>
                  <a:schemeClr val="accent2">
                    <a:lumMod val="50000"/>
                  </a:schemeClr>
                </a:solidFill>
                <a:latin typeface="+mj-lt"/>
                <a:cs typeface="Times New Roman" panose="02020603050405020304" pitchFamily="18" charset="0"/>
              </a:rPr>
              <a:t>z uczestnikami konferencji podzielili się pracodawcy, </a:t>
            </a:r>
            <a:r>
              <a:rPr lang="pl-PL" dirty="0">
                <a:solidFill>
                  <a:schemeClr val="accent2">
                    <a:lumMod val="50000"/>
                  </a:schemeClr>
                </a:solidFill>
                <a:latin typeface="+mj-lt"/>
                <a:cs typeface="Times New Roman" panose="02020603050405020304" pitchFamily="18" charset="0"/>
              </a:rPr>
              <a:t>którzy od lat dzięki temu funduszowi podnoszą kwalifikacje swoje </a:t>
            </a:r>
            <a:r>
              <a:rPr lang="pl-PL" dirty="0" smtClean="0">
                <a:solidFill>
                  <a:schemeClr val="accent2">
                    <a:lumMod val="50000"/>
                  </a:schemeClr>
                </a:solidFill>
                <a:latin typeface="+mj-lt"/>
                <a:cs typeface="Times New Roman" panose="02020603050405020304" pitchFamily="18" charset="0"/>
              </a:rPr>
              <a:t/>
            </a:r>
            <a:br>
              <a:rPr lang="pl-PL" dirty="0" smtClean="0">
                <a:solidFill>
                  <a:schemeClr val="accent2">
                    <a:lumMod val="50000"/>
                  </a:schemeClr>
                </a:solidFill>
                <a:latin typeface="+mj-lt"/>
                <a:cs typeface="Times New Roman" panose="02020603050405020304" pitchFamily="18" charset="0"/>
              </a:rPr>
            </a:br>
            <a:r>
              <a:rPr lang="pl-PL" dirty="0" smtClean="0">
                <a:solidFill>
                  <a:schemeClr val="accent2">
                    <a:lumMod val="50000"/>
                  </a:schemeClr>
                </a:solidFill>
                <a:latin typeface="+mj-lt"/>
                <a:cs typeface="Times New Roman" panose="02020603050405020304" pitchFamily="18" charset="0"/>
              </a:rPr>
              <a:t>i </a:t>
            </a:r>
            <a:r>
              <a:rPr lang="pl-PL" dirty="0">
                <a:solidFill>
                  <a:schemeClr val="accent2">
                    <a:lumMod val="50000"/>
                  </a:schemeClr>
                </a:solidFill>
                <a:latin typeface="+mj-lt"/>
                <a:cs typeface="Times New Roman" panose="02020603050405020304" pitchFamily="18" charset="0"/>
              </a:rPr>
              <a:t>swoich pracowników zwiększając tym samym szanse </a:t>
            </a:r>
            <a:r>
              <a:rPr lang="pl-PL" dirty="0" smtClean="0">
                <a:solidFill>
                  <a:schemeClr val="accent2">
                    <a:lumMod val="50000"/>
                  </a:schemeClr>
                </a:solidFill>
                <a:latin typeface="+mj-lt"/>
                <a:cs typeface="Times New Roman" panose="02020603050405020304" pitchFamily="18" charset="0"/>
              </a:rPr>
              <a:t/>
            </a:r>
            <a:br>
              <a:rPr lang="pl-PL" dirty="0" smtClean="0">
                <a:solidFill>
                  <a:schemeClr val="accent2">
                    <a:lumMod val="50000"/>
                  </a:schemeClr>
                </a:solidFill>
                <a:latin typeface="+mj-lt"/>
                <a:cs typeface="Times New Roman" panose="02020603050405020304" pitchFamily="18" charset="0"/>
              </a:rPr>
            </a:br>
            <a:r>
              <a:rPr lang="pl-PL" dirty="0" smtClean="0">
                <a:solidFill>
                  <a:schemeClr val="accent2">
                    <a:lumMod val="50000"/>
                  </a:schemeClr>
                </a:solidFill>
                <a:latin typeface="+mj-lt"/>
                <a:cs typeface="Times New Roman" panose="02020603050405020304" pitchFamily="18" charset="0"/>
              </a:rPr>
              <a:t>i </a:t>
            </a:r>
            <a:r>
              <a:rPr lang="pl-PL" dirty="0">
                <a:solidFill>
                  <a:schemeClr val="accent2">
                    <a:lumMod val="50000"/>
                  </a:schemeClr>
                </a:solidFill>
                <a:latin typeface="+mj-lt"/>
                <a:cs typeface="Times New Roman" panose="02020603050405020304" pitchFamily="18" charset="0"/>
              </a:rPr>
              <a:t>konkurencyjność własnych firm</a:t>
            </a:r>
            <a:r>
              <a:rPr lang="pl-PL" dirty="0" smtClean="0">
                <a:solidFill>
                  <a:schemeClr val="accent2">
                    <a:lumMod val="50000"/>
                  </a:schemeClr>
                </a:solidFill>
                <a:latin typeface="+mj-lt"/>
                <a:cs typeface="Times New Roman" panose="02020603050405020304" pitchFamily="18" charset="0"/>
              </a:rPr>
              <a:t>.</a:t>
            </a:r>
            <a:endParaRPr lang="pl-PL" dirty="0">
              <a:solidFill>
                <a:schemeClr val="accent2">
                  <a:lumMod val="50000"/>
                </a:schemeClr>
              </a:solidFill>
              <a:latin typeface="+mj-lt"/>
              <a:cs typeface="Times New Roman" panose="02020603050405020304" pitchFamily="18" charset="0"/>
            </a:endParaRPr>
          </a:p>
        </p:txBody>
      </p:sp>
    </p:spTree>
    <p:extLst>
      <p:ext uri="{BB962C8B-B14F-4D97-AF65-F5344CB8AC3E}">
        <p14:creationId xmlns:p14="http://schemas.microsoft.com/office/powerpoint/2010/main" val="1801280995"/>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8" name="Picture 4"/>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16680" t="20792" r="14514"/>
          <a:stretch/>
        </p:blipFill>
        <p:spPr bwMode="auto">
          <a:xfrm>
            <a:off x="2771800" y="3068960"/>
            <a:ext cx="3534644" cy="244827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52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2000" y="252000"/>
            <a:ext cx="1298575" cy="865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Tytuł 1"/>
          <p:cNvSpPr txBox="1">
            <a:spLocks/>
          </p:cNvSpPr>
          <p:nvPr/>
        </p:nvSpPr>
        <p:spPr>
          <a:xfrm>
            <a:off x="1187624" y="1693861"/>
            <a:ext cx="7355160" cy="3038229"/>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b="1" dirty="0" smtClean="0">
                <a:solidFill>
                  <a:schemeClr val="accent2">
                    <a:lumMod val="75000"/>
                  </a:schemeClr>
                </a:solidFill>
                <a:cs typeface="Times New Roman" panose="02020603050405020304" pitchFamily="18" charset="0"/>
              </a:rPr>
              <a:t>PORADNICTWO ZAWODOWE</a:t>
            </a:r>
            <a:endParaRPr lang="pl-PL" b="1" dirty="0">
              <a:solidFill>
                <a:schemeClr val="accent2">
                  <a:lumMod val="75000"/>
                </a:schemeClr>
              </a:solidFill>
              <a:cs typeface="Times New Roman" panose="02020603050405020304" pitchFamily="18" charset="0"/>
            </a:endParaRPr>
          </a:p>
        </p:txBody>
      </p:sp>
    </p:spTree>
    <p:extLst>
      <p:ext uri="{BB962C8B-B14F-4D97-AF65-F5344CB8AC3E}">
        <p14:creationId xmlns:p14="http://schemas.microsoft.com/office/powerpoint/2010/main" val="2823939802"/>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19327" t="23070" r="17723"/>
          <a:stretch/>
        </p:blipFill>
        <p:spPr bwMode="auto">
          <a:xfrm>
            <a:off x="7772968" y="5850091"/>
            <a:ext cx="1371032" cy="100811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63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2000" y="252000"/>
            <a:ext cx="1298575" cy="865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Tytuł 1"/>
          <p:cNvSpPr txBox="1">
            <a:spLocks/>
          </p:cNvSpPr>
          <p:nvPr/>
        </p:nvSpPr>
        <p:spPr>
          <a:xfrm>
            <a:off x="1690275" y="457201"/>
            <a:ext cx="6996525" cy="811559"/>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sz="3000" b="1" dirty="0" smtClean="0">
                <a:solidFill>
                  <a:schemeClr val="accent2">
                    <a:lumMod val="75000"/>
                  </a:schemeClr>
                </a:solidFill>
              </a:rPr>
              <a:t>Poradnictwo zawodowe</a:t>
            </a:r>
            <a:endParaRPr lang="pl-PL" sz="3000" b="1" dirty="0">
              <a:solidFill>
                <a:schemeClr val="accent2">
                  <a:lumMod val="75000"/>
                </a:schemeClr>
              </a:solidFill>
            </a:endParaRPr>
          </a:p>
        </p:txBody>
      </p:sp>
      <p:sp>
        <p:nvSpPr>
          <p:cNvPr id="7" name="Symbol zastępczy tekstu 2"/>
          <p:cNvSpPr txBox="1">
            <a:spLocks/>
          </p:cNvSpPr>
          <p:nvPr/>
        </p:nvSpPr>
        <p:spPr>
          <a:xfrm>
            <a:off x="1113524" y="1412776"/>
            <a:ext cx="7515992" cy="4752528"/>
          </a:xfrm>
          <a:prstGeom prst="rect">
            <a:avLst/>
          </a:prstGeom>
        </p:spPr>
        <p:txBody>
          <a:bodyPr anchor="ctr">
            <a:normAutofit lnSpcReduction="10000"/>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marL="0" indent="0" fontAlgn="auto">
              <a:lnSpc>
                <a:spcPct val="150000"/>
              </a:lnSpc>
              <a:buNone/>
            </a:pPr>
            <a:r>
              <a:rPr lang="pl-PL" dirty="0">
                <a:solidFill>
                  <a:schemeClr val="accent2">
                    <a:lumMod val="50000"/>
                  </a:schemeClr>
                </a:solidFill>
                <a:latin typeface="+mj-lt"/>
                <a:cs typeface="Times New Roman" panose="02020603050405020304" pitchFamily="18" charset="0"/>
              </a:rPr>
              <a:t>W </a:t>
            </a:r>
            <a:r>
              <a:rPr lang="pl-PL" dirty="0" smtClean="0">
                <a:solidFill>
                  <a:schemeClr val="accent2">
                    <a:lumMod val="50000"/>
                  </a:schemeClr>
                </a:solidFill>
                <a:latin typeface="+mj-lt"/>
                <a:cs typeface="Times New Roman" panose="02020603050405020304" pitchFamily="18" charset="0"/>
              </a:rPr>
              <a:t>2018 </a:t>
            </a:r>
            <a:r>
              <a:rPr lang="pl-PL" dirty="0">
                <a:solidFill>
                  <a:schemeClr val="accent2">
                    <a:lumMod val="50000"/>
                  </a:schemeClr>
                </a:solidFill>
                <a:latin typeface="+mj-lt"/>
                <a:cs typeface="Times New Roman" panose="02020603050405020304" pitchFamily="18" charset="0"/>
              </a:rPr>
              <a:t>r. Powiatowy Urząd Pracy dla Powiatu Warszawskiego Zachodniego realizował zadania z zakresu poradnictwa zawodowego poprzez:</a:t>
            </a:r>
          </a:p>
          <a:p>
            <a:pPr fontAlgn="auto">
              <a:lnSpc>
                <a:spcPct val="150000"/>
              </a:lnSpc>
              <a:buFont typeface="Arial" panose="020B0604020202020204" pitchFamily="34" charset="0"/>
              <a:buChar char="•"/>
            </a:pPr>
            <a:r>
              <a:rPr lang="pl-PL" dirty="0" smtClean="0">
                <a:solidFill>
                  <a:schemeClr val="accent2">
                    <a:lumMod val="50000"/>
                  </a:schemeClr>
                </a:solidFill>
                <a:latin typeface="+mj-lt"/>
                <a:cs typeface="Times New Roman" panose="02020603050405020304" pitchFamily="18" charset="0"/>
              </a:rPr>
              <a:t>udzielanie </a:t>
            </a:r>
            <a:r>
              <a:rPr lang="pl-PL" dirty="0">
                <a:solidFill>
                  <a:schemeClr val="accent2">
                    <a:lumMod val="50000"/>
                  </a:schemeClr>
                </a:solidFill>
                <a:latin typeface="+mj-lt"/>
                <a:cs typeface="Times New Roman" panose="02020603050405020304" pitchFamily="18" charset="0"/>
              </a:rPr>
              <a:t>informacji o zawodach, rynku pracy, możliwościach szkolenia,</a:t>
            </a:r>
          </a:p>
          <a:p>
            <a:pPr fontAlgn="auto">
              <a:lnSpc>
                <a:spcPct val="150000"/>
              </a:lnSpc>
              <a:buFont typeface="Arial" panose="020B0604020202020204" pitchFamily="34" charset="0"/>
              <a:buChar char="•"/>
            </a:pPr>
            <a:r>
              <a:rPr lang="pl-PL" dirty="0">
                <a:solidFill>
                  <a:schemeClr val="accent2">
                    <a:lumMod val="50000"/>
                  </a:schemeClr>
                </a:solidFill>
                <a:latin typeface="+mj-lt"/>
                <a:cs typeface="Times New Roman" panose="02020603050405020304" pitchFamily="18" charset="0"/>
              </a:rPr>
              <a:t>udzielanie porad indywidualnych z wykorzystaniem standaryzowanych metod ułatwiających wybór zawodu,</a:t>
            </a:r>
          </a:p>
          <a:p>
            <a:pPr fontAlgn="auto">
              <a:lnSpc>
                <a:spcPct val="150000"/>
              </a:lnSpc>
              <a:buFont typeface="Arial" panose="020B0604020202020204" pitchFamily="34" charset="0"/>
              <a:buChar char="•"/>
            </a:pPr>
            <a:r>
              <a:rPr lang="pl-PL" dirty="0">
                <a:solidFill>
                  <a:schemeClr val="accent2">
                    <a:lumMod val="50000"/>
                  </a:schemeClr>
                </a:solidFill>
                <a:latin typeface="+mj-lt"/>
                <a:cs typeface="Times New Roman" panose="02020603050405020304" pitchFamily="18" charset="0"/>
              </a:rPr>
              <a:t>organizowanie grupowych porad zawodowych</a:t>
            </a:r>
            <a:r>
              <a:rPr lang="pl-PL" dirty="0" smtClean="0">
                <a:solidFill>
                  <a:schemeClr val="accent2">
                    <a:lumMod val="50000"/>
                  </a:schemeClr>
                </a:solidFill>
                <a:latin typeface="+mj-lt"/>
                <a:cs typeface="Times New Roman" panose="02020603050405020304" pitchFamily="18" charset="0"/>
              </a:rPr>
              <a:t>.</a:t>
            </a:r>
            <a:endParaRPr lang="pl-PL" dirty="0">
              <a:solidFill>
                <a:schemeClr val="accent2">
                  <a:lumMod val="50000"/>
                </a:schemeClr>
              </a:solidFill>
              <a:latin typeface="+mj-lt"/>
              <a:cs typeface="Times New Roman" panose="02020603050405020304" pitchFamily="18" charset="0"/>
            </a:endParaRPr>
          </a:p>
          <a:p>
            <a:pPr marL="0" indent="0" fontAlgn="auto">
              <a:lnSpc>
                <a:spcPct val="150000"/>
              </a:lnSpc>
              <a:buNone/>
            </a:pPr>
            <a:endParaRPr lang="pl-PL" dirty="0">
              <a:solidFill>
                <a:schemeClr val="accent2">
                  <a:lumMod val="50000"/>
                </a:schemeClr>
              </a:solidFill>
              <a:latin typeface="+mj-lt"/>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26" name="Object 7"/>
          <p:cNvGraphicFramePr>
            <a:graphicFrameLocks noChangeAspect="1"/>
          </p:cNvGraphicFramePr>
          <p:nvPr>
            <p:extLst>
              <p:ext uri="{D42A27DB-BD31-4B8C-83A1-F6EECF244321}">
                <p14:modId xmlns:p14="http://schemas.microsoft.com/office/powerpoint/2010/main" val="4267469206"/>
              </p:ext>
            </p:extLst>
          </p:nvPr>
        </p:nvGraphicFramePr>
        <p:xfrm>
          <a:off x="1028980" y="1406527"/>
          <a:ext cx="7624763" cy="4267200"/>
        </p:xfrm>
        <a:graphic>
          <a:graphicData uri="http://schemas.openxmlformats.org/presentationml/2006/ole">
            <mc:AlternateContent xmlns:mc="http://schemas.openxmlformats.org/markup-compatibility/2006">
              <mc:Choice xmlns:v="urn:schemas-microsoft-com:vml" Requires="v">
                <p:oleObj spid="_x0000_s1627" name="Arkusz" r:id="rId4" imgW="7953359" imgH="4419572" progId="Excel.Sheet.8">
                  <p:embed/>
                </p:oleObj>
              </mc:Choice>
              <mc:Fallback>
                <p:oleObj name="Arkusz" r:id="rId4" imgW="7953359" imgH="4419572" progId="Excel.Sheet.8">
                  <p:embed/>
                  <p:pic>
                    <p:nvPicPr>
                      <p:cNvPr id="0" name="Picture 16"/>
                      <p:cNvPicPr>
                        <a:picLocks noChangeAspect="1" noChangeArrowheads="1"/>
                      </p:cNvPicPr>
                      <p:nvPr/>
                    </p:nvPicPr>
                    <p:blipFill>
                      <a:blip r:embed="rId5"/>
                      <a:srcRect/>
                      <a:stretch>
                        <a:fillRect/>
                      </a:stretch>
                    </p:blipFill>
                    <p:spPr bwMode="auto">
                      <a:xfrm>
                        <a:off x="1028980" y="1406527"/>
                        <a:ext cx="7624763" cy="4267200"/>
                      </a:xfrm>
                      <a:prstGeom prst="rect">
                        <a:avLst/>
                      </a:prstGeom>
                      <a:noFill/>
                      <a:extLst/>
                    </p:spPr>
                  </p:pic>
                </p:oleObj>
              </mc:Fallback>
            </mc:AlternateContent>
          </a:graphicData>
        </a:graphic>
      </p:graphicFrame>
      <p:pic>
        <p:nvPicPr>
          <p:cNvPr id="1199" name="Picture 17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52000" y="252000"/>
            <a:ext cx="1298575" cy="865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2"/>
          <p:cNvPicPr>
            <a:picLocks noChangeAspect="1" noChangeArrowheads="1"/>
          </p:cNvPicPr>
          <p:nvPr/>
        </p:nvPicPr>
        <p:blipFill rotWithShape="1">
          <a:blip r:embed="rId7" cstate="print">
            <a:extLst>
              <a:ext uri="{28A0092B-C50C-407E-A947-70E740481C1C}">
                <a14:useLocalDpi xmlns:a14="http://schemas.microsoft.com/office/drawing/2010/main" val="0"/>
              </a:ext>
            </a:extLst>
          </a:blip>
          <a:srcRect l="19327" t="23070" r="17723"/>
          <a:stretch/>
        </p:blipFill>
        <p:spPr bwMode="auto">
          <a:xfrm>
            <a:off x="7772968" y="5850091"/>
            <a:ext cx="1371032" cy="100811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Tytuł 1"/>
          <p:cNvSpPr txBox="1">
            <a:spLocks/>
          </p:cNvSpPr>
          <p:nvPr/>
        </p:nvSpPr>
        <p:spPr>
          <a:xfrm>
            <a:off x="1690275" y="457201"/>
            <a:ext cx="6996525" cy="811559"/>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sz="3000" b="1" dirty="0" smtClean="0">
                <a:solidFill>
                  <a:schemeClr val="accent2">
                    <a:lumMod val="75000"/>
                  </a:schemeClr>
                </a:solidFill>
              </a:rPr>
              <a:t>Poradnictwo zawodowe</a:t>
            </a:r>
            <a:endParaRPr lang="pl-PL" sz="3000" b="1" dirty="0">
              <a:solidFill>
                <a:schemeClr val="accent2">
                  <a:lumMod val="75000"/>
                </a:schemeClr>
              </a:solidFill>
            </a:endParaRPr>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7" name="Prostokąt 1"/>
          <p:cNvSpPr>
            <a:spLocks noChangeArrowheads="1"/>
          </p:cNvSpPr>
          <p:nvPr/>
        </p:nvSpPr>
        <p:spPr bwMode="auto">
          <a:xfrm>
            <a:off x="657807" y="2397081"/>
            <a:ext cx="7559675" cy="3046988"/>
          </a:xfrm>
          <a:prstGeom prst="rect">
            <a:avLst/>
          </a:prstGeom>
          <a:noFill/>
          <a:ln w="9525">
            <a:noFill/>
            <a:miter lim="800000"/>
            <a:headEnd/>
            <a:tailEnd/>
          </a:ln>
        </p:spPr>
        <p:txBody>
          <a:bodyPr>
            <a:spAutoFit/>
          </a:bodyPr>
          <a:lstStyle/>
          <a:p>
            <a:pPr algn="just">
              <a:buClr>
                <a:srgbClr val="000000"/>
              </a:buClr>
              <a:buSzPct val="100000"/>
            </a:pPr>
            <a:r>
              <a:rPr lang="pl-PL" sz="2400" dirty="0" smtClean="0">
                <a:solidFill>
                  <a:schemeClr val="tx1"/>
                </a:solidFill>
                <a:latin typeface="Times New Roman" panose="02020603050405020304" pitchFamily="18" charset="0"/>
                <a:cs typeface="Times New Roman" panose="02020603050405020304" pitchFamily="18" charset="0"/>
              </a:rPr>
              <a:t> </a:t>
            </a:r>
            <a:r>
              <a:rPr lang="pl-PL" sz="2400" dirty="0">
                <a:solidFill>
                  <a:schemeClr val="tx1"/>
                </a:solidFill>
                <a:latin typeface="Times New Roman" panose="02020603050405020304" pitchFamily="18" charset="0"/>
                <a:cs typeface="Times New Roman" panose="02020603050405020304" pitchFamily="18" charset="0"/>
              </a:rPr>
              <a:t/>
            </a:r>
            <a:br>
              <a:rPr lang="pl-PL" sz="2400" dirty="0">
                <a:solidFill>
                  <a:schemeClr val="tx1"/>
                </a:solidFill>
                <a:latin typeface="Times New Roman" panose="02020603050405020304" pitchFamily="18" charset="0"/>
                <a:cs typeface="Times New Roman" panose="02020603050405020304" pitchFamily="18" charset="0"/>
              </a:rPr>
            </a:br>
            <a:endParaRPr lang="pl-PL" sz="2400" i="1" dirty="0" smtClean="0">
              <a:solidFill>
                <a:schemeClr val="tx1"/>
              </a:solidFill>
              <a:latin typeface="Times New Roman" panose="02020603050405020304" pitchFamily="18" charset="0"/>
              <a:cs typeface="Times New Roman" panose="02020603050405020304" pitchFamily="18" charset="0"/>
            </a:endParaRPr>
          </a:p>
          <a:p>
            <a:pPr algn="just">
              <a:buClr>
                <a:srgbClr val="000000"/>
              </a:buClr>
              <a:buSzPct val="100000"/>
              <a:buFont typeface="Times New Roman" pitchFamily="18" charset="0"/>
              <a:buNone/>
            </a:pPr>
            <a:endParaRPr lang="pl-PL" sz="2400" i="1" dirty="0">
              <a:solidFill>
                <a:schemeClr val="tx1"/>
              </a:solidFill>
            </a:endParaRPr>
          </a:p>
          <a:p>
            <a:pPr algn="just">
              <a:buClr>
                <a:srgbClr val="000000"/>
              </a:buClr>
              <a:buSzPct val="100000"/>
              <a:buFont typeface="Times New Roman" pitchFamily="18" charset="0"/>
              <a:buNone/>
            </a:pPr>
            <a:endParaRPr lang="pl-PL" sz="2400" dirty="0">
              <a:solidFill>
                <a:schemeClr val="tx1"/>
              </a:solidFill>
            </a:endParaRPr>
          </a:p>
          <a:p>
            <a:pPr algn="just">
              <a:buClr>
                <a:srgbClr val="000000"/>
              </a:buClr>
              <a:buSzPct val="100000"/>
              <a:buFont typeface="Times New Roman" pitchFamily="18" charset="0"/>
              <a:buNone/>
            </a:pPr>
            <a:endParaRPr lang="pl-PL" sz="2400" dirty="0">
              <a:solidFill>
                <a:schemeClr val="tx1"/>
              </a:solidFill>
            </a:endParaRPr>
          </a:p>
          <a:p>
            <a:pPr algn="just">
              <a:buClr>
                <a:srgbClr val="000000"/>
              </a:buClr>
              <a:buSzPct val="100000"/>
              <a:buFont typeface="Times New Roman" pitchFamily="18" charset="0"/>
              <a:buNone/>
            </a:pPr>
            <a:r>
              <a:rPr lang="pl-PL" sz="2400" dirty="0">
                <a:solidFill>
                  <a:schemeClr val="tx1"/>
                </a:solidFill>
              </a:rPr>
              <a:t> </a:t>
            </a:r>
          </a:p>
          <a:p>
            <a:pPr algn="just">
              <a:buClr>
                <a:srgbClr val="000000"/>
              </a:buClr>
              <a:buSzPct val="100000"/>
              <a:buFont typeface="Times New Roman" pitchFamily="18" charset="0"/>
              <a:buNone/>
            </a:pPr>
            <a:endParaRPr lang="pl-PL" sz="2400" dirty="0">
              <a:solidFill>
                <a:schemeClr val="tx1"/>
              </a:solidFill>
            </a:endParaRPr>
          </a:p>
          <a:p>
            <a:pPr algn="just">
              <a:buClr>
                <a:srgbClr val="000000"/>
              </a:buClr>
              <a:buSzPct val="100000"/>
              <a:buFont typeface="Times New Roman" pitchFamily="18" charset="0"/>
              <a:buNone/>
            </a:pPr>
            <a:endParaRPr lang="pl-PL" sz="2400" dirty="0">
              <a:solidFill>
                <a:schemeClr val="tx1"/>
              </a:solidFill>
            </a:endParaRPr>
          </a:p>
        </p:txBody>
      </p:sp>
      <p:pic>
        <p:nvPicPr>
          <p:cNvPr id="573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2000" y="252000"/>
            <a:ext cx="1298575" cy="865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2"/>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19327" t="23070" r="17723"/>
          <a:stretch/>
        </p:blipFill>
        <p:spPr bwMode="auto">
          <a:xfrm>
            <a:off x="7772968" y="5850091"/>
            <a:ext cx="1371032" cy="100811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9" name="Tytuł 1"/>
          <p:cNvSpPr txBox="1">
            <a:spLocks/>
          </p:cNvSpPr>
          <p:nvPr/>
        </p:nvSpPr>
        <p:spPr>
          <a:xfrm>
            <a:off x="1690275" y="457201"/>
            <a:ext cx="6996525" cy="811559"/>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sz="3000" b="1" dirty="0" smtClean="0">
                <a:solidFill>
                  <a:schemeClr val="accent2">
                    <a:lumMod val="75000"/>
                  </a:schemeClr>
                </a:solidFill>
              </a:rPr>
              <a:t>Poradnictwo zawodowe</a:t>
            </a:r>
            <a:endParaRPr lang="pl-PL" sz="3000" b="1" dirty="0">
              <a:solidFill>
                <a:schemeClr val="accent2">
                  <a:lumMod val="75000"/>
                </a:schemeClr>
              </a:solidFill>
            </a:endParaRPr>
          </a:p>
        </p:txBody>
      </p:sp>
      <p:sp>
        <p:nvSpPr>
          <p:cNvPr id="10" name="Symbol zastępczy tekstu 2"/>
          <p:cNvSpPr txBox="1">
            <a:spLocks/>
          </p:cNvSpPr>
          <p:nvPr/>
        </p:nvSpPr>
        <p:spPr>
          <a:xfrm>
            <a:off x="1043608" y="1183162"/>
            <a:ext cx="7515992" cy="4752528"/>
          </a:xfrm>
          <a:prstGeom prst="rect">
            <a:avLst/>
          </a:prstGeom>
        </p:spPr>
        <p:txBody>
          <a:bodyPr anchor="ctr">
            <a:normAutofit/>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marL="0" indent="0" fontAlgn="auto">
              <a:lnSpc>
                <a:spcPct val="150000"/>
              </a:lnSpc>
              <a:spcBef>
                <a:spcPts val="0"/>
              </a:spcBef>
              <a:spcAft>
                <a:spcPts val="0"/>
              </a:spcAft>
              <a:buNone/>
            </a:pPr>
            <a:r>
              <a:rPr lang="pl-PL" dirty="0">
                <a:solidFill>
                  <a:schemeClr val="accent2">
                    <a:lumMod val="50000"/>
                  </a:schemeClr>
                </a:solidFill>
                <a:latin typeface="+mj-lt"/>
                <a:cs typeface="Times New Roman" panose="02020603050405020304" pitchFamily="18" charset="0"/>
              </a:rPr>
              <a:t>W </a:t>
            </a:r>
            <a:r>
              <a:rPr lang="pl-PL" dirty="0" smtClean="0">
                <a:solidFill>
                  <a:schemeClr val="accent2">
                    <a:lumMod val="50000"/>
                  </a:schemeClr>
                </a:solidFill>
                <a:latin typeface="+mj-lt"/>
                <a:cs typeface="Times New Roman" panose="02020603050405020304" pitchFamily="18" charset="0"/>
              </a:rPr>
              <a:t>ramach porozumienia z Domem Kultury „Uśmiech” </a:t>
            </a:r>
            <a:br>
              <a:rPr lang="pl-PL" dirty="0" smtClean="0">
                <a:solidFill>
                  <a:schemeClr val="accent2">
                    <a:lumMod val="50000"/>
                  </a:schemeClr>
                </a:solidFill>
                <a:latin typeface="+mj-lt"/>
                <a:cs typeface="Times New Roman" panose="02020603050405020304" pitchFamily="18" charset="0"/>
              </a:rPr>
            </a:br>
            <a:r>
              <a:rPr lang="pl-PL" dirty="0" smtClean="0">
                <a:solidFill>
                  <a:schemeClr val="accent2">
                    <a:lumMod val="50000"/>
                  </a:schemeClr>
                </a:solidFill>
                <a:latin typeface="+mj-lt"/>
                <a:cs typeface="Times New Roman" panose="02020603050405020304" pitchFamily="18" charset="0"/>
              </a:rPr>
              <a:t>w Ożarowie Mazowieckim, zrealizowany został projekt „Zwiększenie kompetencji na rynku pracy”. W ramach projektu doradcy zawodowi przeprowadzili wykłady dotyczące przygotowania do powrotu na rynek pracy. Wykłady skierowane były do osób poszukujących zatrudnienia oraz planujących zmianę pracodawcy.</a:t>
            </a:r>
            <a:endParaRPr lang="pl-PL" dirty="0">
              <a:solidFill>
                <a:schemeClr val="accent2">
                  <a:lumMod val="50000"/>
                </a:schemeClr>
              </a:solidFill>
              <a:latin typeface="+mj-lt"/>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2000" y="252000"/>
            <a:ext cx="1298575" cy="865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2"/>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19327" t="23070" r="17723"/>
          <a:stretch/>
        </p:blipFill>
        <p:spPr bwMode="auto">
          <a:xfrm>
            <a:off x="7772968" y="5850091"/>
            <a:ext cx="1371032" cy="100811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Tytuł 1"/>
          <p:cNvSpPr txBox="1">
            <a:spLocks/>
          </p:cNvSpPr>
          <p:nvPr/>
        </p:nvSpPr>
        <p:spPr>
          <a:xfrm>
            <a:off x="1690275" y="457201"/>
            <a:ext cx="6996525" cy="811559"/>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sz="3000" b="1" dirty="0" smtClean="0">
                <a:solidFill>
                  <a:schemeClr val="accent2">
                    <a:lumMod val="75000"/>
                  </a:schemeClr>
                </a:solidFill>
              </a:rPr>
              <a:t>Poradnictwo zawodowe</a:t>
            </a:r>
            <a:endParaRPr lang="pl-PL" sz="3000" b="1" dirty="0">
              <a:solidFill>
                <a:schemeClr val="accent2">
                  <a:lumMod val="75000"/>
                </a:schemeClr>
              </a:solidFill>
            </a:endParaRPr>
          </a:p>
        </p:txBody>
      </p:sp>
      <p:sp>
        <p:nvSpPr>
          <p:cNvPr id="8" name="Symbol zastępczy tekstu 2"/>
          <p:cNvSpPr txBox="1">
            <a:spLocks/>
          </p:cNvSpPr>
          <p:nvPr/>
        </p:nvSpPr>
        <p:spPr>
          <a:xfrm>
            <a:off x="1113524" y="1412776"/>
            <a:ext cx="7515992" cy="4437315"/>
          </a:xfrm>
          <a:prstGeom prst="rect">
            <a:avLst/>
          </a:prstGeom>
        </p:spPr>
        <p:txBody>
          <a:bodyPr anchor="ctr">
            <a:normAutofit fontScale="92500" lnSpcReduction="10000"/>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marL="0" indent="0" fontAlgn="auto">
              <a:lnSpc>
                <a:spcPct val="150000"/>
              </a:lnSpc>
              <a:buNone/>
            </a:pPr>
            <a:r>
              <a:rPr lang="pl-PL" dirty="0">
                <a:solidFill>
                  <a:schemeClr val="accent2">
                    <a:lumMod val="50000"/>
                  </a:schemeClr>
                </a:solidFill>
                <a:latin typeface="+mj-lt"/>
                <a:cs typeface="Times New Roman" panose="02020603050405020304" pitchFamily="18" charset="0"/>
              </a:rPr>
              <a:t>Doradcy zawodowi w </a:t>
            </a:r>
            <a:r>
              <a:rPr lang="pl-PL" dirty="0" smtClean="0">
                <a:solidFill>
                  <a:schemeClr val="accent2">
                    <a:lumMod val="50000"/>
                  </a:schemeClr>
                </a:solidFill>
                <a:latin typeface="+mj-lt"/>
                <a:cs typeface="Times New Roman" panose="02020603050405020304" pitchFamily="18" charset="0"/>
              </a:rPr>
              <a:t>maju </a:t>
            </a:r>
            <a:r>
              <a:rPr lang="pl-PL" dirty="0">
                <a:solidFill>
                  <a:schemeClr val="accent2">
                    <a:lumMod val="50000"/>
                  </a:schemeClr>
                </a:solidFill>
                <a:latin typeface="+mj-lt"/>
                <a:cs typeface="Times New Roman" panose="02020603050405020304" pitchFamily="18" charset="0"/>
              </a:rPr>
              <a:t>przeprowadzili </a:t>
            </a:r>
            <a:r>
              <a:rPr lang="pl-PL" dirty="0" smtClean="0">
                <a:solidFill>
                  <a:schemeClr val="accent2">
                    <a:lumMod val="50000"/>
                  </a:schemeClr>
                </a:solidFill>
                <a:latin typeface="+mj-lt"/>
                <a:cs typeface="Times New Roman" panose="02020603050405020304" pitchFamily="18" charset="0"/>
              </a:rPr>
              <a:t>grupowe spotkanie informacyjne </a:t>
            </a:r>
            <a:r>
              <a:rPr lang="pl-PL" dirty="0">
                <a:solidFill>
                  <a:schemeClr val="accent2">
                    <a:lumMod val="50000"/>
                  </a:schemeClr>
                </a:solidFill>
                <a:latin typeface="+mj-lt"/>
                <a:cs typeface="Times New Roman" panose="02020603050405020304" pitchFamily="18" charset="0"/>
              </a:rPr>
              <a:t>dla </a:t>
            </a:r>
            <a:r>
              <a:rPr lang="pl-PL" dirty="0" smtClean="0">
                <a:solidFill>
                  <a:schemeClr val="accent2">
                    <a:lumMod val="50000"/>
                  </a:schemeClr>
                </a:solidFill>
                <a:latin typeface="+mj-lt"/>
                <a:cs typeface="Times New Roman" panose="02020603050405020304" pitchFamily="18" charset="0"/>
              </a:rPr>
              <a:t>uczniów Specjalnego Ośrodka Szkolno-Wychowawczego w Lesznie</a:t>
            </a:r>
            <a:r>
              <a:rPr lang="pl-PL" dirty="0">
                <a:solidFill>
                  <a:schemeClr val="accent2">
                    <a:lumMod val="50000"/>
                  </a:schemeClr>
                </a:solidFill>
                <a:latin typeface="+mj-lt"/>
                <a:cs typeface="Times New Roman" panose="02020603050405020304" pitchFamily="18" charset="0"/>
              </a:rPr>
              <a:t>. </a:t>
            </a:r>
            <a:r>
              <a:rPr lang="pl-PL" dirty="0" smtClean="0">
                <a:solidFill>
                  <a:schemeClr val="accent2">
                    <a:lumMod val="50000"/>
                  </a:schemeClr>
                </a:solidFill>
                <a:latin typeface="+mj-lt"/>
                <a:cs typeface="Times New Roman" panose="02020603050405020304" pitchFamily="18" charset="0"/>
              </a:rPr>
              <a:t>Zapoznawali </a:t>
            </a:r>
            <a:r>
              <a:rPr lang="pl-PL" dirty="0">
                <a:solidFill>
                  <a:schemeClr val="accent2">
                    <a:lumMod val="50000"/>
                  </a:schemeClr>
                </a:solidFill>
                <a:latin typeface="+mj-lt"/>
                <a:cs typeface="Times New Roman" panose="02020603050405020304" pitchFamily="18" charset="0"/>
              </a:rPr>
              <a:t>uczestników </a:t>
            </a:r>
            <a:r>
              <a:rPr lang="pl-PL" dirty="0" smtClean="0">
                <a:solidFill>
                  <a:schemeClr val="accent2">
                    <a:lumMod val="50000"/>
                  </a:schemeClr>
                </a:solidFill>
                <a:latin typeface="+mj-lt"/>
                <a:cs typeface="Times New Roman" panose="02020603050405020304" pitchFamily="18" charset="0"/>
              </a:rPr>
              <a:t/>
            </a:r>
            <a:br>
              <a:rPr lang="pl-PL" dirty="0" smtClean="0">
                <a:solidFill>
                  <a:schemeClr val="accent2">
                    <a:lumMod val="50000"/>
                  </a:schemeClr>
                </a:solidFill>
                <a:latin typeface="+mj-lt"/>
                <a:cs typeface="Times New Roman" panose="02020603050405020304" pitchFamily="18" charset="0"/>
              </a:rPr>
            </a:br>
            <a:r>
              <a:rPr lang="pl-PL" dirty="0" smtClean="0">
                <a:solidFill>
                  <a:schemeClr val="accent2">
                    <a:lumMod val="50000"/>
                  </a:schemeClr>
                </a:solidFill>
                <a:latin typeface="+mj-lt"/>
                <a:cs typeface="Times New Roman" panose="02020603050405020304" pitchFamily="18" charset="0"/>
              </a:rPr>
              <a:t>z </a:t>
            </a:r>
            <a:r>
              <a:rPr lang="pl-PL" dirty="0">
                <a:solidFill>
                  <a:schemeClr val="accent2">
                    <a:lumMod val="50000"/>
                  </a:schemeClr>
                </a:solidFill>
                <a:latin typeface="+mj-lt"/>
                <a:cs typeface="Times New Roman" panose="02020603050405020304" pitchFamily="18" charset="0"/>
              </a:rPr>
              <a:t>prawami i obowiązkami osób bezrobotnych i poszukujących pracy oraz usługami rynku </a:t>
            </a:r>
            <a:r>
              <a:rPr lang="pl-PL" dirty="0" smtClean="0">
                <a:solidFill>
                  <a:schemeClr val="accent2">
                    <a:lumMod val="50000"/>
                  </a:schemeClr>
                </a:solidFill>
                <a:latin typeface="+mj-lt"/>
                <a:cs typeface="Times New Roman" panose="02020603050405020304" pitchFamily="18" charset="0"/>
              </a:rPr>
              <a:t>pracy. Każdy uczestnik spotkania otrzymał materiały informacyjne przydatne w dalszym planowaniu aktywności zawodowej, </a:t>
            </a:r>
            <a:br>
              <a:rPr lang="pl-PL" dirty="0" smtClean="0">
                <a:solidFill>
                  <a:schemeClr val="accent2">
                    <a:lumMod val="50000"/>
                  </a:schemeClr>
                </a:solidFill>
                <a:latin typeface="+mj-lt"/>
                <a:cs typeface="Times New Roman" panose="02020603050405020304" pitchFamily="18" charset="0"/>
              </a:rPr>
            </a:br>
            <a:r>
              <a:rPr lang="pl-PL" dirty="0" smtClean="0">
                <a:solidFill>
                  <a:schemeClr val="accent2">
                    <a:lumMod val="50000"/>
                  </a:schemeClr>
                </a:solidFill>
                <a:latin typeface="+mj-lt"/>
                <a:cs typeface="Times New Roman" panose="02020603050405020304" pitchFamily="18" charset="0"/>
              </a:rPr>
              <a:t>tj. foldery, a także poradniki dot. tworzenia dokumentów aplikacyjnych i rozmowy kwalifikacyjnej.</a:t>
            </a:r>
            <a:endParaRPr lang="pl-PL" dirty="0">
              <a:solidFill>
                <a:schemeClr val="accent2">
                  <a:lumMod val="50000"/>
                </a:schemeClr>
              </a:solidFill>
              <a:latin typeface="+mj-lt"/>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2000" y="252000"/>
            <a:ext cx="1298575" cy="865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2"/>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19327" t="23070" r="17723"/>
          <a:stretch/>
        </p:blipFill>
        <p:spPr bwMode="auto">
          <a:xfrm>
            <a:off x="7772968" y="5850091"/>
            <a:ext cx="1371032" cy="100811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Tytuł 1"/>
          <p:cNvSpPr txBox="1">
            <a:spLocks/>
          </p:cNvSpPr>
          <p:nvPr/>
        </p:nvSpPr>
        <p:spPr>
          <a:xfrm>
            <a:off x="1690275" y="457201"/>
            <a:ext cx="6996525" cy="811559"/>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sz="3000" b="1" dirty="0" smtClean="0">
                <a:solidFill>
                  <a:schemeClr val="accent2">
                    <a:lumMod val="75000"/>
                  </a:schemeClr>
                </a:solidFill>
              </a:rPr>
              <a:t>Poradnictwo zawodowe</a:t>
            </a:r>
            <a:endParaRPr lang="pl-PL" sz="3000" b="1" dirty="0">
              <a:solidFill>
                <a:schemeClr val="accent2">
                  <a:lumMod val="75000"/>
                </a:schemeClr>
              </a:solidFill>
            </a:endParaRPr>
          </a:p>
        </p:txBody>
      </p:sp>
      <p:sp>
        <p:nvSpPr>
          <p:cNvPr id="8" name="Symbol zastępczy tekstu 2"/>
          <p:cNvSpPr txBox="1">
            <a:spLocks/>
          </p:cNvSpPr>
          <p:nvPr/>
        </p:nvSpPr>
        <p:spPr>
          <a:xfrm>
            <a:off x="1113524" y="1412776"/>
            <a:ext cx="7515992" cy="4437315"/>
          </a:xfrm>
          <a:prstGeom prst="rect">
            <a:avLst/>
          </a:prstGeom>
        </p:spPr>
        <p:txBody>
          <a:bodyPr anchor="ctr">
            <a:normAutofit/>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marL="0" indent="0" fontAlgn="auto">
              <a:lnSpc>
                <a:spcPct val="150000"/>
              </a:lnSpc>
              <a:buNone/>
            </a:pPr>
            <a:r>
              <a:rPr lang="pl-PL" dirty="0" smtClean="0">
                <a:solidFill>
                  <a:schemeClr val="accent2">
                    <a:lumMod val="50000"/>
                  </a:schemeClr>
                </a:solidFill>
                <a:latin typeface="+mj-lt"/>
                <a:cs typeface="Times New Roman" panose="02020603050405020304" pitchFamily="18" charset="0"/>
              </a:rPr>
              <a:t>We wrześniu doradcy zawodowi brali udział w spotkaniu organizowanym przez Specjalny Ośrodek Szkolno-Wychowawczego w Lesznie, </a:t>
            </a:r>
            <a:r>
              <a:rPr lang="pl-PL" dirty="0">
                <a:solidFill>
                  <a:schemeClr val="accent2">
                    <a:lumMod val="50000"/>
                  </a:schemeClr>
                </a:solidFill>
                <a:latin typeface="+mj-lt"/>
                <a:cs typeface="Times New Roman" panose="02020603050405020304" pitchFamily="18" charset="0"/>
              </a:rPr>
              <a:t>dotyczącym Programu Wychowawczo – Profilaktycznego. W trakcie spotkania wskazano możliwości wsparcia oferowane przez Powiatowy Urząd Pracy dla Powiatu Warszawskiego Zachodniego dla absolwentów placówki. </a:t>
            </a:r>
          </a:p>
        </p:txBody>
      </p:sp>
    </p:spTree>
    <p:extLst>
      <p:ext uri="{BB962C8B-B14F-4D97-AF65-F5344CB8AC3E}">
        <p14:creationId xmlns:p14="http://schemas.microsoft.com/office/powerpoint/2010/main" val="2147154197"/>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2000" y="252000"/>
            <a:ext cx="1298575" cy="865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2"/>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19327" t="23070" r="17723"/>
          <a:stretch/>
        </p:blipFill>
        <p:spPr bwMode="auto">
          <a:xfrm>
            <a:off x="7772968" y="5850091"/>
            <a:ext cx="1371032" cy="100811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Tytuł 1"/>
          <p:cNvSpPr txBox="1">
            <a:spLocks/>
          </p:cNvSpPr>
          <p:nvPr/>
        </p:nvSpPr>
        <p:spPr>
          <a:xfrm>
            <a:off x="1690275" y="457201"/>
            <a:ext cx="6996525" cy="811559"/>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sz="3000" b="1" dirty="0" smtClean="0">
                <a:solidFill>
                  <a:schemeClr val="accent2">
                    <a:lumMod val="75000"/>
                  </a:schemeClr>
                </a:solidFill>
              </a:rPr>
              <a:t>Poradnictwo zawodowe</a:t>
            </a:r>
            <a:endParaRPr lang="pl-PL" sz="3000" b="1" dirty="0">
              <a:solidFill>
                <a:schemeClr val="accent2">
                  <a:lumMod val="75000"/>
                </a:schemeClr>
              </a:solidFill>
            </a:endParaRPr>
          </a:p>
        </p:txBody>
      </p:sp>
      <p:sp>
        <p:nvSpPr>
          <p:cNvPr id="8" name="Symbol zastępczy tekstu 2"/>
          <p:cNvSpPr txBox="1">
            <a:spLocks/>
          </p:cNvSpPr>
          <p:nvPr/>
        </p:nvSpPr>
        <p:spPr>
          <a:xfrm>
            <a:off x="1113524" y="1412776"/>
            <a:ext cx="7515992" cy="4437315"/>
          </a:xfrm>
          <a:prstGeom prst="rect">
            <a:avLst/>
          </a:prstGeom>
        </p:spPr>
        <p:txBody>
          <a:bodyPr anchor="ctr">
            <a:normAutofit/>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marL="0" indent="0" fontAlgn="auto">
              <a:lnSpc>
                <a:spcPct val="150000"/>
              </a:lnSpc>
              <a:buNone/>
            </a:pPr>
            <a:r>
              <a:rPr lang="pl-PL" dirty="0" smtClean="0">
                <a:solidFill>
                  <a:schemeClr val="accent2">
                    <a:lumMod val="50000"/>
                  </a:schemeClr>
                </a:solidFill>
                <a:latin typeface="+mj-lt"/>
                <a:cs typeface="Times New Roman" panose="02020603050405020304" pitchFamily="18" charset="0"/>
              </a:rPr>
              <a:t>Doradcy zawodowi uczestniczyli</a:t>
            </a:r>
            <a:r>
              <a:rPr lang="pl-PL" dirty="0">
                <a:solidFill>
                  <a:schemeClr val="accent2">
                    <a:lumMod val="50000"/>
                  </a:schemeClr>
                </a:solidFill>
                <a:latin typeface="+mj-lt"/>
                <a:cs typeface="Times New Roman" panose="02020603050405020304" pitchFamily="18" charset="0"/>
              </a:rPr>
              <a:t/>
            </a:r>
            <a:br>
              <a:rPr lang="pl-PL" dirty="0">
                <a:solidFill>
                  <a:schemeClr val="accent2">
                    <a:lumMod val="50000"/>
                  </a:schemeClr>
                </a:solidFill>
                <a:latin typeface="+mj-lt"/>
                <a:cs typeface="Times New Roman" panose="02020603050405020304" pitchFamily="18" charset="0"/>
              </a:rPr>
            </a:br>
            <a:r>
              <a:rPr lang="pl-PL" dirty="0">
                <a:solidFill>
                  <a:schemeClr val="accent2">
                    <a:lumMod val="50000"/>
                  </a:schemeClr>
                </a:solidFill>
                <a:latin typeface="+mj-lt"/>
                <a:cs typeface="Times New Roman" panose="02020603050405020304" pitchFamily="18" charset="0"/>
              </a:rPr>
              <a:t>w organizowanym w siedzibie  tutejszego Urzędu panelu ekspertów w związku </a:t>
            </a:r>
            <a:r>
              <a:rPr lang="pl-PL" dirty="0" smtClean="0">
                <a:solidFill>
                  <a:schemeClr val="accent2">
                    <a:lumMod val="50000"/>
                  </a:schemeClr>
                </a:solidFill>
                <a:latin typeface="+mj-lt"/>
                <a:cs typeface="Times New Roman" panose="02020603050405020304" pitchFamily="18" charset="0"/>
              </a:rPr>
              <a:t>z </a:t>
            </a:r>
            <a:r>
              <a:rPr lang="pl-PL" dirty="0">
                <a:solidFill>
                  <a:schemeClr val="accent2">
                    <a:lumMod val="50000"/>
                  </a:schemeClr>
                </a:solidFill>
                <a:latin typeface="+mj-lt"/>
                <a:cs typeface="Times New Roman" panose="02020603050405020304" pitchFamily="18" charset="0"/>
              </a:rPr>
              <a:t>prowadzoną prognozą zapotrzebowania na pracowników w </a:t>
            </a:r>
            <a:r>
              <a:rPr lang="pl-PL" dirty="0" smtClean="0">
                <a:solidFill>
                  <a:schemeClr val="accent2">
                    <a:lumMod val="50000"/>
                  </a:schemeClr>
                </a:solidFill>
                <a:latin typeface="+mj-lt"/>
                <a:cs typeface="Times New Roman" panose="02020603050405020304" pitchFamily="18" charset="0"/>
              </a:rPr>
              <a:t>2019 </a:t>
            </a:r>
            <a:r>
              <a:rPr lang="pl-PL" dirty="0">
                <a:solidFill>
                  <a:schemeClr val="accent2">
                    <a:lumMod val="50000"/>
                  </a:schemeClr>
                </a:solidFill>
                <a:latin typeface="+mj-lt"/>
                <a:cs typeface="Times New Roman" panose="02020603050405020304" pitchFamily="18" charset="0"/>
              </a:rPr>
              <a:t>r. w ramach „Barometrów zawodów”. </a:t>
            </a:r>
          </a:p>
        </p:txBody>
      </p:sp>
    </p:spTree>
    <p:extLst>
      <p:ext uri="{BB962C8B-B14F-4D97-AF65-F5344CB8AC3E}">
        <p14:creationId xmlns:p14="http://schemas.microsoft.com/office/powerpoint/2010/main" val="3477321871"/>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2000" y="252000"/>
            <a:ext cx="1298575" cy="865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2"/>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19327" t="23070" r="17723"/>
          <a:stretch/>
        </p:blipFill>
        <p:spPr bwMode="auto">
          <a:xfrm>
            <a:off x="7772968" y="5850091"/>
            <a:ext cx="1371032" cy="100811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Tytuł 1"/>
          <p:cNvSpPr txBox="1">
            <a:spLocks/>
          </p:cNvSpPr>
          <p:nvPr/>
        </p:nvSpPr>
        <p:spPr>
          <a:xfrm>
            <a:off x="1690275" y="457201"/>
            <a:ext cx="6996525" cy="811559"/>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sz="3000" b="1" dirty="0" smtClean="0">
                <a:solidFill>
                  <a:schemeClr val="accent2">
                    <a:lumMod val="75000"/>
                  </a:schemeClr>
                </a:solidFill>
              </a:rPr>
              <a:t>Poradnictwo zawodowe</a:t>
            </a:r>
            <a:endParaRPr lang="pl-PL" sz="3000" b="1" dirty="0">
              <a:solidFill>
                <a:schemeClr val="accent2">
                  <a:lumMod val="75000"/>
                </a:schemeClr>
              </a:solidFill>
            </a:endParaRPr>
          </a:p>
        </p:txBody>
      </p:sp>
      <p:sp>
        <p:nvSpPr>
          <p:cNvPr id="8" name="Symbol zastępczy tekstu 2"/>
          <p:cNvSpPr txBox="1">
            <a:spLocks/>
          </p:cNvSpPr>
          <p:nvPr/>
        </p:nvSpPr>
        <p:spPr>
          <a:xfrm>
            <a:off x="1113524" y="1412776"/>
            <a:ext cx="7515992" cy="4437315"/>
          </a:xfrm>
          <a:prstGeom prst="rect">
            <a:avLst/>
          </a:prstGeom>
        </p:spPr>
        <p:txBody>
          <a:bodyPr anchor="ctr">
            <a:normAutofit fontScale="92500"/>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marL="0" indent="0" fontAlgn="auto">
              <a:lnSpc>
                <a:spcPct val="150000"/>
              </a:lnSpc>
              <a:buNone/>
            </a:pPr>
            <a:r>
              <a:rPr lang="pl-PL" dirty="0" smtClean="0">
                <a:solidFill>
                  <a:schemeClr val="accent2">
                    <a:lumMod val="50000"/>
                  </a:schemeClr>
                </a:solidFill>
                <a:latin typeface="+mj-lt"/>
                <a:cs typeface="Times New Roman" panose="02020603050405020304" pitchFamily="18" charset="0"/>
              </a:rPr>
              <a:t>W październiku doradcy zawodowi uczestniczyli </a:t>
            </a:r>
            <a:r>
              <a:rPr lang="pl-PL" dirty="0">
                <a:solidFill>
                  <a:schemeClr val="accent2">
                    <a:lumMod val="50000"/>
                  </a:schemeClr>
                </a:solidFill>
                <a:latin typeface="+mj-lt"/>
                <a:cs typeface="Times New Roman" panose="02020603050405020304" pitchFamily="18" charset="0"/>
              </a:rPr>
              <a:t>w seminarium „Ekonomia Społeczna na Mazowszu – perspektywy rozwoju do 2022 roku. Wyzwania stojące przed lokalnymi instytucjami, podmiotami i wspólnotami w obszarze ekonomii społecznej” zorganizowanym przez Mazowieckie Centrum Polityki Społecznej w ramach projektu pn. „Koordynacja ekonomii społecznej na Mazowszu” </a:t>
            </a:r>
            <a:r>
              <a:rPr lang="pl-PL" dirty="0" smtClean="0">
                <a:solidFill>
                  <a:schemeClr val="accent2">
                    <a:lumMod val="50000"/>
                  </a:schemeClr>
                </a:solidFill>
                <a:latin typeface="+mj-lt"/>
                <a:cs typeface="Times New Roman" panose="02020603050405020304" pitchFamily="18" charset="0"/>
              </a:rPr>
              <a:t>współfinansowanego </a:t>
            </a:r>
            <a:r>
              <a:rPr lang="pl-PL" dirty="0">
                <a:solidFill>
                  <a:schemeClr val="accent2">
                    <a:lumMod val="50000"/>
                  </a:schemeClr>
                </a:solidFill>
                <a:latin typeface="+mj-lt"/>
                <a:cs typeface="Times New Roman" panose="02020603050405020304" pitchFamily="18" charset="0"/>
              </a:rPr>
              <a:t>ze środków Unii Europejskiej w ramach Europejskiego Funduszu </a:t>
            </a:r>
            <a:r>
              <a:rPr lang="pl-PL" dirty="0" smtClean="0">
                <a:solidFill>
                  <a:schemeClr val="accent2">
                    <a:lumMod val="50000"/>
                  </a:schemeClr>
                </a:solidFill>
                <a:latin typeface="+mj-lt"/>
                <a:cs typeface="Times New Roman" panose="02020603050405020304" pitchFamily="18" charset="0"/>
              </a:rPr>
              <a:t>Społecznego.</a:t>
            </a:r>
            <a:endParaRPr lang="pl-PL" dirty="0">
              <a:solidFill>
                <a:schemeClr val="accent2">
                  <a:lumMod val="50000"/>
                </a:schemeClr>
              </a:solidFill>
              <a:latin typeface="+mj-lt"/>
              <a:cs typeface="Times New Roman" panose="02020603050405020304" pitchFamily="18" charset="0"/>
            </a:endParaRPr>
          </a:p>
        </p:txBody>
      </p:sp>
    </p:spTree>
    <p:extLst>
      <p:ext uri="{BB962C8B-B14F-4D97-AF65-F5344CB8AC3E}">
        <p14:creationId xmlns:p14="http://schemas.microsoft.com/office/powerpoint/2010/main" val="3678136435"/>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2000" y="252000"/>
            <a:ext cx="1298575" cy="865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2"/>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19327" t="23070" r="17723"/>
          <a:stretch/>
        </p:blipFill>
        <p:spPr bwMode="auto">
          <a:xfrm>
            <a:off x="7772968" y="5850091"/>
            <a:ext cx="1371032" cy="100811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Tytuł 1"/>
          <p:cNvSpPr txBox="1">
            <a:spLocks/>
          </p:cNvSpPr>
          <p:nvPr/>
        </p:nvSpPr>
        <p:spPr>
          <a:xfrm>
            <a:off x="1690275" y="457201"/>
            <a:ext cx="6996525" cy="811559"/>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sz="3000" b="1" dirty="0" smtClean="0">
                <a:solidFill>
                  <a:schemeClr val="accent2">
                    <a:lumMod val="75000"/>
                  </a:schemeClr>
                </a:solidFill>
              </a:rPr>
              <a:t>Poradnictwo zawodowe</a:t>
            </a:r>
            <a:endParaRPr lang="pl-PL" sz="3000" b="1" dirty="0">
              <a:solidFill>
                <a:schemeClr val="accent2">
                  <a:lumMod val="75000"/>
                </a:schemeClr>
              </a:solidFill>
            </a:endParaRPr>
          </a:p>
        </p:txBody>
      </p:sp>
      <p:sp>
        <p:nvSpPr>
          <p:cNvPr id="8" name="Symbol zastępczy tekstu 2"/>
          <p:cNvSpPr txBox="1">
            <a:spLocks/>
          </p:cNvSpPr>
          <p:nvPr/>
        </p:nvSpPr>
        <p:spPr>
          <a:xfrm>
            <a:off x="1115616" y="1439514"/>
            <a:ext cx="7515992" cy="4437315"/>
          </a:xfrm>
          <a:prstGeom prst="rect">
            <a:avLst/>
          </a:prstGeom>
        </p:spPr>
        <p:txBody>
          <a:bodyPr anchor="ctr">
            <a:noAutofit/>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marL="0" indent="0" fontAlgn="auto">
              <a:lnSpc>
                <a:spcPct val="150000"/>
              </a:lnSpc>
              <a:buNone/>
            </a:pPr>
            <a:r>
              <a:rPr lang="pl-PL" sz="2000" dirty="0" smtClean="0">
                <a:solidFill>
                  <a:schemeClr val="accent2">
                    <a:lumMod val="50000"/>
                  </a:schemeClr>
                </a:solidFill>
                <a:latin typeface="+mj-lt"/>
                <a:cs typeface="Times New Roman" panose="02020603050405020304" pitchFamily="18" charset="0"/>
              </a:rPr>
              <a:t>W grudniu w </a:t>
            </a:r>
            <a:r>
              <a:rPr lang="pl-PL" sz="2000" dirty="0">
                <a:solidFill>
                  <a:schemeClr val="accent2">
                    <a:lumMod val="50000"/>
                  </a:schemeClr>
                </a:solidFill>
                <a:latin typeface="+mj-lt"/>
                <a:cs typeface="Times New Roman" panose="02020603050405020304" pitchFamily="18" charset="0"/>
              </a:rPr>
              <a:t>Młodzieżowym Ośrodku Socjoterapii nr 1 w Łomiankach odbyło się spotkanie informacyjne dla uczniów klas trzecich gimnazjum oraz klas ósmych szkoły podstawowej, które poprowadzili d</a:t>
            </a:r>
            <a:r>
              <a:rPr lang="pl-PL" sz="2000" dirty="0" smtClean="0">
                <a:solidFill>
                  <a:schemeClr val="accent2">
                    <a:lumMod val="50000"/>
                  </a:schemeClr>
                </a:solidFill>
                <a:latin typeface="+mj-lt"/>
                <a:cs typeface="Times New Roman" panose="02020603050405020304" pitchFamily="18" charset="0"/>
              </a:rPr>
              <a:t>oradcy zawodowi. </a:t>
            </a:r>
            <a:r>
              <a:rPr lang="pl-PL" sz="2000" dirty="0">
                <a:solidFill>
                  <a:schemeClr val="accent2">
                    <a:lumMod val="50000"/>
                  </a:schemeClr>
                </a:solidFill>
                <a:latin typeface="+mj-lt"/>
                <a:cs typeface="Times New Roman" panose="02020603050405020304" pitchFamily="18" charset="0"/>
              </a:rPr>
              <a:t>Uczestnicy spotkania poznali specyfikę lokalnego rynku pracy oraz formy pomocy możliwe do otrzymania w ramach rejestracji </a:t>
            </a:r>
            <a:r>
              <a:rPr lang="pl-PL" sz="2000" dirty="0" smtClean="0">
                <a:solidFill>
                  <a:schemeClr val="accent2">
                    <a:lumMod val="50000"/>
                  </a:schemeClr>
                </a:solidFill>
                <a:latin typeface="+mj-lt"/>
                <a:cs typeface="Times New Roman" panose="02020603050405020304" pitchFamily="18" charset="0"/>
              </a:rPr>
              <a:t>w </a:t>
            </a:r>
            <a:r>
              <a:rPr lang="pl-PL" sz="2000" dirty="0">
                <a:solidFill>
                  <a:schemeClr val="accent2">
                    <a:lumMod val="50000"/>
                  </a:schemeClr>
                </a:solidFill>
                <a:latin typeface="+mj-lt"/>
                <a:cs typeface="Times New Roman" panose="02020603050405020304" pitchFamily="18" charset="0"/>
              </a:rPr>
              <a:t>Urzędzie Pracy. Pracownicy tut. Urzędu zapoznali zaproszonych uczniów z prawami i obowiązkami osób bezrobotnych oraz usługami rynku pracy. Przeprowadzone zajęcia miały na celu zwiększenie świadomości uczniów na temat możliwych form pomocy przy poszukiwaniu zatrudnienia po ukończeniu szkoły przy wsparciu ze strony Urzędu.</a:t>
            </a:r>
          </a:p>
        </p:txBody>
      </p:sp>
    </p:spTree>
    <p:extLst>
      <p:ext uri="{BB962C8B-B14F-4D97-AF65-F5344CB8AC3E}">
        <p14:creationId xmlns:p14="http://schemas.microsoft.com/office/powerpoint/2010/main" val="1257550827"/>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3" name="Prostokąt 1"/>
          <p:cNvSpPr>
            <a:spLocks noChangeArrowheads="1"/>
          </p:cNvSpPr>
          <p:nvPr/>
        </p:nvSpPr>
        <p:spPr bwMode="auto">
          <a:xfrm>
            <a:off x="2123728" y="620688"/>
            <a:ext cx="5616624" cy="1569660"/>
          </a:xfrm>
          <a:prstGeom prst="rect">
            <a:avLst/>
          </a:prstGeom>
          <a:noFill/>
          <a:ln w="9525">
            <a:noFill/>
            <a:miter lim="800000"/>
            <a:headEnd/>
            <a:tailEnd/>
          </a:ln>
        </p:spPr>
        <p:txBody>
          <a:bodyPr wrap="square">
            <a:spAutoFit/>
          </a:bodyPr>
          <a:lstStyle/>
          <a:p>
            <a:pPr algn="just">
              <a:buClr>
                <a:srgbClr val="000000"/>
              </a:buClr>
              <a:buSzPct val="100000"/>
              <a:buFont typeface="Times New Roman" pitchFamily="18" charset="0"/>
              <a:buNone/>
            </a:pPr>
            <a:endParaRPr lang="pl-PL" sz="2400" dirty="0">
              <a:solidFill>
                <a:schemeClr val="tx1"/>
              </a:solidFill>
            </a:endParaRPr>
          </a:p>
          <a:p>
            <a:pPr algn="just">
              <a:buClr>
                <a:srgbClr val="000000"/>
              </a:buClr>
              <a:buSzPct val="100000"/>
              <a:buFont typeface="Times New Roman" pitchFamily="18" charset="0"/>
              <a:buNone/>
            </a:pPr>
            <a:endParaRPr lang="pl-PL" sz="2400" dirty="0">
              <a:solidFill>
                <a:schemeClr val="tx1"/>
              </a:solidFill>
            </a:endParaRPr>
          </a:p>
          <a:p>
            <a:pPr algn="just">
              <a:buClr>
                <a:srgbClr val="000000"/>
              </a:buClr>
              <a:buSzPct val="100000"/>
              <a:buFont typeface="Times New Roman" pitchFamily="18" charset="0"/>
              <a:buNone/>
            </a:pPr>
            <a:endParaRPr lang="pl-PL" sz="2400" dirty="0">
              <a:solidFill>
                <a:schemeClr val="tx1"/>
              </a:solidFill>
            </a:endParaRPr>
          </a:p>
          <a:p>
            <a:pPr algn="just">
              <a:buClr>
                <a:srgbClr val="000000"/>
              </a:buClr>
              <a:buSzPct val="100000"/>
              <a:buFont typeface="Times New Roman" pitchFamily="18" charset="0"/>
              <a:buNone/>
            </a:pPr>
            <a:endParaRPr lang="pl-PL" sz="2400" dirty="0">
              <a:solidFill>
                <a:schemeClr val="tx1"/>
              </a:solidFill>
            </a:endParaRPr>
          </a:p>
        </p:txBody>
      </p:sp>
      <p:pic>
        <p:nvPicPr>
          <p:cNvPr id="604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2000" y="252000"/>
            <a:ext cx="1298575" cy="865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Picture 2"/>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19327" t="23070" r="17723"/>
          <a:stretch/>
        </p:blipFill>
        <p:spPr bwMode="auto">
          <a:xfrm>
            <a:off x="7772968" y="5850091"/>
            <a:ext cx="1371032" cy="100811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Tytuł 1"/>
          <p:cNvSpPr txBox="1">
            <a:spLocks/>
          </p:cNvSpPr>
          <p:nvPr/>
        </p:nvSpPr>
        <p:spPr>
          <a:xfrm>
            <a:off x="1690275" y="457201"/>
            <a:ext cx="6996525" cy="811559"/>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sz="3000" b="1" dirty="0">
                <a:solidFill>
                  <a:schemeClr val="accent2">
                    <a:lumMod val="75000"/>
                  </a:schemeClr>
                </a:solidFill>
              </a:rPr>
              <a:t>Indywidualny Plan Działania</a:t>
            </a:r>
          </a:p>
        </p:txBody>
      </p:sp>
      <p:sp>
        <p:nvSpPr>
          <p:cNvPr id="9" name="Symbol zastępczy tekstu 2"/>
          <p:cNvSpPr txBox="1">
            <a:spLocks/>
          </p:cNvSpPr>
          <p:nvPr/>
        </p:nvSpPr>
        <p:spPr>
          <a:xfrm>
            <a:off x="1113524" y="1412776"/>
            <a:ext cx="7515992" cy="4437315"/>
          </a:xfrm>
          <a:prstGeom prst="rect">
            <a:avLst/>
          </a:prstGeom>
        </p:spPr>
        <p:txBody>
          <a:bodyPr anchor="ctr">
            <a:normAutofit/>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marL="0" indent="0" fontAlgn="auto">
              <a:lnSpc>
                <a:spcPct val="150000"/>
              </a:lnSpc>
              <a:spcBef>
                <a:spcPts val="0"/>
              </a:spcBef>
              <a:spcAft>
                <a:spcPts val="0"/>
              </a:spcAft>
              <a:buNone/>
            </a:pPr>
            <a:r>
              <a:rPr lang="pl-PL" dirty="0">
                <a:solidFill>
                  <a:schemeClr val="accent2">
                    <a:lumMod val="50000"/>
                  </a:schemeClr>
                </a:solidFill>
                <a:latin typeface="+mj-lt"/>
                <a:cs typeface="Times New Roman" panose="02020603050405020304" pitchFamily="18" charset="0"/>
              </a:rPr>
              <a:t>W </a:t>
            </a:r>
            <a:r>
              <a:rPr lang="pl-PL" dirty="0" smtClean="0">
                <a:solidFill>
                  <a:schemeClr val="accent2">
                    <a:lumMod val="50000"/>
                  </a:schemeClr>
                </a:solidFill>
                <a:latin typeface="+mj-lt"/>
                <a:cs typeface="Times New Roman" panose="02020603050405020304" pitchFamily="18" charset="0"/>
              </a:rPr>
              <a:t>2018 </a:t>
            </a:r>
            <a:r>
              <a:rPr lang="pl-PL" dirty="0">
                <a:solidFill>
                  <a:schemeClr val="accent2">
                    <a:lumMod val="50000"/>
                  </a:schemeClr>
                </a:solidFill>
                <a:latin typeface="+mj-lt"/>
                <a:cs typeface="Times New Roman" panose="02020603050405020304" pitchFamily="18" charset="0"/>
              </a:rPr>
              <a:t>roku doradcy klienta indywidualnego:</a:t>
            </a:r>
          </a:p>
          <a:p>
            <a:pPr marL="0" indent="0" fontAlgn="auto">
              <a:lnSpc>
                <a:spcPct val="150000"/>
              </a:lnSpc>
              <a:spcBef>
                <a:spcPts val="0"/>
              </a:spcBef>
              <a:spcAft>
                <a:spcPts val="0"/>
              </a:spcAft>
              <a:buNone/>
            </a:pPr>
            <a:r>
              <a:rPr lang="pl-PL" dirty="0" smtClean="0">
                <a:solidFill>
                  <a:schemeClr val="accent2">
                    <a:lumMod val="50000"/>
                  </a:schemeClr>
                </a:solidFill>
                <a:latin typeface="+mj-lt"/>
                <a:cs typeface="Times New Roman" panose="02020603050405020304" pitchFamily="18" charset="0"/>
              </a:rPr>
              <a:t>ustalili </a:t>
            </a:r>
            <a:r>
              <a:rPr lang="pl-PL" dirty="0">
                <a:solidFill>
                  <a:schemeClr val="accent2">
                    <a:lumMod val="50000"/>
                  </a:schemeClr>
                </a:solidFill>
                <a:latin typeface="+mj-lt"/>
                <a:cs typeface="Times New Roman" panose="02020603050405020304" pitchFamily="18" charset="0"/>
              </a:rPr>
              <a:t>profil pomocy dla </a:t>
            </a:r>
            <a:r>
              <a:rPr lang="pl-PL" dirty="0" smtClean="0">
                <a:solidFill>
                  <a:schemeClr val="accent2">
                    <a:lumMod val="50000"/>
                  </a:schemeClr>
                </a:solidFill>
                <a:latin typeface="+mj-lt"/>
                <a:cs typeface="Times New Roman" panose="02020603050405020304" pitchFamily="18" charset="0"/>
              </a:rPr>
              <a:t>2062 </a:t>
            </a:r>
            <a:r>
              <a:rPr lang="pl-PL" dirty="0">
                <a:solidFill>
                  <a:schemeClr val="accent2">
                    <a:lumMod val="50000"/>
                  </a:schemeClr>
                </a:solidFill>
                <a:latin typeface="+mj-lt"/>
                <a:cs typeface="Times New Roman" panose="02020603050405020304" pitchFamily="18" charset="0"/>
              </a:rPr>
              <a:t>osób bezrobotnych,</a:t>
            </a:r>
          </a:p>
          <a:p>
            <a:pPr marL="0" indent="0" fontAlgn="auto">
              <a:lnSpc>
                <a:spcPct val="150000"/>
              </a:lnSpc>
              <a:spcBef>
                <a:spcPts val="0"/>
              </a:spcBef>
              <a:spcAft>
                <a:spcPts val="0"/>
              </a:spcAft>
              <a:buNone/>
            </a:pPr>
            <a:r>
              <a:rPr lang="pl-PL" dirty="0" smtClean="0">
                <a:solidFill>
                  <a:schemeClr val="accent2">
                    <a:lumMod val="50000"/>
                  </a:schemeClr>
                </a:solidFill>
                <a:latin typeface="+mj-lt"/>
                <a:cs typeface="Times New Roman" panose="02020603050405020304" pitchFamily="18" charset="0"/>
              </a:rPr>
              <a:t>założyli 2061 </a:t>
            </a:r>
            <a:r>
              <a:rPr lang="pl-PL" dirty="0">
                <a:solidFill>
                  <a:schemeClr val="accent2">
                    <a:lumMod val="50000"/>
                  </a:schemeClr>
                </a:solidFill>
                <a:latin typeface="+mj-lt"/>
                <a:cs typeface="Times New Roman" panose="02020603050405020304" pitchFamily="18" charset="0"/>
              </a:rPr>
              <a:t>Indywidualnych Planów Działania; </a:t>
            </a:r>
            <a:br>
              <a:rPr lang="pl-PL" dirty="0">
                <a:solidFill>
                  <a:schemeClr val="accent2">
                    <a:lumMod val="50000"/>
                  </a:schemeClr>
                </a:solidFill>
                <a:latin typeface="+mj-lt"/>
                <a:cs typeface="Times New Roman" panose="02020603050405020304" pitchFamily="18" charset="0"/>
              </a:rPr>
            </a:br>
            <a:r>
              <a:rPr lang="pl-PL" dirty="0">
                <a:solidFill>
                  <a:schemeClr val="accent2">
                    <a:lumMod val="50000"/>
                  </a:schemeClr>
                </a:solidFill>
                <a:latin typeface="+mj-lt"/>
                <a:cs typeface="Times New Roman" panose="02020603050405020304" pitchFamily="18" charset="0"/>
              </a:rPr>
              <a:t>w czasie ich realizacji klienci mieli możliwość określenia swoich mocnych i słabych stron, rozwijania umiejętności poszukiwania pracy oraz zdobywania nowych kompetencji zawodowych</a:t>
            </a:r>
            <a:r>
              <a:rPr lang="pl-PL" dirty="0" smtClean="0">
                <a:solidFill>
                  <a:schemeClr val="accent2">
                    <a:lumMod val="50000"/>
                  </a:schemeClr>
                </a:solidFill>
                <a:latin typeface="+mj-lt"/>
                <a:cs typeface="Times New Roman" panose="02020603050405020304" pitchFamily="18" charset="0"/>
              </a:rPr>
              <a:t>.</a:t>
            </a:r>
            <a:endParaRPr lang="pl-PL" dirty="0">
              <a:solidFill>
                <a:schemeClr val="accent2">
                  <a:lumMod val="50000"/>
                </a:schemeClr>
              </a:solidFill>
              <a:latin typeface="+mj-lt"/>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6" name="Picture 4"/>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396325" y="2924944"/>
            <a:ext cx="2937758" cy="256946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144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9512" y="188640"/>
            <a:ext cx="1298575" cy="865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Tytuł 1"/>
          <p:cNvSpPr txBox="1">
            <a:spLocks/>
          </p:cNvSpPr>
          <p:nvPr/>
        </p:nvSpPr>
        <p:spPr>
          <a:xfrm>
            <a:off x="1187624" y="1693861"/>
            <a:ext cx="7355160" cy="3038229"/>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b="1" dirty="0" smtClean="0">
                <a:solidFill>
                  <a:schemeClr val="accent2">
                    <a:lumMod val="75000"/>
                  </a:schemeClr>
                </a:solidFill>
                <a:cs typeface="Times New Roman" panose="02020603050405020304" pitchFamily="18" charset="0"/>
              </a:rPr>
              <a:t>SZKOLENIA</a:t>
            </a:r>
            <a:endParaRPr lang="pl-PL" b="1" dirty="0">
              <a:solidFill>
                <a:schemeClr val="accent2">
                  <a:lumMod val="75000"/>
                </a:schemeClr>
              </a:solidFill>
              <a:cs typeface="Times New Roman" panose="02020603050405020304" pitchFamily="18" charset="0"/>
            </a:endParaRPr>
          </a:p>
        </p:txBody>
      </p:sp>
    </p:spTree>
    <p:extLst>
      <p:ext uri="{BB962C8B-B14F-4D97-AF65-F5344CB8AC3E}">
        <p14:creationId xmlns:p14="http://schemas.microsoft.com/office/powerpoint/2010/main" val="3153788875"/>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flipH="1">
            <a:off x="8209254" y="6040438"/>
            <a:ext cx="934746" cy="81756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246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2000" y="252000"/>
            <a:ext cx="1298575" cy="865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Tytuł 1"/>
          <p:cNvSpPr txBox="1">
            <a:spLocks/>
          </p:cNvSpPr>
          <p:nvPr/>
        </p:nvSpPr>
        <p:spPr>
          <a:xfrm>
            <a:off x="1690275" y="457201"/>
            <a:ext cx="6996525" cy="811559"/>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sz="3000" b="1" dirty="0" smtClean="0">
                <a:solidFill>
                  <a:schemeClr val="accent2">
                    <a:lumMod val="75000"/>
                  </a:schemeClr>
                </a:solidFill>
              </a:rPr>
              <a:t>Szkolenia</a:t>
            </a:r>
            <a:endParaRPr lang="pl-PL" sz="3000" b="1" dirty="0">
              <a:solidFill>
                <a:schemeClr val="accent2">
                  <a:lumMod val="75000"/>
                </a:schemeClr>
              </a:solidFill>
            </a:endParaRPr>
          </a:p>
        </p:txBody>
      </p:sp>
      <p:sp>
        <p:nvSpPr>
          <p:cNvPr id="7" name="Symbol zastępczy tekstu 2"/>
          <p:cNvSpPr txBox="1">
            <a:spLocks/>
          </p:cNvSpPr>
          <p:nvPr/>
        </p:nvSpPr>
        <p:spPr>
          <a:xfrm>
            <a:off x="1113524" y="1268760"/>
            <a:ext cx="7515992" cy="5256584"/>
          </a:xfrm>
          <a:prstGeom prst="rect">
            <a:avLst/>
          </a:prstGeom>
        </p:spPr>
        <p:txBody>
          <a:bodyPr anchor="ctr">
            <a:normAutofit fontScale="70000" lnSpcReduction="20000"/>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marL="0" indent="0" fontAlgn="auto">
              <a:lnSpc>
                <a:spcPct val="150000"/>
              </a:lnSpc>
              <a:buNone/>
            </a:pPr>
            <a:r>
              <a:rPr lang="pl-PL" b="1" dirty="0">
                <a:solidFill>
                  <a:schemeClr val="accent2">
                    <a:lumMod val="50000"/>
                  </a:schemeClr>
                </a:solidFill>
                <a:latin typeface="+mj-lt"/>
                <a:cs typeface="Times New Roman" panose="02020603050405020304" pitchFamily="18" charset="0"/>
              </a:rPr>
              <a:t>W </a:t>
            </a:r>
            <a:r>
              <a:rPr lang="pl-PL" b="1" dirty="0" smtClean="0">
                <a:solidFill>
                  <a:schemeClr val="accent2">
                    <a:lumMod val="50000"/>
                  </a:schemeClr>
                </a:solidFill>
                <a:latin typeface="+mj-lt"/>
                <a:cs typeface="Times New Roman" panose="02020603050405020304" pitchFamily="18" charset="0"/>
              </a:rPr>
              <a:t>2018 </a:t>
            </a:r>
            <a:r>
              <a:rPr lang="pl-PL" b="1" dirty="0">
                <a:solidFill>
                  <a:schemeClr val="accent2">
                    <a:lumMod val="50000"/>
                  </a:schemeClr>
                </a:solidFill>
                <a:latin typeface="+mj-lt"/>
                <a:cs typeface="Times New Roman" panose="02020603050405020304" pitchFamily="18" charset="0"/>
              </a:rPr>
              <a:t>roku Powiatowy Urząd Pracy dla Powiatu Warszawskiego Zachodniego skierował na szkolenia indywidualne </a:t>
            </a:r>
            <a:r>
              <a:rPr lang="pl-PL" b="1" dirty="0" smtClean="0">
                <a:solidFill>
                  <a:schemeClr val="accent2">
                    <a:lumMod val="50000"/>
                  </a:schemeClr>
                </a:solidFill>
                <a:latin typeface="+mj-lt"/>
                <a:cs typeface="Times New Roman" panose="02020603050405020304" pitchFamily="18" charset="0"/>
              </a:rPr>
              <a:t>60 </a:t>
            </a:r>
            <a:r>
              <a:rPr lang="pl-PL" b="1" dirty="0">
                <a:solidFill>
                  <a:schemeClr val="accent2">
                    <a:lumMod val="50000"/>
                  </a:schemeClr>
                </a:solidFill>
                <a:latin typeface="+mj-lt"/>
                <a:cs typeface="Times New Roman" panose="02020603050405020304" pitchFamily="18" charset="0"/>
              </a:rPr>
              <a:t>osób bezrobotnych.</a:t>
            </a:r>
          </a:p>
          <a:p>
            <a:pPr marL="0" indent="0" fontAlgn="auto">
              <a:lnSpc>
                <a:spcPct val="150000"/>
              </a:lnSpc>
              <a:buNone/>
            </a:pPr>
            <a:r>
              <a:rPr lang="pl-PL" dirty="0" smtClean="0">
                <a:solidFill>
                  <a:schemeClr val="accent2">
                    <a:lumMod val="50000"/>
                  </a:schemeClr>
                </a:solidFill>
                <a:latin typeface="+mj-lt"/>
                <a:cs typeface="Times New Roman" panose="02020603050405020304" pitchFamily="18" charset="0"/>
              </a:rPr>
              <a:t>Były </a:t>
            </a:r>
            <a:r>
              <a:rPr lang="pl-PL" dirty="0">
                <a:solidFill>
                  <a:schemeClr val="accent2">
                    <a:lumMod val="50000"/>
                  </a:schemeClr>
                </a:solidFill>
                <a:latin typeface="+mj-lt"/>
                <a:cs typeface="Times New Roman" panose="02020603050405020304" pitchFamily="18" charset="0"/>
              </a:rPr>
              <a:t>to szkolenia z zakresu: </a:t>
            </a:r>
          </a:p>
          <a:p>
            <a:pPr fontAlgn="auto">
              <a:lnSpc>
                <a:spcPct val="150000"/>
              </a:lnSpc>
            </a:pPr>
            <a:r>
              <a:rPr lang="pl-PL" dirty="0">
                <a:solidFill>
                  <a:schemeClr val="accent2">
                    <a:lumMod val="50000"/>
                  </a:schemeClr>
                </a:solidFill>
                <a:latin typeface="+mj-lt"/>
                <a:cs typeface="Times New Roman" panose="02020603050405020304" pitchFamily="18" charset="0"/>
              </a:rPr>
              <a:t>obsługi wózków jezdniowych, </a:t>
            </a:r>
          </a:p>
          <a:p>
            <a:pPr fontAlgn="auto">
              <a:lnSpc>
                <a:spcPct val="150000"/>
              </a:lnSpc>
            </a:pPr>
            <a:r>
              <a:rPr lang="pl-PL" dirty="0">
                <a:solidFill>
                  <a:schemeClr val="accent2">
                    <a:lumMod val="50000"/>
                  </a:schemeClr>
                </a:solidFill>
                <a:latin typeface="+mj-lt"/>
                <a:cs typeface="Times New Roman" panose="02020603050405020304" pitchFamily="18" charset="0"/>
              </a:rPr>
              <a:t>s</a:t>
            </a:r>
            <a:r>
              <a:rPr lang="pl-PL" dirty="0" smtClean="0">
                <a:solidFill>
                  <a:schemeClr val="accent2">
                    <a:lumMod val="50000"/>
                  </a:schemeClr>
                </a:solidFill>
                <a:latin typeface="+mj-lt"/>
                <a:cs typeface="Times New Roman" panose="02020603050405020304" pitchFamily="18" charset="0"/>
              </a:rPr>
              <a:t>pawania gazowego, </a:t>
            </a:r>
            <a:endParaRPr lang="pl-PL" dirty="0">
              <a:solidFill>
                <a:schemeClr val="accent2">
                  <a:lumMod val="50000"/>
                </a:schemeClr>
              </a:solidFill>
              <a:latin typeface="+mj-lt"/>
              <a:cs typeface="Times New Roman" panose="02020603050405020304" pitchFamily="18" charset="0"/>
            </a:endParaRPr>
          </a:p>
          <a:p>
            <a:pPr fontAlgn="auto">
              <a:lnSpc>
                <a:spcPct val="150000"/>
              </a:lnSpc>
            </a:pPr>
            <a:r>
              <a:rPr lang="pl-PL" dirty="0">
                <a:solidFill>
                  <a:schemeClr val="accent2">
                    <a:lumMod val="50000"/>
                  </a:schemeClr>
                </a:solidFill>
                <a:latin typeface="+mj-lt"/>
                <a:cs typeface="Times New Roman" panose="02020603050405020304" pitchFamily="18" charset="0"/>
              </a:rPr>
              <a:t>k</a:t>
            </a:r>
            <a:r>
              <a:rPr lang="pl-PL" dirty="0" smtClean="0">
                <a:solidFill>
                  <a:schemeClr val="accent2">
                    <a:lumMod val="50000"/>
                  </a:schemeClr>
                </a:solidFill>
                <a:latin typeface="+mj-lt"/>
                <a:cs typeface="Times New Roman" panose="02020603050405020304" pitchFamily="18" charset="0"/>
              </a:rPr>
              <a:t>ancelaryjno-archiwalnego, </a:t>
            </a:r>
            <a:endParaRPr lang="pl-PL" dirty="0">
              <a:solidFill>
                <a:schemeClr val="accent2">
                  <a:lumMod val="50000"/>
                </a:schemeClr>
              </a:solidFill>
              <a:latin typeface="+mj-lt"/>
              <a:cs typeface="Times New Roman" panose="02020603050405020304" pitchFamily="18" charset="0"/>
            </a:endParaRPr>
          </a:p>
          <a:p>
            <a:pPr fontAlgn="auto">
              <a:lnSpc>
                <a:spcPct val="150000"/>
              </a:lnSpc>
            </a:pPr>
            <a:r>
              <a:rPr lang="pl-PL" dirty="0">
                <a:solidFill>
                  <a:schemeClr val="accent2">
                    <a:lumMod val="50000"/>
                  </a:schemeClr>
                </a:solidFill>
                <a:latin typeface="+mj-lt"/>
                <a:cs typeface="Times New Roman" panose="02020603050405020304" pitchFamily="18" charset="0"/>
              </a:rPr>
              <a:t>s</a:t>
            </a:r>
            <a:r>
              <a:rPr lang="pl-PL" dirty="0" smtClean="0">
                <a:solidFill>
                  <a:schemeClr val="accent2">
                    <a:lumMod val="50000"/>
                  </a:schemeClr>
                </a:solidFill>
                <a:latin typeface="+mj-lt"/>
                <a:cs typeface="Times New Roman" panose="02020603050405020304" pitchFamily="18" charset="0"/>
              </a:rPr>
              <a:t>tylizacji paznokci i wizażu, </a:t>
            </a:r>
            <a:endParaRPr lang="pl-PL" dirty="0">
              <a:solidFill>
                <a:schemeClr val="accent2">
                  <a:lumMod val="50000"/>
                </a:schemeClr>
              </a:solidFill>
              <a:latin typeface="+mj-lt"/>
              <a:cs typeface="Times New Roman" panose="02020603050405020304" pitchFamily="18" charset="0"/>
            </a:endParaRPr>
          </a:p>
          <a:p>
            <a:pPr fontAlgn="auto">
              <a:lnSpc>
                <a:spcPct val="150000"/>
              </a:lnSpc>
            </a:pPr>
            <a:r>
              <a:rPr lang="pl-PL" dirty="0" smtClean="0">
                <a:solidFill>
                  <a:schemeClr val="accent2">
                    <a:lumMod val="50000"/>
                  </a:schemeClr>
                </a:solidFill>
                <a:latin typeface="+mj-lt"/>
                <a:cs typeface="Times New Roman" panose="02020603050405020304" pitchFamily="18" charset="0"/>
              </a:rPr>
              <a:t>florystyki, </a:t>
            </a:r>
            <a:endParaRPr lang="pl-PL" dirty="0">
              <a:solidFill>
                <a:schemeClr val="accent2">
                  <a:lumMod val="50000"/>
                </a:schemeClr>
              </a:solidFill>
              <a:latin typeface="+mj-lt"/>
              <a:cs typeface="Times New Roman" panose="02020603050405020304" pitchFamily="18" charset="0"/>
            </a:endParaRPr>
          </a:p>
          <a:p>
            <a:pPr fontAlgn="auto">
              <a:lnSpc>
                <a:spcPct val="150000"/>
              </a:lnSpc>
            </a:pPr>
            <a:r>
              <a:rPr lang="pl-PL" dirty="0" smtClean="0">
                <a:solidFill>
                  <a:schemeClr val="accent2">
                    <a:lumMod val="50000"/>
                  </a:schemeClr>
                </a:solidFill>
                <a:latin typeface="+mj-lt"/>
                <a:cs typeface="Times New Roman" panose="02020603050405020304" pitchFamily="18" charset="0"/>
              </a:rPr>
              <a:t>księgowości, </a:t>
            </a:r>
            <a:endParaRPr lang="pl-PL" dirty="0">
              <a:solidFill>
                <a:schemeClr val="accent2">
                  <a:lumMod val="50000"/>
                </a:schemeClr>
              </a:solidFill>
              <a:latin typeface="+mj-lt"/>
              <a:cs typeface="Times New Roman" panose="02020603050405020304" pitchFamily="18" charset="0"/>
            </a:endParaRPr>
          </a:p>
          <a:p>
            <a:pPr fontAlgn="auto">
              <a:lnSpc>
                <a:spcPct val="150000"/>
              </a:lnSpc>
            </a:pPr>
            <a:r>
              <a:rPr lang="pl-PL" dirty="0">
                <a:solidFill>
                  <a:schemeClr val="accent2">
                    <a:lumMod val="50000"/>
                  </a:schemeClr>
                </a:solidFill>
                <a:latin typeface="+mj-lt"/>
                <a:cs typeface="Times New Roman" panose="02020603050405020304" pitchFamily="18" charset="0"/>
              </a:rPr>
              <a:t>komputerowego – </a:t>
            </a:r>
            <a:r>
              <a:rPr lang="pl-PL" dirty="0" smtClean="0">
                <a:solidFill>
                  <a:schemeClr val="accent2">
                    <a:lumMod val="50000"/>
                  </a:schemeClr>
                </a:solidFill>
                <a:latin typeface="+mj-lt"/>
                <a:cs typeface="Times New Roman" panose="02020603050405020304" pitchFamily="18" charset="0"/>
              </a:rPr>
              <a:t>tworzenie stron, Auto CAD.</a:t>
            </a:r>
            <a:endParaRPr lang="pl-PL" dirty="0">
              <a:solidFill>
                <a:schemeClr val="accent2">
                  <a:lumMod val="50000"/>
                </a:schemeClr>
              </a:solidFill>
              <a:latin typeface="+mj-lt"/>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9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2000" y="252000"/>
            <a:ext cx="1298575" cy="865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flipH="1">
            <a:off x="8209254" y="6040438"/>
            <a:ext cx="934746" cy="81756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Tytuł 1"/>
          <p:cNvSpPr txBox="1">
            <a:spLocks/>
          </p:cNvSpPr>
          <p:nvPr/>
        </p:nvSpPr>
        <p:spPr>
          <a:xfrm>
            <a:off x="1690275" y="457201"/>
            <a:ext cx="6996525" cy="811559"/>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sz="3000" b="1" dirty="0" smtClean="0">
                <a:solidFill>
                  <a:schemeClr val="accent2">
                    <a:lumMod val="75000"/>
                  </a:schemeClr>
                </a:solidFill>
              </a:rPr>
              <a:t>Szkolenia</a:t>
            </a:r>
            <a:endParaRPr lang="pl-PL" sz="3000" b="1" dirty="0">
              <a:solidFill>
                <a:schemeClr val="accent2">
                  <a:lumMod val="75000"/>
                </a:schemeClr>
              </a:solidFill>
            </a:endParaRPr>
          </a:p>
        </p:txBody>
      </p:sp>
      <p:sp>
        <p:nvSpPr>
          <p:cNvPr id="8" name="Symbol zastępczy tekstu 2"/>
          <p:cNvSpPr txBox="1">
            <a:spLocks/>
          </p:cNvSpPr>
          <p:nvPr/>
        </p:nvSpPr>
        <p:spPr>
          <a:xfrm>
            <a:off x="1113524" y="1412776"/>
            <a:ext cx="7515992" cy="4437315"/>
          </a:xfrm>
          <a:prstGeom prst="rect">
            <a:avLst/>
          </a:prstGeom>
        </p:spPr>
        <p:txBody>
          <a:bodyPr anchor="ctr">
            <a:normAutofit/>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marL="0" indent="0" fontAlgn="auto">
              <a:lnSpc>
                <a:spcPct val="150000"/>
              </a:lnSpc>
              <a:buNone/>
            </a:pPr>
            <a:endParaRPr lang="pl-PL" dirty="0">
              <a:solidFill>
                <a:schemeClr val="accent2">
                  <a:lumMod val="50000"/>
                </a:schemeClr>
              </a:solidFill>
              <a:latin typeface="+mj-lt"/>
              <a:cs typeface="Times New Roman" panose="02020603050405020304" pitchFamily="18" charset="0"/>
            </a:endParaRPr>
          </a:p>
          <a:p>
            <a:pPr marL="0" indent="0" fontAlgn="auto">
              <a:lnSpc>
                <a:spcPct val="150000"/>
              </a:lnSpc>
              <a:buNone/>
            </a:pPr>
            <a:endParaRPr lang="pl-PL" dirty="0">
              <a:solidFill>
                <a:schemeClr val="accent2">
                  <a:lumMod val="50000"/>
                </a:schemeClr>
              </a:solidFill>
              <a:latin typeface="+mj-lt"/>
              <a:cs typeface="Times New Roman" panose="02020603050405020304" pitchFamily="18" charset="0"/>
            </a:endParaRPr>
          </a:p>
          <a:p>
            <a:pPr marL="0" indent="0" fontAlgn="auto">
              <a:lnSpc>
                <a:spcPct val="150000"/>
              </a:lnSpc>
              <a:buNone/>
            </a:pPr>
            <a:r>
              <a:rPr lang="pl-PL" dirty="0">
                <a:solidFill>
                  <a:schemeClr val="accent2">
                    <a:lumMod val="50000"/>
                  </a:schemeClr>
                </a:solidFill>
                <a:latin typeface="+mj-lt"/>
                <a:cs typeface="Times New Roman" panose="02020603050405020304" pitchFamily="18" charset="0"/>
              </a:rPr>
              <a:t>Spośród </a:t>
            </a:r>
            <a:r>
              <a:rPr lang="pl-PL" dirty="0" smtClean="0">
                <a:solidFill>
                  <a:schemeClr val="accent2">
                    <a:lumMod val="50000"/>
                  </a:schemeClr>
                </a:solidFill>
                <a:latin typeface="+mj-lt"/>
                <a:cs typeface="Times New Roman" panose="02020603050405020304" pitchFamily="18" charset="0"/>
              </a:rPr>
              <a:t>0 </a:t>
            </a:r>
            <a:r>
              <a:rPr lang="pl-PL" dirty="0">
                <a:solidFill>
                  <a:schemeClr val="accent2">
                    <a:lumMod val="50000"/>
                  </a:schemeClr>
                </a:solidFill>
                <a:latin typeface="+mj-lt"/>
                <a:cs typeface="Times New Roman" panose="02020603050405020304" pitchFamily="18" charset="0"/>
              </a:rPr>
              <a:t>osób, które ukończyły szkolenia </a:t>
            </a:r>
            <a:br>
              <a:rPr lang="pl-PL" dirty="0">
                <a:solidFill>
                  <a:schemeClr val="accent2">
                    <a:lumMod val="50000"/>
                  </a:schemeClr>
                </a:solidFill>
                <a:latin typeface="+mj-lt"/>
                <a:cs typeface="Times New Roman" panose="02020603050405020304" pitchFamily="18" charset="0"/>
              </a:rPr>
            </a:br>
            <a:r>
              <a:rPr lang="pl-PL" dirty="0">
                <a:solidFill>
                  <a:schemeClr val="accent2">
                    <a:lumMod val="50000"/>
                  </a:schemeClr>
                </a:solidFill>
                <a:latin typeface="+mj-lt"/>
                <a:cs typeface="Times New Roman" panose="02020603050405020304" pitchFamily="18" charset="0"/>
              </a:rPr>
              <a:t>– </a:t>
            </a:r>
            <a:r>
              <a:rPr lang="pl-PL" dirty="0" smtClean="0">
                <a:solidFill>
                  <a:schemeClr val="accent2">
                    <a:lumMod val="50000"/>
                  </a:schemeClr>
                </a:solidFill>
                <a:latin typeface="+mj-lt"/>
                <a:cs typeface="Times New Roman" panose="02020603050405020304" pitchFamily="18" charset="0"/>
              </a:rPr>
              <a:t>34 osoby zostały wyrejestrowane </a:t>
            </a:r>
            <a:r>
              <a:rPr lang="pl-PL" dirty="0">
                <a:solidFill>
                  <a:schemeClr val="accent2">
                    <a:lumMod val="50000"/>
                  </a:schemeClr>
                </a:solidFill>
                <a:latin typeface="+mj-lt"/>
                <a:cs typeface="Times New Roman" panose="02020603050405020304" pitchFamily="18" charset="0"/>
              </a:rPr>
              <a:t>z tytułu podjęcia zatrudnienia w trakcie szkolenia lub w terminie </a:t>
            </a:r>
            <a:br>
              <a:rPr lang="pl-PL" dirty="0">
                <a:solidFill>
                  <a:schemeClr val="accent2">
                    <a:lumMod val="50000"/>
                  </a:schemeClr>
                </a:solidFill>
                <a:latin typeface="+mj-lt"/>
                <a:cs typeface="Times New Roman" panose="02020603050405020304" pitchFamily="18" charset="0"/>
              </a:rPr>
            </a:br>
            <a:r>
              <a:rPr lang="pl-PL" dirty="0">
                <a:solidFill>
                  <a:schemeClr val="accent2">
                    <a:lumMod val="50000"/>
                  </a:schemeClr>
                </a:solidFill>
                <a:latin typeface="+mj-lt"/>
                <a:cs typeface="Times New Roman" panose="02020603050405020304" pitchFamily="18" charset="0"/>
              </a:rPr>
              <a:t>3 m-</a:t>
            </a:r>
            <a:r>
              <a:rPr lang="pl-PL" dirty="0" err="1">
                <a:solidFill>
                  <a:schemeClr val="accent2">
                    <a:lumMod val="50000"/>
                  </a:schemeClr>
                </a:solidFill>
                <a:latin typeface="+mj-lt"/>
                <a:cs typeface="Times New Roman" panose="02020603050405020304" pitchFamily="18" charset="0"/>
              </a:rPr>
              <a:t>cy</a:t>
            </a:r>
            <a:r>
              <a:rPr lang="pl-PL" dirty="0">
                <a:solidFill>
                  <a:schemeClr val="accent2">
                    <a:lumMod val="50000"/>
                  </a:schemeClr>
                </a:solidFill>
                <a:latin typeface="+mj-lt"/>
                <a:cs typeface="Times New Roman" panose="02020603050405020304" pitchFamily="18" charset="0"/>
              </a:rPr>
              <a:t> od jego zakończenia lub z tytułu podjęcia działalności gospodarczej. </a:t>
            </a:r>
          </a:p>
          <a:p>
            <a:pPr marL="0" indent="0" fontAlgn="auto">
              <a:lnSpc>
                <a:spcPct val="150000"/>
              </a:lnSpc>
              <a:buNone/>
            </a:pPr>
            <a:endParaRPr lang="pl-PL" dirty="0">
              <a:solidFill>
                <a:schemeClr val="accent2">
                  <a:lumMod val="50000"/>
                </a:schemeClr>
              </a:solidFill>
              <a:latin typeface="+mj-lt"/>
              <a:cs typeface="Times New Roman" panose="02020603050405020304" pitchFamily="18" charset="0"/>
            </a:endParaRPr>
          </a:p>
          <a:p>
            <a:pPr marL="0" indent="0" fontAlgn="auto">
              <a:lnSpc>
                <a:spcPct val="150000"/>
              </a:lnSpc>
              <a:buNone/>
            </a:pPr>
            <a:endParaRPr lang="pl-PL" dirty="0">
              <a:solidFill>
                <a:schemeClr val="accent2">
                  <a:lumMod val="50000"/>
                </a:schemeClr>
              </a:solidFill>
              <a:latin typeface="+mj-lt"/>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158915" y="5984086"/>
            <a:ext cx="1014689" cy="888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451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2000" y="252000"/>
            <a:ext cx="1298575" cy="865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Symbol zastępczy tekstu 2"/>
          <p:cNvSpPr txBox="1">
            <a:spLocks/>
          </p:cNvSpPr>
          <p:nvPr/>
        </p:nvSpPr>
        <p:spPr>
          <a:xfrm>
            <a:off x="1115616" y="1484784"/>
            <a:ext cx="7515992" cy="4437315"/>
          </a:xfrm>
          <a:prstGeom prst="rect">
            <a:avLst/>
          </a:prstGeom>
        </p:spPr>
        <p:txBody>
          <a:bodyPr anchor="ctr">
            <a:normAutofit fontScale="92500" lnSpcReduction="10000"/>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marL="0" indent="0" fontAlgn="auto">
              <a:lnSpc>
                <a:spcPct val="150000"/>
              </a:lnSpc>
              <a:buNone/>
            </a:pPr>
            <a:r>
              <a:rPr lang="pl-PL" dirty="0">
                <a:solidFill>
                  <a:schemeClr val="accent2">
                    <a:lumMod val="50000"/>
                  </a:schemeClr>
                </a:solidFill>
                <a:latin typeface="+mj-lt"/>
                <a:cs typeface="Times New Roman" panose="02020603050405020304" pitchFamily="18" charset="0"/>
              </a:rPr>
              <a:t>Powiatowy Urząd Pracy dla Powiatu Warszawskiego Zachodniego </a:t>
            </a:r>
            <a:r>
              <a:rPr lang="pl-PL" dirty="0" smtClean="0">
                <a:solidFill>
                  <a:schemeClr val="accent2">
                    <a:lumMod val="50000"/>
                  </a:schemeClr>
                </a:solidFill>
                <a:latin typeface="+mj-lt"/>
                <a:cs typeface="Times New Roman" panose="02020603050405020304" pitchFamily="18" charset="0"/>
              </a:rPr>
              <a:t>sfinansował</a:t>
            </a:r>
            <a:r>
              <a:rPr lang="pl-PL" dirty="0">
                <a:solidFill>
                  <a:schemeClr val="accent2">
                    <a:lumMod val="50000"/>
                  </a:schemeClr>
                </a:solidFill>
                <a:latin typeface="+mj-lt"/>
                <a:cs typeface="Times New Roman" panose="02020603050405020304" pitchFamily="18" charset="0"/>
              </a:rPr>
              <a:t>:</a:t>
            </a:r>
          </a:p>
          <a:p>
            <a:pPr fontAlgn="auto">
              <a:lnSpc>
                <a:spcPct val="150000"/>
              </a:lnSpc>
            </a:pPr>
            <a:r>
              <a:rPr lang="pl-PL" dirty="0" smtClean="0">
                <a:solidFill>
                  <a:schemeClr val="accent2">
                    <a:lumMod val="50000"/>
                  </a:schemeClr>
                </a:solidFill>
                <a:latin typeface="+mj-lt"/>
                <a:cs typeface="Times New Roman" panose="02020603050405020304" pitchFamily="18" charset="0"/>
              </a:rPr>
              <a:t>1 osobie koszty uzyskania licencji detektywa,</a:t>
            </a:r>
            <a:endParaRPr lang="pl-PL" dirty="0">
              <a:solidFill>
                <a:schemeClr val="accent2">
                  <a:lumMod val="50000"/>
                </a:schemeClr>
              </a:solidFill>
              <a:latin typeface="+mj-lt"/>
              <a:cs typeface="Times New Roman" panose="02020603050405020304" pitchFamily="18" charset="0"/>
            </a:endParaRPr>
          </a:p>
          <a:p>
            <a:pPr fontAlgn="auto">
              <a:lnSpc>
                <a:spcPct val="150000"/>
              </a:lnSpc>
            </a:pPr>
            <a:r>
              <a:rPr lang="pl-PL" dirty="0" smtClean="0">
                <a:solidFill>
                  <a:schemeClr val="accent2">
                    <a:lumMod val="50000"/>
                  </a:schemeClr>
                </a:solidFill>
                <a:latin typeface="+mj-lt"/>
                <a:cs typeface="Times New Roman" panose="02020603050405020304" pitchFamily="18" charset="0"/>
              </a:rPr>
              <a:t>1 osobie stypendium </a:t>
            </a:r>
            <a:r>
              <a:rPr lang="pl-PL" dirty="0">
                <a:solidFill>
                  <a:schemeClr val="accent2">
                    <a:lumMod val="50000"/>
                  </a:schemeClr>
                </a:solidFill>
                <a:latin typeface="+mj-lt"/>
                <a:cs typeface="Times New Roman" panose="02020603050405020304" pitchFamily="18" charset="0"/>
              </a:rPr>
              <a:t>na kontynuowanie nauki,</a:t>
            </a:r>
          </a:p>
          <a:p>
            <a:pPr fontAlgn="auto">
              <a:lnSpc>
                <a:spcPct val="150000"/>
              </a:lnSpc>
            </a:pPr>
            <a:r>
              <a:rPr lang="pl-PL" dirty="0" smtClean="0">
                <a:solidFill>
                  <a:schemeClr val="accent2">
                    <a:lumMod val="50000"/>
                  </a:schemeClr>
                </a:solidFill>
                <a:latin typeface="+mj-lt"/>
                <a:cs typeface="Times New Roman" panose="02020603050405020304" pitchFamily="18" charset="0"/>
              </a:rPr>
              <a:t>3 osobom koszty studiów podyplomowych, na kierunkach: Poradnictwo dietetyczne – postępy w żywieniu człowieka oraz Przygotowanie pedagogiczne – kwalifikacje nauczycielskie. </a:t>
            </a:r>
            <a:endParaRPr lang="pl-PL" dirty="0">
              <a:solidFill>
                <a:schemeClr val="accent2">
                  <a:lumMod val="50000"/>
                </a:schemeClr>
              </a:solidFill>
              <a:latin typeface="+mj-lt"/>
              <a:cs typeface="Times New Roman" panose="02020603050405020304" pitchFamily="18" charset="0"/>
            </a:endParaRPr>
          </a:p>
        </p:txBody>
      </p:sp>
    </p:spTree>
    <p:extLst>
      <p:ext uri="{BB962C8B-B14F-4D97-AF65-F5344CB8AC3E}">
        <p14:creationId xmlns:p14="http://schemas.microsoft.com/office/powerpoint/2010/main" val="3395478004"/>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2000" y="252000"/>
            <a:ext cx="1298575" cy="865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9698"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t="11340" b="9272"/>
          <a:stretch/>
        </p:blipFill>
        <p:spPr bwMode="auto">
          <a:xfrm>
            <a:off x="8218493" y="5884142"/>
            <a:ext cx="936123" cy="100811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Tytuł 1"/>
          <p:cNvSpPr txBox="1">
            <a:spLocks/>
          </p:cNvSpPr>
          <p:nvPr/>
        </p:nvSpPr>
        <p:spPr>
          <a:xfrm>
            <a:off x="1690275" y="457201"/>
            <a:ext cx="6996525" cy="811559"/>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sz="3000" b="1" dirty="0">
                <a:solidFill>
                  <a:schemeClr val="accent2">
                    <a:lumMod val="75000"/>
                  </a:schemeClr>
                </a:solidFill>
              </a:rPr>
              <a:t>Krajowy Fundusz Szkoleniowy</a:t>
            </a:r>
          </a:p>
        </p:txBody>
      </p:sp>
      <p:sp>
        <p:nvSpPr>
          <p:cNvPr id="7" name="Symbol zastępczy tekstu 2"/>
          <p:cNvSpPr txBox="1">
            <a:spLocks/>
          </p:cNvSpPr>
          <p:nvPr/>
        </p:nvSpPr>
        <p:spPr>
          <a:xfrm>
            <a:off x="1113524" y="1412776"/>
            <a:ext cx="7515992" cy="4680520"/>
          </a:xfrm>
          <a:prstGeom prst="rect">
            <a:avLst/>
          </a:prstGeom>
        </p:spPr>
        <p:txBody>
          <a:bodyPr anchor="ctr">
            <a:normAutofit fontScale="85000" lnSpcReduction="20000"/>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marL="0" indent="0" fontAlgn="auto">
              <a:lnSpc>
                <a:spcPct val="150000"/>
              </a:lnSpc>
              <a:spcBef>
                <a:spcPts val="0"/>
              </a:spcBef>
              <a:spcAft>
                <a:spcPts val="0"/>
              </a:spcAft>
              <a:buNone/>
            </a:pPr>
            <a:r>
              <a:rPr lang="pl-PL" dirty="0">
                <a:solidFill>
                  <a:schemeClr val="accent2">
                    <a:lumMod val="50000"/>
                  </a:schemeClr>
                </a:solidFill>
                <a:latin typeface="+mj-lt"/>
                <a:cs typeface="Times New Roman" panose="02020603050405020304" pitchFamily="18" charset="0"/>
              </a:rPr>
              <a:t>W </a:t>
            </a:r>
            <a:r>
              <a:rPr lang="pl-PL" dirty="0" smtClean="0">
                <a:solidFill>
                  <a:schemeClr val="accent2">
                    <a:lumMod val="50000"/>
                  </a:schemeClr>
                </a:solidFill>
                <a:latin typeface="+mj-lt"/>
                <a:cs typeface="Times New Roman" panose="02020603050405020304" pitchFamily="18" charset="0"/>
              </a:rPr>
              <a:t>2018 </a:t>
            </a:r>
            <a:r>
              <a:rPr lang="pl-PL" dirty="0">
                <a:solidFill>
                  <a:schemeClr val="accent2">
                    <a:lumMod val="50000"/>
                  </a:schemeClr>
                </a:solidFill>
                <a:latin typeface="+mj-lt"/>
                <a:cs typeface="Times New Roman" panose="02020603050405020304" pitchFamily="18" charset="0"/>
              </a:rPr>
              <a:t>r. przyznany limit na realizację kształcenia ustawicznego </a:t>
            </a:r>
            <a:br>
              <a:rPr lang="pl-PL" dirty="0">
                <a:solidFill>
                  <a:schemeClr val="accent2">
                    <a:lumMod val="50000"/>
                  </a:schemeClr>
                </a:solidFill>
                <a:latin typeface="+mj-lt"/>
                <a:cs typeface="Times New Roman" panose="02020603050405020304" pitchFamily="18" charset="0"/>
              </a:rPr>
            </a:br>
            <a:r>
              <a:rPr lang="pl-PL" dirty="0">
                <a:solidFill>
                  <a:schemeClr val="accent2">
                    <a:lumMod val="50000"/>
                  </a:schemeClr>
                </a:solidFill>
                <a:latin typeface="+mj-lt"/>
                <a:cs typeface="Times New Roman" panose="02020603050405020304" pitchFamily="18" charset="0"/>
              </a:rPr>
              <a:t>w ramach Krajowego Funduszu Szkoleniowego wyniósł </a:t>
            </a:r>
            <a:r>
              <a:rPr lang="pl-PL" dirty="0" smtClean="0">
                <a:solidFill>
                  <a:schemeClr val="accent2">
                    <a:lumMod val="50000"/>
                  </a:schemeClr>
                </a:solidFill>
                <a:latin typeface="+mj-lt"/>
                <a:cs typeface="Times New Roman" panose="02020603050405020304" pitchFamily="18" charset="0"/>
              </a:rPr>
              <a:t>591 </a:t>
            </a:r>
            <a:r>
              <a:rPr lang="pl-PL" dirty="0">
                <a:solidFill>
                  <a:schemeClr val="accent2">
                    <a:lumMod val="50000"/>
                  </a:schemeClr>
                </a:solidFill>
                <a:latin typeface="+mj-lt"/>
                <a:cs typeface="Times New Roman" panose="02020603050405020304" pitchFamily="18" charset="0"/>
              </a:rPr>
              <a:t>8</a:t>
            </a:r>
            <a:r>
              <a:rPr lang="pl-PL" dirty="0" smtClean="0">
                <a:solidFill>
                  <a:schemeClr val="accent2">
                    <a:lumMod val="50000"/>
                  </a:schemeClr>
                </a:solidFill>
                <a:latin typeface="+mj-lt"/>
                <a:cs typeface="Times New Roman" panose="02020603050405020304" pitchFamily="18" charset="0"/>
              </a:rPr>
              <a:t>00,00 </a:t>
            </a:r>
            <a:r>
              <a:rPr lang="pl-PL" dirty="0">
                <a:solidFill>
                  <a:schemeClr val="accent2">
                    <a:lumMod val="50000"/>
                  </a:schemeClr>
                </a:solidFill>
                <a:latin typeface="+mj-lt"/>
                <a:cs typeface="Times New Roman" panose="02020603050405020304" pitchFamily="18" charset="0"/>
              </a:rPr>
              <a:t>zł. Urząd wydatkował kwotę </a:t>
            </a:r>
            <a:r>
              <a:rPr lang="pl-PL" dirty="0" smtClean="0">
                <a:solidFill>
                  <a:schemeClr val="accent2">
                    <a:lumMod val="50000"/>
                  </a:schemeClr>
                </a:solidFill>
                <a:latin typeface="+mj-lt"/>
                <a:cs typeface="Times New Roman" panose="02020603050405020304" pitchFamily="18" charset="0"/>
              </a:rPr>
              <a:t>541 865,70 zł, podpisał </a:t>
            </a:r>
            <a:r>
              <a:rPr lang="pl-PL" dirty="0">
                <a:solidFill>
                  <a:schemeClr val="accent2">
                    <a:lumMod val="50000"/>
                  </a:schemeClr>
                </a:solidFill>
                <a:latin typeface="+mj-lt"/>
                <a:cs typeface="Times New Roman" panose="02020603050405020304" pitchFamily="18" charset="0"/>
              </a:rPr>
              <a:t>umowy na dofinansowanie z </a:t>
            </a:r>
            <a:r>
              <a:rPr lang="pl-PL" b="1" dirty="0" smtClean="0">
                <a:solidFill>
                  <a:schemeClr val="accent2">
                    <a:lumMod val="50000"/>
                  </a:schemeClr>
                </a:solidFill>
                <a:latin typeface="+mj-lt"/>
                <a:cs typeface="Times New Roman" panose="02020603050405020304" pitchFamily="18" charset="0"/>
              </a:rPr>
              <a:t>30 </a:t>
            </a:r>
            <a:r>
              <a:rPr lang="pl-PL" b="1" dirty="0">
                <a:solidFill>
                  <a:schemeClr val="accent2">
                    <a:lumMod val="50000"/>
                  </a:schemeClr>
                </a:solidFill>
                <a:latin typeface="+mj-lt"/>
                <a:cs typeface="Times New Roman" panose="02020603050405020304" pitchFamily="18" charset="0"/>
              </a:rPr>
              <a:t>pracodawcami</a:t>
            </a:r>
            <a:r>
              <a:rPr lang="pl-PL" dirty="0">
                <a:solidFill>
                  <a:schemeClr val="accent2">
                    <a:lumMod val="50000"/>
                  </a:schemeClr>
                </a:solidFill>
                <a:latin typeface="+mj-lt"/>
                <a:cs typeface="Times New Roman" panose="02020603050405020304" pitchFamily="18" charset="0"/>
              </a:rPr>
              <a:t>. Pracodawcy korzystali </a:t>
            </a:r>
            <a:r>
              <a:rPr lang="pl-PL" dirty="0" smtClean="0">
                <a:solidFill>
                  <a:schemeClr val="accent2">
                    <a:lumMod val="50000"/>
                  </a:schemeClr>
                </a:solidFill>
                <a:latin typeface="+mj-lt"/>
                <a:cs typeface="Times New Roman" panose="02020603050405020304" pitchFamily="18" charset="0"/>
              </a:rPr>
              <a:t/>
            </a:r>
            <a:br>
              <a:rPr lang="pl-PL" dirty="0" smtClean="0">
                <a:solidFill>
                  <a:schemeClr val="accent2">
                    <a:lumMod val="50000"/>
                  </a:schemeClr>
                </a:solidFill>
                <a:latin typeface="+mj-lt"/>
                <a:cs typeface="Times New Roman" panose="02020603050405020304" pitchFamily="18" charset="0"/>
              </a:rPr>
            </a:br>
            <a:r>
              <a:rPr lang="pl-PL" dirty="0" smtClean="0">
                <a:solidFill>
                  <a:schemeClr val="accent2">
                    <a:lumMod val="50000"/>
                  </a:schemeClr>
                </a:solidFill>
                <a:latin typeface="+mj-lt"/>
                <a:cs typeface="Times New Roman" panose="02020603050405020304" pitchFamily="18" charset="0"/>
              </a:rPr>
              <a:t>z </a:t>
            </a:r>
            <a:r>
              <a:rPr lang="pl-PL" dirty="0">
                <a:solidFill>
                  <a:schemeClr val="accent2">
                    <a:lumMod val="50000"/>
                  </a:schemeClr>
                </a:solidFill>
                <a:latin typeface="+mj-lt"/>
                <a:cs typeface="Times New Roman" panose="02020603050405020304" pitchFamily="18" charset="0"/>
              </a:rPr>
              <a:t>dofinansowania kosztów kursów, studiów podyplomowych, egzaminów oraz badań lekarskich dla siebie i pracowników. </a:t>
            </a:r>
            <a:br>
              <a:rPr lang="pl-PL" dirty="0">
                <a:solidFill>
                  <a:schemeClr val="accent2">
                    <a:lumMod val="50000"/>
                  </a:schemeClr>
                </a:solidFill>
                <a:latin typeface="+mj-lt"/>
                <a:cs typeface="Times New Roman" panose="02020603050405020304" pitchFamily="18" charset="0"/>
              </a:rPr>
            </a:br>
            <a:r>
              <a:rPr lang="pl-PL" dirty="0">
                <a:solidFill>
                  <a:schemeClr val="accent2">
                    <a:lumMod val="50000"/>
                  </a:schemeClr>
                </a:solidFill>
                <a:latin typeface="+mj-lt"/>
                <a:cs typeface="Times New Roman" panose="02020603050405020304" pitchFamily="18" charset="0"/>
              </a:rPr>
              <a:t>Ze wsparcia skorzystali przedsiębiorcy (mikro oraz </a:t>
            </a:r>
            <a:r>
              <a:rPr lang="pl-PL" dirty="0" smtClean="0">
                <a:solidFill>
                  <a:schemeClr val="accent2">
                    <a:lumMod val="50000"/>
                  </a:schemeClr>
                </a:solidFill>
                <a:latin typeface="+mj-lt"/>
                <a:cs typeface="Times New Roman" panose="02020603050405020304" pitchFamily="18" charset="0"/>
              </a:rPr>
              <a:t>więksi), </a:t>
            </a:r>
            <a:r>
              <a:rPr lang="pl-PL" dirty="0">
                <a:solidFill>
                  <a:schemeClr val="accent2">
                    <a:lumMod val="50000"/>
                  </a:schemeClr>
                </a:solidFill>
                <a:latin typeface="+mj-lt"/>
                <a:cs typeface="Times New Roman" panose="02020603050405020304" pitchFamily="18" charset="0"/>
              </a:rPr>
              <a:t>a także jednostki samorządowe (urzędy gmin i miast, ośrodki pomocy społecznej, domy pomocy społecznej). </a:t>
            </a:r>
          </a:p>
          <a:p>
            <a:pPr marL="0" indent="0" fontAlgn="auto">
              <a:lnSpc>
                <a:spcPct val="150000"/>
              </a:lnSpc>
              <a:spcBef>
                <a:spcPts val="0"/>
              </a:spcBef>
              <a:spcAft>
                <a:spcPts val="0"/>
              </a:spcAft>
              <a:buNone/>
            </a:pPr>
            <a:r>
              <a:rPr lang="pl-PL" dirty="0">
                <a:solidFill>
                  <a:schemeClr val="accent2">
                    <a:lumMod val="50000"/>
                  </a:schemeClr>
                </a:solidFill>
                <a:latin typeface="+mj-lt"/>
                <a:cs typeface="Times New Roman" panose="02020603050405020304" pitchFamily="18" charset="0"/>
              </a:rPr>
              <a:t>Urząd dofinansował koszty kształcenia ustawicznego dla łącznej liczby </a:t>
            </a:r>
            <a:r>
              <a:rPr lang="pl-PL" dirty="0" smtClean="0">
                <a:solidFill>
                  <a:schemeClr val="accent2">
                    <a:lumMod val="50000"/>
                  </a:schemeClr>
                </a:solidFill>
                <a:latin typeface="+mj-lt"/>
                <a:cs typeface="Times New Roman" panose="02020603050405020304" pitchFamily="18" charset="0"/>
              </a:rPr>
              <a:t>322 </a:t>
            </a:r>
            <a:r>
              <a:rPr lang="pl-PL" dirty="0">
                <a:solidFill>
                  <a:schemeClr val="accent2">
                    <a:lumMod val="50000"/>
                  </a:schemeClr>
                </a:solidFill>
                <a:latin typeface="+mj-lt"/>
                <a:cs typeface="Times New Roman" panose="02020603050405020304" pitchFamily="18" charset="0"/>
              </a:rPr>
              <a:t>osób.</a:t>
            </a:r>
          </a:p>
        </p:txBody>
      </p:sp>
    </p:spTree>
    <p:extLst>
      <p:ext uri="{BB962C8B-B14F-4D97-AF65-F5344CB8AC3E}">
        <p14:creationId xmlns:p14="http://schemas.microsoft.com/office/powerpoint/2010/main" val="825246141"/>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2000" y="252000"/>
            <a:ext cx="1298575" cy="865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t="11340" b="9272"/>
          <a:stretch/>
        </p:blipFill>
        <p:spPr bwMode="auto">
          <a:xfrm>
            <a:off x="8218493" y="5884142"/>
            <a:ext cx="936123" cy="100811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Tytuł 1"/>
          <p:cNvSpPr txBox="1">
            <a:spLocks/>
          </p:cNvSpPr>
          <p:nvPr/>
        </p:nvSpPr>
        <p:spPr>
          <a:xfrm>
            <a:off x="1690275" y="457201"/>
            <a:ext cx="6996525" cy="811559"/>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sz="3000" b="1" dirty="0">
                <a:solidFill>
                  <a:schemeClr val="accent2">
                    <a:lumMod val="75000"/>
                  </a:schemeClr>
                </a:solidFill>
              </a:rPr>
              <a:t>Krajowy Fundusz Szkoleniowy</a:t>
            </a:r>
          </a:p>
        </p:txBody>
      </p:sp>
      <p:sp>
        <p:nvSpPr>
          <p:cNvPr id="8" name="Symbol zastępczy tekstu 2"/>
          <p:cNvSpPr txBox="1">
            <a:spLocks/>
          </p:cNvSpPr>
          <p:nvPr/>
        </p:nvSpPr>
        <p:spPr>
          <a:xfrm>
            <a:off x="1113524" y="1412776"/>
            <a:ext cx="7515992" cy="4437315"/>
          </a:xfrm>
          <a:prstGeom prst="rect">
            <a:avLst/>
          </a:prstGeom>
        </p:spPr>
        <p:txBody>
          <a:bodyPr anchor="ctr">
            <a:normAutofit fontScale="92500" lnSpcReduction="10000"/>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marL="0" indent="0" fontAlgn="auto">
              <a:lnSpc>
                <a:spcPct val="150000"/>
              </a:lnSpc>
              <a:buNone/>
            </a:pPr>
            <a:r>
              <a:rPr lang="pl-PL" b="1" dirty="0">
                <a:solidFill>
                  <a:schemeClr val="accent2">
                    <a:lumMod val="50000"/>
                  </a:schemeClr>
                </a:solidFill>
                <a:latin typeface="+mj-lt"/>
                <a:cs typeface="Times New Roman" panose="02020603050405020304" pitchFamily="18" charset="0"/>
              </a:rPr>
              <a:t>PRACODAWCY</a:t>
            </a:r>
            <a:r>
              <a:rPr lang="pl-PL" b="1" dirty="0" smtClean="0">
                <a:solidFill>
                  <a:schemeClr val="accent2">
                    <a:lumMod val="50000"/>
                  </a:schemeClr>
                </a:solidFill>
                <a:latin typeface="+mj-lt"/>
                <a:cs typeface="Times New Roman" panose="02020603050405020304" pitchFamily="18" charset="0"/>
              </a:rPr>
              <a:t>:</a:t>
            </a:r>
            <a:endParaRPr lang="pl-PL" b="1" dirty="0">
              <a:solidFill>
                <a:schemeClr val="accent2">
                  <a:lumMod val="50000"/>
                </a:schemeClr>
              </a:solidFill>
              <a:latin typeface="+mj-lt"/>
              <a:cs typeface="Times New Roman" panose="02020603050405020304" pitchFamily="18" charset="0"/>
            </a:endParaRPr>
          </a:p>
          <a:p>
            <a:pPr fontAlgn="auto">
              <a:lnSpc>
                <a:spcPct val="150000"/>
              </a:lnSpc>
            </a:pPr>
            <a:r>
              <a:rPr lang="pl-PL" dirty="0" smtClean="0">
                <a:solidFill>
                  <a:schemeClr val="accent2">
                    <a:lumMod val="50000"/>
                  </a:schemeClr>
                </a:solidFill>
                <a:latin typeface="+mj-lt"/>
                <a:cs typeface="Times New Roman" panose="02020603050405020304" pitchFamily="18" charset="0"/>
              </a:rPr>
              <a:t>PERI Polska sp. z o.o.,</a:t>
            </a:r>
            <a:endParaRPr lang="pl-PL" dirty="0">
              <a:solidFill>
                <a:schemeClr val="accent2">
                  <a:lumMod val="50000"/>
                </a:schemeClr>
              </a:solidFill>
              <a:latin typeface="+mj-lt"/>
              <a:cs typeface="Times New Roman" panose="02020603050405020304" pitchFamily="18" charset="0"/>
            </a:endParaRPr>
          </a:p>
          <a:p>
            <a:pPr fontAlgn="auto">
              <a:lnSpc>
                <a:spcPct val="150000"/>
              </a:lnSpc>
            </a:pPr>
            <a:r>
              <a:rPr lang="pl-PL" dirty="0" smtClean="0">
                <a:solidFill>
                  <a:schemeClr val="accent2">
                    <a:lumMod val="50000"/>
                  </a:schemeClr>
                </a:solidFill>
                <a:latin typeface="+mj-lt"/>
                <a:cs typeface="Times New Roman" panose="02020603050405020304" pitchFamily="18" charset="0"/>
              </a:rPr>
              <a:t>PRO-FLEX S.A.,</a:t>
            </a:r>
            <a:endParaRPr lang="pl-PL" dirty="0">
              <a:solidFill>
                <a:schemeClr val="accent2">
                  <a:lumMod val="50000"/>
                </a:schemeClr>
              </a:solidFill>
              <a:latin typeface="+mj-lt"/>
              <a:cs typeface="Times New Roman" panose="02020603050405020304" pitchFamily="18" charset="0"/>
            </a:endParaRPr>
          </a:p>
          <a:p>
            <a:pPr fontAlgn="auto">
              <a:lnSpc>
                <a:spcPct val="150000"/>
              </a:lnSpc>
            </a:pPr>
            <a:r>
              <a:rPr lang="pl-PL" dirty="0" err="1" smtClean="0">
                <a:solidFill>
                  <a:schemeClr val="accent2">
                    <a:lumMod val="50000"/>
                  </a:schemeClr>
                </a:solidFill>
                <a:latin typeface="+mj-lt"/>
                <a:cs typeface="Times New Roman" panose="02020603050405020304" pitchFamily="18" charset="0"/>
              </a:rPr>
              <a:t>Sealed</a:t>
            </a:r>
            <a:r>
              <a:rPr lang="pl-PL" dirty="0" smtClean="0">
                <a:solidFill>
                  <a:schemeClr val="accent2">
                    <a:lumMod val="50000"/>
                  </a:schemeClr>
                </a:solidFill>
                <a:latin typeface="+mj-lt"/>
                <a:cs typeface="Times New Roman" panose="02020603050405020304" pitchFamily="18" charset="0"/>
              </a:rPr>
              <a:t> </a:t>
            </a:r>
            <a:r>
              <a:rPr lang="pl-PL" dirty="0" err="1" smtClean="0">
                <a:solidFill>
                  <a:schemeClr val="accent2">
                    <a:lumMod val="50000"/>
                  </a:schemeClr>
                </a:solidFill>
                <a:latin typeface="+mj-lt"/>
                <a:cs typeface="Times New Roman" panose="02020603050405020304" pitchFamily="18" charset="0"/>
              </a:rPr>
              <a:t>Air</a:t>
            </a:r>
            <a:r>
              <a:rPr lang="pl-PL" dirty="0" smtClean="0">
                <a:solidFill>
                  <a:schemeClr val="accent2">
                    <a:lumMod val="50000"/>
                  </a:schemeClr>
                </a:solidFill>
                <a:latin typeface="+mj-lt"/>
                <a:cs typeface="Times New Roman" panose="02020603050405020304" pitchFamily="18" charset="0"/>
              </a:rPr>
              <a:t> Polska sp. z o.o.,</a:t>
            </a:r>
            <a:endParaRPr lang="pl-PL" dirty="0">
              <a:solidFill>
                <a:schemeClr val="accent2">
                  <a:lumMod val="50000"/>
                </a:schemeClr>
              </a:solidFill>
              <a:latin typeface="+mj-lt"/>
              <a:cs typeface="Times New Roman" panose="02020603050405020304" pitchFamily="18" charset="0"/>
            </a:endParaRPr>
          </a:p>
          <a:p>
            <a:pPr fontAlgn="auto">
              <a:lnSpc>
                <a:spcPct val="150000"/>
              </a:lnSpc>
            </a:pPr>
            <a:r>
              <a:rPr lang="pl-PL" dirty="0" smtClean="0">
                <a:solidFill>
                  <a:schemeClr val="accent2">
                    <a:lumMod val="50000"/>
                  </a:schemeClr>
                </a:solidFill>
                <a:latin typeface="+mj-lt"/>
                <a:cs typeface="Times New Roman" panose="02020603050405020304" pitchFamily="18" charset="0"/>
              </a:rPr>
              <a:t>J.J. Design Joanna Janiszewska,</a:t>
            </a:r>
            <a:endParaRPr lang="pl-PL" dirty="0">
              <a:solidFill>
                <a:schemeClr val="accent2">
                  <a:lumMod val="50000"/>
                </a:schemeClr>
              </a:solidFill>
              <a:latin typeface="+mj-lt"/>
              <a:cs typeface="Times New Roman" panose="02020603050405020304" pitchFamily="18" charset="0"/>
            </a:endParaRPr>
          </a:p>
          <a:p>
            <a:pPr fontAlgn="auto">
              <a:lnSpc>
                <a:spcPct val="150000"/>
              </a:lnSpc>
            </a:pPr>
            <a:r>
              <a:rPr lang="pl-PL" dirty="0">
                <a:solidFill>
                  <a:schemeClr val="accent2">
                    <a:lumMod val="50000"/>
                  </a:schemeClr>
                </a:solidFill>
                <a:latin typeface="+mj-lt"/>
                <a:cs typeface="Times New Roman" panose="02020603050405020304" pitchFamily="18" charset="0"/>
              </a:rPr>
              <a:t>POLMO Łomianki S.A.,</a:t>
            </a:r>
          </a:p>
          <a:p>
            <a:pPr fontAlgn="auto">
              <a:lnSpc>
                <a:spcPct val="150000"/>
              </a:lnSpc>
            </a:pPr>
            <a:r>
              <a:rPr lang="pl-PL" dirty="0" smtClean="0">
                <a:solidFill>
                  <a:schemeClr val="accent2">
                    <a:lumMod val="50000"/>
                  </a:schemeClr>
                </a:solidFill>
                <a:latin typeface="+mj-lt"/>
                <a:cs typeface="Times New Roman" panose="02020603050405020304" pitchFamily="18" charset="0"/>
              </a:rPr>
              <a:t>Kompleksowe Sprzątanie „AB” Sławomir Łukasiewicz.</a:t>
            </a:r>
            <a:endParaRPr lang="pl-PL" dirty="0">
              <a:solidFill>
                <a:schemeClr val="accent2">
                  <a:lumMod val="50000"/>
                </a:schemeClr>
              </a:solidFill>
              <a:latin typeface="+mj-lt"/>
              <a:cs typeface="Times New Roman" panose="02020603050405020304" pitchFamily="18" charset="0"/>
            </a:endParaRPr>
          </a:p>
        </p:txBody>
      </p:sp>
    </p:spTree>
    <p:extLst>
      <p:ext uri="{BB962C8B-B14F-4D97-AF65-F5344CB8AC3E}">
        <p14:creationId xmlns:p14="http://schemas.microsoft.com/office/powerpoint/2010/main" val="3646329914"/>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2000" y="252000"/>
            <a:ext cx="1298575" cy="865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t="11340" b="9272"/>
          <a:stretch/>
        </p:blipFill>
        <p:spPr bwMode="auto">
          <a:xfrm>
            <a:off x="8218493" y="5884142"/>
            <a:ext cx="936123" cy="100811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Tytuł 1"/>
          <p:cNvSpPr txBox="1">
            <a:spLocks/>
          </p:cNvSpPr>
          <p:nvPr/>
        </p:nvSpPr>
        <p:spPr>
          <a:xfrm>
            <a:off x="1690275" y="457201"/>
            <a:ext cx="6996525" cy="811559"/>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sz="3000" b="1" dirty="0">
                <a:solidFill>
                  <a:schemeClr val="accent2">
                    <a:lumMod val="75000"/>
                  </a:schemeClr>
                </a:solidFill>
              </a:rPr>
              <a:t>Krajowy Fundusz Szkoleniowy</a:t>
            </a:r>
          </a:p>
        </p:txBody>
      </p:sp>
      <p:sp>
        <p:nvSpPr>
          <p:cNvPr id="8" name="Symbol zastępczy tekstu 2"/>
          <p:cNvSpPr txBox="1">
            <a:spLocks/>
          </p:cNvSpPr>
          <p:nvPr/>
        </p:nvSpPr>
        <p:spPr>
          <a:xfrm>
            <a:off x="1113524" y="1412776"/>
            <a:ext cx="7515992" cy="4437315"/>
          </a:xfrm>
          <a:prstGeom prst="rect">
            <a:avLst/>
          </a:prstGeom>
        </p:spPr>
        <p:txBody>
          <a:bodyPr anchor="ctr">
            <a:normAutofit/>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marL="0" indent="0" fontAlgn="auto">
              <a:lnSpc>
                <a:spcPct val="150000"/>
              </a:lnSpc>
              <a:buNone/>
            </a:pPr>
            <a:r>
              <a:rPr lang="pl-PL" dirty="0">
                <a:solidFill>
                  <a:schemeClr val="accent2">
                    <a:lumMod val="50000"/>
                  </a:schemeClr>
                </a:solidFill>
                <a:latin typeface="+mj-lt"/>
                <a:cs typeface="Times New Roman" panose="02020603050405020304" pitchFamily="18" charset="0"/>
              </a:rPr>
              <a:t>Kierunki studiów podyplomowych:</a:t>
            </a:r>
          </a:p>
          <a:p>
            <a:pPr fontAlgn="auto">
              <a:lnSpc>
                <a:spcPct val="150000"/>
              </a:lnSpc>
            </a:pPr>
            <a:r>
              <a:rPr lang="pl-PL" dirty="0" smtClean="0">
                <a:solidFill>
                  <a:schemeClr val="accent2">
                    <a:lumMod val="50000"/>
                  </a:schemeClr>
                </a:solidFill>
                <a:latin typeface="+mj-lt"/>
                <a:cs typeface="Times New Roman" panose="02020603050405020304" pitchFamily="18" charset="0"/>
              </a:rPr>
              <a:t>Prawo podatkowe,</a:t>
            </a:r>
          </a:p>
          <a:p>
            <a:pPr fontAlgn="auto">
              <a:lnSpc>
                <a:spcPct val="150000"/>
              </a:lnSpc>
            </a:pPr>
            <a:r>
              <a:rPr lang="pl-PL" dirty="0" smtClean="0">
                <a:solidFill>
                  <a:schemeClr val="accent2">
                    <a:lumMod val="50000"/>
                  </a:schemeClr>
                </a:solidFill>
                <a:latin typeface="+mj-lt"/>
                <a:cs typeface="Times New Roman" panose="02020603050405020304" pitchFamily="18" charset="0"/>
              </a:rPr>
              <a:t>Higiena i epidemiologia w profilaktyce i promocji zdrowia,</a:t>
            </a:r>
          </a:p>
          <a:p>
            <a:pPr fontAlgn="auto">
              <a:lnSpc>
                <a:spcPct val="150000"/>
              </a:lnSpc>
            </a:pPr>
            <a:r>
              <a:rPr lang="pl-PL" dirty="0" smtClean="0">
                <a:solidFill>
                  <a:schemeClr val="accent2">
                    <a:lumMod val="50000"/>
                  </a:schemeClr>
                </a:solidFill>
                <a:latin typeface="+mj-lt"/>
                <a:cs typeface="Times New Roman" panose="02020603050405020304" pitchFamily="18" charset="0"/>
              </a:rPr>
              <a:t>Administracja i finanse publiczne.</a:t>
            </a:r>
            <a:endParaRPr lang="pl-PL" dirty="0">
              <a:solidFill>
                <a:schemeClr val="accent2">
                  <a:lumMod val="50000"/>
                </a:schemeClr>
              </a:solidFill>
              <a:latin typeface="+mj-lt"/>
              <a:cs typeface="Times New Roman" panose="02020603050405020304" pitchFamily="18" charset="0"/>
            </a:endParaRPr>
          </a:p>
        </p:txBody>
      </p:sp>
    </p:spTree>
    <p:extLst>
      <p:ext uri="{BB962C8B-B14F-4D97-AF65-F5344CB8AC3E}">
        <p14:creationId xmlns:p14="http://schemas.microsoft.com/office/powerpoint/2010/main" val="3266925600"/>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2000" y="252000"/>
            <a:ext cx="1298575" cy="865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t="11340" b="9272"/>
          <a:stretch/>
        </p:blipFill>
        <p:spPr bwMode="auto">
          <a:xfrm>
            <a:off x="8218493" y="5884142"/>
            <a:ext cx="936123" cy="100811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Symbol zastępczy tekstu 2"/>
          <p:cNvSpPr txBox="1">
            <a:spLocks/>
          </p:cNvSpPr>
          <p:nvPr/>
        </p:nvSpPr>
        <p:spPr>
          <a:xfrm>
            <a:off x="1113524" y="2177977"/>
            <a:ext cx="7515992" cy="3554594"/>
          </a:xfrm>
          <a:prstGeom prst="rect">
            <a:avLst/>
          </a:prstGeom>
        </p:spPr>
        <p:txBody>
          <a:bodyPr numCol="2" anchor="ctr">
            <a:noAutofit/>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fontAlgn="auto">
              <a:spcAft>
                <a:spcPts val="0"/>
              </a:spcAft>
            </a:pPr>
            <a:r>
              <a:rPr lang="pl-PL" sz="2000" dirty="0" smtClean="0">
                <a:solidFill>
                  <a:schemeClr val="accent2">
                    <a:lumMod val="50000"/>
                  </a:schemeClr>
                </a:solidFill>
                <a:latin typeface="+mj-lt"/>
                <a:cs typeface="Times New Roman" panose="02020603050405020304" pitchFamily="18" charset="0"/>
              </a:rPr>
              <a:t>Kadry i płace, </a:t>
            </a:r>
            <a:endParaRPr lang="pl-PL" sz="2000" dirty="0">
              <a:solidFill>
                <a:schemeClr val="accent2">
                  <a:lumMod val="50000"/>
                </a:schemeClr>
              </a:solidFill>
              <a:latin typeface="+mj-lt"/>
              <a:cs typeface="Times New Roman" panose="02020603050405020304" pitchFamily="18" charset="0"/>
            </a:endParaRPr>
          </a:p>
          <a:p>
            <a:pPr fontAlgn="auto">
              <a:spcAft>
                <a:spcPts val="0"/>
              </a:spcAft>
            </a:pPr>
            <a:r>
              <a:rPr lang="pl-PL" sz="2000" dirty="0" smtClean="0">
                <a:solidFill>
                  <a:schemeClr val="accent2">
                    <a:lumMod val="50000"/>
                  </a:schemeClr>
                </a:solidFill>
                <a:latin typeface="+mj-lt"/>
                <a:cs typeface="Times New Roman" panose="02020603050405020304" pitchFamily="18" charset="0"/>
              </a:rPr>
              <a:t>Obsługa wózków widłowych WJO II, </a:t>
            </a:r>
            <a:endParaRPr lang="pl-PL" sz="2000" dirty="0">
              <a:solidFill>
                <a:schemeClr val="accent2">
                  <a:lumMod val="50000"/>
                </a:schemeClr>
              </a:solidFill>
              <a:latin typeface="+mj-lt"/>
              <a:cs typeface="Times New Roman" panose="02020603050405020304" pitchFamily="18" charset="0"/>
            </a:endParaRPr>
          </a:p>
          <a:p>
            <a:pPr fontAlgn="auto">
              <a:spcAft>
                <a:spcPts val="0"/>
              </a:spcAft>
            </a:pPr>
            <a:r>
              <a:rPr lang="pl-PL" sz="2000" dirty="0" smtClean="0">
                <a:solidFill>
                  <a:schemeClr val="accent2">
                    <a:lumMod val="50000"/>
                  </a:schemeClr>
                </a:solidFill>
                <a:latin typeface="+mj-lt"/>
                <a:cs typeface="Times New Roman" panose="02020603050405020304" pitchFamily="18" charset="0"/>
              </a:rPr>
              <a:t>Operator maszyn czyszczących, </a:t>
            </a:r>
          </a:p>
          <a:p>
            <a:pPr fontAlgn="auto">
              <a:spcAft>
                <a:spcPts val="0"/>
              </a:spcAft>
            </a:pPr>
            <a:r>
              <a:rPr lang="pl-PL" sz="2000" dirty="0" smtClean="0">
                <a:solidFill>
                  <a:schemeClr val="accent2">
                    <a:lumMod val="50000"/>
                  </a:schemeClr>
                </a:solidFill>
                <a:latin typeface="+mj-lt"/>
                <a:cs typeface="Times New Roman" panose="02020603050405020304" pitchFamily="18" charset="0"/>
              </a:rPr>
              <a:t>Operator CNC,</a:t>
            </a:r>
            <a:endParaRPr lang="pl-PL" sz="2000" dirty="0">
              <a:solidFill>
                <a:schemeClr val="accent2">
                  <a:lumMod val="50000"/>
                </a:schemeClr>
              </a:solidFill>
              <a:latin typeface="+mj-lt"/>
              <a:cs typeface="Times New Roman" panose="02020603050405020304" pitchFamily="18" charset="0"/>
            </a:endParaRPr>
          </a:p>
          <a:p>
            <a:pPr fontAlgn="auto">
              <a:spcAft>
                <a:spcPts val="0"/>
              </a:spcAft>
            </a:pPr>
            <a:r>
              <a:rPr lang="pl-PL" sz="2000" dirty="0" smtClean="0">
                <a:solidFill>
                  <a:schemeClr val="accent2">
                    <a:lumMod val="50000"/>
                  </a:schemeClr>
                </a:solidFill>
                <a:latin typeface="+mj-lt"/>
                <a:cs typeface="Times New Roman" panose="02020603050405020304" pitchFamily="18" charset="0"/>
              </a:rPr>
              <a:t>Specjalista ds. transportu i logistyki,</a:t>
            </a:r>
            <a:endParaRPr lang="pl-PL" sz="2000" dirty="0">
              <a:solidFill>
                <a:schemeClr val="accent2">
                  <a:lumMod val="50000"/>
                </a:schemeClr>
              </a:solidFill>
              <a:latin typeface="+mj-lt"/>
              <a:cs typeface="Times New Roman" panose="02020603050405020304" pitchFamily="18" charset="0"/>
            </a:endParaRPr>
          </a:p>
          <a:p>
            <a:pPr fontAlgn="auto">
              <a:spcAft>
                <a:spcPts val="0"/>
              </a:spcAft>
            </a:pPr>
            <a:r>
              <a:rPr lang="pl-PL" sz="2000" dirty="0">
                <a:solidFill>
                  <a:schemeClr val="accent2">
                    <a:lumMod val="50000"/>
                  </a:schemeClr>
                </a:solidFill>
                <a:cs typeface="Times New Roman" panose="02020603050405020304" pitchFamily="18" charset="0"/>
              </a:rPr>
              <a:t>Kursy fryzjerskie</a:t>
            </a:r>
            <a:r>
              <a:rPr lang="pl-PL" sz="2000" dirty="0" smtClean="0">
                <a:solidFill>
                  <a:schemeClr val="accent2">
                    <a:lumMod val="50000"/>
                  </a:schemeClr>
                </a:solidFill>
                <a:latin typeface="+mj-lt"/>
                <a:cs typeface="Times New Roman" panose="02020603050405020304" pitchFamily="18" charset="0"/>
              </a:rPr>
              <a:t>, </a:t>
            </a:r>
            <a:endParaRPr lang="pl-PL" sz="2000" dirty="0">
              <a:solidFill>
                <a:schemeClr val="accent2">
                  <a:lumMod val="50000"/>
                </a:schemeClr>
              </a:solidFill>
              <a:latin typeface="+mj-lt"/>
              <a:cs typeface="Times New Roman" panose="02020603050405020304" pitchFamily="18" charset="0"/>
            </a:endParaRPr>
          </a:p>
          <a:p>
            <a:pPr fontAlgn="auto">
              <a:spcAft>
                <a:spcPts val="0"/>
              </a:spcAft>
            </a:pPr>
            <a:r>
              <a:rPr lang="pl-PL" sz="2000" dirty="0">
                <a:solidFill>
                  <a:schemeClr val="accent2">
                    <a:lumMod val="50000"/>
                  </a:schemeClr>
                </a:solidFill>
                <a:cs typeface="Times New Roman" panose="02020603050405020304" pitchFamily="18" charset="0"/>
              </a:rPr>
              <a:t>Kursy kosmetyczne</a:t>
            </a:r>
            <a:r>
              <a:rPr lang="pl-PL" sz="2000" dirty="0" smtClean="0">
                <a:solidFill>
                  <a:schemeClr val="accent2">
                    <a:lumMod val="50000"/>
                  </a:schemeClr>
                </a:solidFill>
                <a:latin typeface="+mj-lt"/>
                <a:cs typeface="Times New Roman" panose="02020603050405020304" pitchFamily="18" charset="0"/>
              </a:rPr>
              <a:t>,</a:t>
            </a:r>
          </a:p>
          <a:p>
            <a:pPr fontAlgn="auto">
              <a:spcAft>
                <a:spcPts val="0"/>
              </a:spcAft>
            </a:pPr>
            <a:r>
              <a:rPr lang="pl-PL" sz="2000" dirty="0" smtClean="0">
                <a:solidFill>
                  <a:schemeClr val="accent2">
                    <a:lumMod val="50000"/>
                  </a:schemeClr>
                </a:solidFill>
                <a:latin typeface="+mj-lt"/>
                <a:cs typeface="Times New Roman" panose="02020603050405020304" pitchFamily="18" charset="0"/>
              </a:rPr>
              <a:t>Okluzja i planowanie leczenia,</a:t>
            </a:r>
          </a:p>
          <a:p>
            <a:pPr fontAlgn="auto">
              <a:spcAft>
                <a:spcPts val="0"/>
              </a:spcAft>
            </a:pPr>
            <a:r>
              <a:rPr lang="pl-PL" sz="2000" dirty="0" smtClean="0">
                <a:solidFill>
                  <a:schemeClr val="accent2">
                    <a:lumMod val="50000"/>
                  </a:schemeClr>
                </a:solidFill>
                <a:latin typeface="+mj-lt"/>
                <a:cs typeface="Times New Roman" panose="02020603050405020304" pitchFamily="18" charset="0"/>
              </a:rPr>
              <a:t>Sprawozdawczość finansowa,</a:t>
            </a:r>
          </a:p>
          <a:p>
            <a:pPr fontAlgn="auto">
              <a:spcAft>
                <a:spcPts val="0"/>
              </a:spcAft>
            </a:pPr>
            <a:r>
              <a:rPr lang="pl-PL" sz="2000" dirty="0" smtClean="0">
                <a:solidFill>
                  <a:schemeClr val="accent2">
                    <a:lumMod val="50000"/>
                  </a:schemeClr>
                </a:solidFill>
                <a:latin typeface="+mj-lt"/>
                <a:cs typeface="Times New Roman" panose="02020603050405020304" pitchFamily="18" charset="0"/>
              </a:rPr>
              <a:t>Excel w logistyce i gospodarce magazynowej,</a:t>
            </a:r>
            <a:endParaRPr lang="pl-PL" sz="2000" dirty="0">
              <a:solidFill>
                <a:schemeClr val="accent2">
                  <a:lumMod val="50000"/>
                </a:schemeClr>
              </a:solidFill>
              <a:latin typeface="+mj-lt"/>
              <a:cs typeface="Times New Roman" panose="02020603050405020304" pitchFamily="18" charset="0"/>
            </a:endParaRPr>
          </a:p>
          <a:p>
            <a:pPr fontAlgn="auto">
              <a:spcAft>
                <a:spcPts val="0"/>
              </a:spcAft>
            </a:pPr>
            <a:r>
              <a:rPr lang="pl-PL" sz="2000" dirty="0" smtClean="0">
                <a:solidFill>
                  <a:schemeClr val="accent2">
                    <a:lumMod val="50000"/>
                  </a:schemeClr>
                </a:solidFill>
                <a:latin typeface="+mj-lt"/>
                <a:cs typeface="Times New Roman" panose="02020603050405020304" pitchFamily="18" charset="0"/>
              </a:rPr>
              <a:t>Zamówienia publiczne, </a:t>
            </a:r>
            <a:endParaRPr lang="pl-PL" sz="2000" dirty="0">
              <a:solidFill>
                <a:schemeClr val="accent2">
                  <a:lumMod val="50000"/>
                </a:schemeClr>
              </a:solidFill>
              <a:latin typeface="+mj-lt"/>
              <a:cs typeface="Times New Roman" panose="02020603050405020304" pitchFamily="18" charset="0"/>
            </a:endParaRPr>
          </a:p>
          <a:p>
            <a:pPr fontAlgn="auto">
              <a:spcAft>
                <a:spcPts val="0"/>
              </a:spcAft>
            </a:pPr>
            <a:r>
              <a:rPr lang="pl-PL" sz="2000" dirty="0" smtClean="0">
                <a:solidFill>
                  <a:schemeClr val="accent2">
                    <a:lumMod val="50000"/>
                  </a:schemeClr>
                </a:solidFill>
                <a:latin typeface="+mj-lt"/>
                <a:cs typeface="Times New Roman" panose="02020603050405020304" pitchFamily="18" charset="0"/>
              </a:rPr>
              <a:t>RODO, </a:t>
            </a:r>
            <a:endParaRPr lang="pl-PL" sz="2000" dirty="0">
              <a:solidFill>
                <a:schemeClr val="accent2">
                  <a:lumMod val="50000"/>
                </a:schemeClr>
              </a:solidFill>
              <a:latin typeface="+mj-lt"/>
              <a:cs typeface="Times New Roman" panose="02020603050405020304" pitchFamily="18" charset="0"/>
            </a:endParaRPr>
          </a:p>
          <a:p>
            <a:pPr fontAlgn="auto">
              <a:spcAft>
                <a:spcPts val="0"/>
              </a:spcAft>
            </a:pPr>
            <a:r>
              <a:rPr lang="pl-PL" sz="2000" dirty="0" smtClean="0">
                <a:solidFill>
                  <a:schemeClr val="accent2">
                    <a:lumMod val="50000"/>
                  </a:schemeClr>
                </a:solidFill>
                <a:latin typeface="+mj-lt"/>
                <a:cs typeface="Times New Roman" panose="02020603050405020304" pitchFamily="18" charset="0"/>
              </a:rPr>
              <a:t>Techniki sprzedaży,</a:t>
            </a:r>
          </a:p>
          <a:p>
            <a:pPr fontAlgn="auto">
              <a:spcAft>
                <a:spcPts val="0"/>
              </a:spcAft>
            </a:pPr>
            <a:r>
              <a:rPr lang="pl-PL" sz="2000" dirty="0" smtClean="0">
                <a:solidFill>
                  <a:schemeClr val="accent2">
                    <a:lumMod val="50000"/>
                  </a:schemeClr>
                </a:solidFill>
                <a:latin typeface="+mj-lt"/>
                <a:cs typeface="Times New Roman" panose="02020603050405020304" pitchFamily="18" charset="0"/>
              </a:rPr>
              <a:t>Negocjacje i komunikacja </a:t>
            </a:r>
            <a:br>
              <a:rPr lang="pl-PL" sz="2000" dirty="0" smtClean="0">
                <a:solidFill>
                  <a:schemeClr val="accent2">
                    <a:lumMod val="50000"/>
                  </a:schemeClr>
                </a:solidFill>
                <a:latin typeface="+mj-lt"/>
                <a:cs typeface="Times New Roman" panose="02020603050405020304" pitchFamily="18" charset="0"/>
              </a:rPr>
            </a:br>
            <a:r>
              <a:rPr lang="pl-PL" sz="2000" dirty="0" smtClean="0">
                <a:solidFill>
                  <a:schemeClr val="accent2">
                    <a:lumMod val="50000"/>
                  </a:schemeClr>
                </a:solidFill>
                <a:latin typeface="+mj-lt"/>
                <a:cs typeface="Times New Roman" panose="02020603050405020304" pitchFamily="18" charset="0"/>
              </a:rPr>
              <a:t>z klientem,</a:t>
            </a:r>
            <a:endParaRPr lang="pl-PL" sz="2000" dirty="0">
              <a:solidFill>
                <a:schemeClr val="accent2">
                  <a:lumMod val="50000"/>
                </a:schemeClr>
              </a:solidFill>
              <a:latin typeface="+mj-lt"/>
              <a:cs typeface="Times New Roman" panose="02020603050405020304" pitchFamily="18" charset="0"/>
            </a:endParaRPr>
          </a:p>
          <a:p>
            <a:pPr fontAlgn="auto">
              <a:spcAft>
                <a:spcPts val="0"/>
              </a:spcAft>
            </a:pPr>
            <a:r>
              <a:rPr lang="pl-PL" sz="2000" dirty="0">
                <a:solidFill>
                  <a:schemeClr val="accent2">
                    <a:lumMod val="50000"/>
                  </a:schemeClr>
                </a:solidFill>
                <a:latin typeface="+mj-lt"/>
                <a:cs typeface="Times New Roman" panose="02020603050405020304" pitchFamily="18" charset="0"/>
              </a:rPr>
              <a:t>Kursy językowe</a:t>
            </a:r>
            <a:r>
              <a:rPr lang="pl-PL" sz="2000" dirty="0" smtClean="0">
                <a:solidFill>
                  <a:schemeClr val="accent2">
                    <a:lumMod val="50000"/>
                  </a:schemeClr>
                </a:solidFill>
                <a:latin typeface="+mj-lt"/>
                <a:cs typeface="Times New Roman" panose="02020603050405020304" pitchFamily="18" charset="0"/>
              </a:rPr>
              <a:t>.</a:t>
            </a:r>
            <a:endParaRPr lang="pl-PL" sz="2000" dirty="0">
              <a:solidFill>
                <a:schemeClr val="accent2">
                  <a:lumMod val="50000"/>
                </a:schemeClr>
              </a:solidFill>
              <a:latin typeface="+mj-lt"/>
              <a:cs typeface="Times New Roman" panose="02020603050405020304" pitchFamily="18" charset="0"/>
            </a:endParaRPr>
          </a:p>
        </p:txBody>
      </p:sp>
      <p:sp>
        <p:nvSpPr>
          <p:cNvPr id="7" name="Symbol zastępczy tekstu 2"/>
          <p:cNvSpPr txBox="1">
            <a:spLocks/>
          </p:cNvSpPr>
          <p:nvPr/>
        </p:nvSpPr>
        <p:spPr>
          <a:xfrm>
            <a:off x="1113524" y="1412776"/>
            <a:ext cx="7515992" cy="4437315"/>
          </a:xfrm>
          <a:prstGeom prst="rect">
            <a:avLst/>
          </a:prstGeom>
        </p:spPr>
        <p:txBody>
          <a:bodyPr numCol="2" anchor="ctr">
            <a:normAutofit/>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marL="0" indent="0" fontAlgn="auto">
              <a:lnSpc>
                <a:spcPct val="150000"/>
              </a:lnSpc>
              <a:buNone/>
            </a:pPr>
            <a:endParaRPr lang="pl-PL" sz="4200" dirty="0">
              <a:solidFill>
                <a:schemeClr val="accent2">
                  <a:lumMod val="50000"/>
                </a:schemeClr>
              </a:solidFill>
              <a:latin typeface="+mj-lt"/>
              <a:cs typeface="Times New Roman" panose="02020603050405020304" pitchFamily="18" charset="0"/>
            </a:endParaRPr>
          </a:p>
        </p:txBody>
      </p:sp>
      <p:sp>
        <p:nvSpPr>
          <p:cNvPr id="9" name="Symbol zastępczy tekstu 2"/>
          <p:cNvSpPr txBox="1">
            <a:spLocks/>
          </p:cNvSpPr>
          <p:nvPr/>
        </p:nvSpPr>
        <p:spPr>
          <a:xfrm>
            <a:off x="1113524" y="1340768"/>
            <a:ext cx="7515992" cy="583620"/>
          </a:xfrm>
          <a:prstGeom prst="rect">
            <a:avLst/>
          </a:prstGeom>
        </p:spPr>
        <p:txBody>
          <a:bodyPr numCol="1" anchor="ctr">
            <a:normAutofit fontScale="25000" lnSpcReduction="20000"/>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marL="0" indent="0" fontAlgn="auto">
              <a:lnSpc>
                <a:spcPct val="150000"/>
              </a:lnSpc>
              <a:buNone/>
            </a:pPr>
            <a:r>
              <a:rPr lang="pl-PL" sz="9600" dirty="0">
                <a:solidFill>
                  <a:schemeClr val="accent2">
                    <a:lumMod val="50000"/>
                  </a:schemeClr>
                </a:solidFill>
                <a:cs typeface="Times New Roman" panose="02020603050405020304" pitchFamily="18" charset="0"/>
              </a:rPr>
              <a:t>Tematyka kursów:</a:t>
            </a:r>
          </a:p>
        </p:txBody>
      </p:sp>
      <p:sp>
        <p:nvSpPr>
          <p:cNvPr id="10" name="Tytuł 1"/>
          <p:cNvSpPr txBox="1">
            <a:spLocks/>
          </p:cNvSpPr>
          <p:nvPr/>
        </p:nvSpPr>
        <p:spPr>
          <a:xfrm>
            <a:off x="1690275" y="457201"/>
            <a:ext cx="6996525" cy="811559"/>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sz="3000" b="1" dirty="0">
                <a:solidFill>
                  <a:schemeClr val="accent2">
                    <a:lumMod val="75000"/>
                  </a:schemeClr>
                </a:solidFill>
              </a:rPr>
              <a:t>Krajowy Fundusz Szkoleniowy</a:t>
            </a:r>
          </a:p>
        </p:txBody>
      </p:sp>
    </p:spTree>
    <p:extLst>
      <p:ext uri="{BB962C8B-B14F-4D97-AF65-F5344CB8AC3E}">
        <p14:creationId xmlns:p14="http://schemas.microsoft.com/office/powerpoint/2010/main" val="2994185533"/>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758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2000" y="252000"/>
            <a:ext cx="1298575" cy="865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5602" name="Picture 2" descr="http://pup.olesno.sisco.info/download/humanresources-jobs%281%29.jpg"/>
          <p:cNvPicPr>
            <a:picLocks noChangeAspect="1" noChangeArrowheads="1"/>
          </p:cNvPicPr>
          <p:nvPr/>
        </p:nvPicPr>
        <p:blipFill rotWithShape="1">
          <a:blip r:embed="rId3">
            <a:extLst>
              <a:ext uri="{28A0092B-C50C-407E-A947-70E740481C1C}">
                <a14:useLocalDpi xmlns:a14="http://schemas.microsoft.com/office/drawing/2010/main" val="0"/>
              </a:ext>
            </a:extLst>
          </a:blip>
          <a:srcRect b="3963"/>
          <a:stretch/>
        </p:blipFill>
        <p:spPr bwMode="auto">
          <a:xfrm>
            <a:off x="3389040" y="3356992"/>
            <a:ext cx="2952328" cy="1873484"/>
          </a:xfrm>
          <a:prstGeom prst="rect">
            <a:avLst/>
          </a:prstGeom>
          <a:noFill/>
          <a:extLst>
            <a:ext uri="{909E8E84-426E-40DD-AFC4-6F175D3DCCD1}">
              <a14:hiddenFill xmlns:a14="http://schemas.microsoft.com/office/drawing/2010/main">
                <a:solidFill>
                  <a:srgbClr val="FFFFFF"/>
                </a:solidFill>
              </a14:hiddenFill>
            </a:ext>
          </a:extLst>
        </p:spPr>
      </p:pic>
      <p:sp>
        <p:nvSpPr>
          <p:cNvPr id="5" name="Tytuł 1"/>
          <p:cNvSpPr txBox="1">
            <a:spLocks/>
          </p:cNvSpPr>
          <p:nvPr/>
        </p:nvSpPr>
        <p:spPr>
          <a:xfrm>
            <a:off x="1187624" y="1693861"/>
            <a:ext cx="7355160" cy="3038229"/>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b="1" dirty="0" smtClean="0">
                <a:solidFill>
                  <a:schemeClr val="accent2">
                    <a:lumMod val="75000"/>
                  </a:schemeClr>
                </a:solidFill>
                <a:cs typeface="Times New Roman" panose="02020603050405020304" pitchFamily="18" charset="0"/>
              </a:rPr>
              <a:t>INSTRUMENTY </a:t>
            </a:r>
          </a:p>
          <a:p>
            <a:pPr fontAlgn="auto">
              <a:spcAft>
                <a:spcPts val="0"/>
              </a:spcAft>
            </a:pPr>
            <a:r>
              <a:rPr lang="pl-PL" b="1" dirty="0" smtClean="0">
                <a:solidFill>
                  <a:schemeClr val="accent2">
                    <a:lumMod val="75000"/>
                  </a:schemeClr>
                </a:solidFill>
                <a:cs typeface="Times New Roman" panose="02020603050405020304" pitchFamily="18" charset="0"/>
              </a:rPr>
              <a:t>RYNKU PRACY</a:t>
            </a:r>
            <a:endParaRPr lang="pl-PL" b="1" dirty="0">
              <a:solidFill>
                <a:schemeClr val="accent2">
                  <a:lumMod val="75000"/>
                </a:schemeClr>
              </a:solidFill>
              <a:cs typeface="Times New Roman" panose="02020603050405020304" pitchFamily="18" charset="0"/>
            </a:endParaRPr>
          </a:p>
        </p:txBody>
      </p:sp>
    </p:spTree>
    <p:extLst>
      <p:ext uri="{BB962C8B-B14F-4D97-AF65-F5344CB8AC3E}">
        <p14:creationId xmlns:p14="http://schemas.microsoft.com/office/powerpoint/2010/main" val="376055334"/>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861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2000" y="252000"/>
            <a:ext cx="1298575" cy="865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2" descr="http://pup.olesno.sisco.info/download/humanresources-jobs%281%29.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782720" y="5949279"/>
            <a:ext cx="1387853" cy="917037"/>
          </a:xfrm>
          <a:prstGeom prst="rect">
            <a:avLst/>
          </a:prstGeom>
          <a:noFill/>
          <a:extLst>
            <a:ext uri="{909E8E84-426E-40DD-AFC4-6F175D3DCCD1}">
              <a14:hiddenFill xmlns:a14="http://schemas.microsoft.com/office/drawing/2010/main">
                <a:solidFill>
                  <a:srgbClr val="FFFFFF"/>
                </a:solidFill>
              </a14:hiddenFill>
            </a:ext>
          </a:extLst>
        </p:spPr>
      </p:pic>
      <p:sp>
        <p:nvSpPr>
          <p:cNvPr id="7" name="Symbol zastępczy tekstu 2"/>
          <p:cNvSpPr txBox="1">
            <a:spLocks/>
          </p:cNvSpPr>
          <p:nvPr/>
        </p:nvSpPr>
        <p:spPr>
          <a:xfrm>
            <a:off x="1115616" y="1129307"/>
            <a:ext cx="7515992" cy="4437315"/>
          </a:xfrm>
          <a:prstGeom prst="rect">
            <a:avLst/>
          </a:prstGeom>
        </p:spPr>
        <p:txBody>
          <a:bodyPr anchor="ctr">
            <a:normAutofit/>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marL="0" indent="0" fontAlgn="auto">
              <a:lnSpc>
                <a:spcPct val="150000"/>
              </a:lnSpc>
              <a:spcAft>
                <a:spcPts val="0"/>
              </a:spcAft>
              <a:buNone/>
            </a:pPr>
            <a:r>
              <a:rPr lang="pl-PL" dirty="0">
                <a:solidFill>
                  <a:schemeClr val="accent2">
                    <a:lumMod val="50000"/>
                  </a:schemeClr>
                </a:solidFill>
                <a:latin typeface="+mj-lt"/>
                <a:cs typeface="Times New Roman" panose="02020603050405020304" pitchFamily="18" charset="0"/>
              </a:rPr>
              <a:t>Podstawowe usługi rynku pracy wspierane są </a:t>
            </a:r>
            <a:br>
              <a:rPr lang="pl-PL" dirty="0">
                <a:solidFill>
                  <a:schemeClr val="accent2">
                    <a:lumMod val="50000"/>
                  </a:schemeClr>
                </a:solidFill>
                <a:latin typeface="+mj-lt"/>
                <a:cs typeface="Times New Roman" panose="02020603050405020304" pitchFamily="18" charset="0"/>
              </a:rPr>
            </a:br>
            <a:r>
              <a:rPr lang="pl-PL" sz="2800" b="1" dirty="0" smtClean="0">
                <a:solidFill>
                  <a:schemeClr val="accent2">
                    <a:lumMod val="75000"/>
                  </a:schemeClr>
                </a:solidFill>
              </a:rPr>
              <a:t>Instrumentami rynku pracy</a:t>
            </a:r>
            <a:endParaRPr lang="pl-PL" sz="2800" b="1" dirty="0">
              <a:solidFill>
                <a:schemeClr val="accent2">
                  <a:lumMod val="75000"/>
                </a:schemeClr>
              </a:solidFill>
            </a:endParaRPr>
          </a:p>
          <a:p>
            <a:pPr marL="0" indent="0" fontAlgn="auto">
              <a:lnSpc>
                <a:spcPct val="150000"/>
              </a:lnSpc>
              <a:buNone/>
            </a:pPr>
            <a:r>
              <a:rPr lang="pl-PL" dirty="0" smtClean="0">
                <a:solidFill>
                  <a:schemeClr val="accent2">
                    <a:lumMod val="50000"/>
                  </a:schemeClr>
                </a:solidFill>
                <a:latin typeface="+mj-lt"/>
                <a:cs typeface="Times New Roman" panose="02020603050405020304" pitchFamily="18" charset="0"/>
              </a:rPr>
              <a:t>Korzystanie </a:t>
            </a:r>
            <a:r>
              <a:rPr lang="pl-PL" dirty="0">
                <a:solidFill>
                  <a:schemeClr val="accent2">
                    <a:lumMod val="50000"/>
                  </a:schemeClr>
                </a:solidFill>
                <a:latin typeface="+mj-lt"/>
                <a:cs typeface="Times New Roman" panose="02020603050405020304" pitchFamily="18" charset="0"/>
              </a:rPr>
              <a:t>z instrumentów rynku pracy </a:t>
            </a:r>
            <a:r>
              <a:rPr lang="pl-PL" dirty="0" smtClean="0">
                <a:solidFill>
                  <a:schemeClr val="accent2">
                    <a:lumMod val="50000"/>
                  </a:schemeClr>
                </a:solidFill>
                <a:latin typeface="+mj-lt"/>
                <a:cs typeface="Times New Roman" panose="02020603050405020304" pitchFamily="18" charset="0"/>
              </a:rPr>
              <a:t>oznacza </a:t>
            </a:r>
            <a:r>
              <a:rPr lang="pl-PL" dirty="0">
                <a:solidFill>
                  <a:schemeClr val="accent2">
                    <a:lumMod val="50000"/>
                  </a:schemeClr>
                </a:solidFill>
                <a:latin typeface="+mj-lt"/>
                <a:cs typeface="Times New Roman" panose="02020603050405020304" pitchFamily="18" charset="0"/>
              </a:rPr>
              <a:t/>
            </a:r>
            <a:br>
              <a:rPr lang="pl-PL" dirty="0">
                <a:solidFill>
                  <a:schemeClr val="accent2">
                    <a:lumMod val="50000"/>
                  </a:schemeClr>
                </a:solidFill>
                <a:latin typeface="+mj-lt"/>
                <a:cs typeface="Times New Roman" panose="02020603050405020304" pitchFamily="18" charset="0"/>
              </a:rPr>
            </a:br>
            <a:r>
              <a:rPr lang="pl-PL" dirty="0">
                <a:solidFill>
                  <a:schemeClr val="accent2">
                    <a:lumMod val="50000"/>
                  </a:schemeClr>
                </a:solidFill>
                <a:latin typeface="+mj-lt"/>
                <a:cs typeface="Times New Roman" panose="02020603050405020304" pitchFamily="18" charset="0"/>
              </a:rPr>
              <a:t>uzyskanie przez pracodawcę bezpośredniego wsparcia finansowego lub brak ponoszenia kosztów na działania związane z zatrudnieniem osób bezrobotnych.  </a:t>
            </a:r>
          </a:p>
        </p:txBody>
      </p:sp>
    </p:spTree>
  </p:cSld>
  <p:clrMapOvr>
    <a:masterClrMapping/>
  </p:clrMapOvr>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963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2000" y="252000"/>
            <a:ext cx="1298575" cy="865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2" descr="http://pup.olesno.sisco.info/download/humanresources-jobs%281%29.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782720" y="5949279"/>
            <a:ext cx="1387853" cy="917037"/>
          </a:xfrm>
          <a:prstGeom prst="rect">
            <a:avLst/>
          </a:prstGeom>
          <a:noFill/>
          <a:extLst>
            <a:ext uri="{909E8E84-426E-40DD-AFC4-6F175D3DCCD1}">
              <a14:hiddenFill xmlns:a14="http://schemas.microsoft.com/office/drawing/2010/main">
                <a:solidFill>
                  <a:srgbClr val="FFFFFF"/>
                </a:solidFill>
              </a14:hiddenFill>
            </a:ext>
          </a:extLst>
        </p:spPr>
      </p:pic>
      <p:sp>
        <p:nvSpPr>
          <p:cNvPr id="11" name="Tytuł 1"/>
          <p:cNvSpPr txBox="1">
            <a:spLocks/>
          </p:cNvSpPr>
          <p:nvPr/>
        </p:nvSpPr>
        <p:spPr>
          <a:xfrm>
            <a:off x="1690275" y="457201"/>
            <a:ext cx="6996525" cy="811559"/>
          </a:xfrm>
          <a:prstGeom prst="rect">
            <a:avLst/>
          </a:prstGeom>
        </p:spPr>
        <p:txBody>
          <a:bodyPr>
            <a:normAutofit fontScale="92500" lnSpcReduction="20000"/>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sz="3000" b="1" dirty="0" smtClean="0">
                <a:solidFill>
                  <a:schemeClr val="accent2">
                    <a:lumMod val="75000"/>
                  </a:schemeClr>
                </a:solidFill>
              </a:rPr>
              <a:t>Instrumentami wspierającymi podstawowe usługi rynku pracy są:</a:t>
            </a:r>
            <a:endParaRPr lang="pl-PL" sz="3000" b="1" dirty="0">
              <a:solidFill>
                <a:schemeClr val="accent2">
                  <a:lumMod val="75000"/>
                </a:schemeClr>
              </a:solidFill>
            </a:endParaRPr>
          </a:p>
        </p:txBody>
      </p:sp>
      <p:sp>
        <p:nvSpPr>
          <p:cNvPr id="12" name="Symbol zastępczy tekstu 2"/>
          <p:cNvSpPr txBox="1">
            <a:spLocks/>
          </p:cNvSpPr>
          <p:nvPr/>
        </p:nvSpPr>
        <p:spPr>
          <a:xfrm>
            <a:off x="1113524" y="1412776"/>
            <a:ext cx="7515992" cy="4437315"/>
          </a:xfrm>
          <a:prstGeom prst="rect">
            <a:avLst/>
          </a:prstGeom>
        </p:spPr>
        <p:txBody>
          <a:bodyPr anchor="ctr">
            <a:normAutofit fontScale="85000" lnSpcReduction="20000"/>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fontAlgn="auto">
              <a:lnSpc>
                <a:spcPct val="120000"/>
              </a:lnSpc>
            </a:pPr>
            <a:r>
              <a:rPr lang="pl-PL" dirty="0">
                <a:solidFill>
                  <a:schemeClr val="accent2">
                    <a:lumMod val="50000"/>
                  </a:schemeClr>
                </a:solidFill>
                <a:latin typeface="+mj-lt"/>
                <a:cs typeface="Times New Roman" panose="02020603050405020304" pitchFamily="18" charset="0"/>
              </a:rPr>
              <a:t>Roboty publiczne</a:t>
            </a:r>
          </a:p>
          <a:p>
            <a:pPr fontAlgn="auto">
              <a:lnSpc>
                <a:spcPct val="120000"/>
              </a:lnSpc>
            </a:pPr>
            <a:r>
              <a:rPr lang="pl-PL" dirty="0">
                <a:solidFill>
                  <a:schemeClr val="accent2">
                    <a:lumMod val="50000"/>
                  </a:schemeClr>
                </a:solidFill>
                <a:latin typeface="+mj-lt"/>
                <a:cs typeface="Times New Roman" panose="02020603050405020304" pitchFamily="18" charset="0"/>
              </a:rPr>
              <a:t>Prace interwencyjne</a:t>
            </a:r>
          </a:p>
          <a:p>
            <a:pPr fontAlgn="auto">
              <a:lnSpc>
                <a:spcPct val="120000"/>
              </a:lnSpc>
            </a:pPr>
            <a:r>
              <a:rPr lang="pl-PL" dirty="0">
                <a:solidFill>
                  <a:schemeClr val="accent2">
                    <a:lumMod val="50000"/>
                  </a:schemeClr>
                </a:solidFill>
                <a:latin typeface="+mj-lt"/>
                <a:cs typeface="Times New Roman" panose="02020603050405020304" pitchFamily="18" charset="0"/>
              </a:rPr>
              <a:t>Staże</a:t>
            </a:r>
          </a:p>
          <a:p>
            <a:pPr fontAlgn="auto">
              <a:lnSpc>
                <a:spcPct val="120000"/>
              </a:lnSpc>
            </a:pPr>
            <a:r>
              <a:rPr lang="pl-PL" dirty="0">
                <a:solidFill>
                  <a:schemeClr val="accent2">
                    <a:lumMod val="50000"/>
                  </a:schemeClr>
                </a:solidFill>
                <a:latin typeface="+mj-lt"/>
                <a:cs typeface="Times New Roman" panose="02020603050405020304" pitchFamily="18" charset="0"/>
              </a:rPr>
              <a:t>Jednorazowe środki na podjęcie działalności gospodarczej</a:t>
            </a:r>
          </a:p>
          <a:p>
            <a:pPr fontAlgn="auto">
              <a:lnSpc>
                <a:spcPct val="120000"/>
              </a:lnSpc>
            </a:pPr>
            <a:r>
              <a:rPr lang="pl-PL" dirty="0">
                <a:solidFill>
                  <a:schemeClr val="accent2">
                    <a:lumMod val="50000"/>
                  </a:schemeClr>
                </a:solidFill>
                <a:latin typeface="+mj-lt"/>
                <a:cs typeface="Times New Roman" panose="02020603050405020304" pitchFamily="18" charset="0"/>
              </a:rPr>
              <a:t>Doposażenie stanowiska pracy</a:t>
            </a:r>
          </a:p>
          <a:p>
            <a:pPr fontAlgn="auto">
              <a:lnSpc>
                <a:spcPct val="120000"/>
              </a:lnSpc>
            </a:pPr>
            <a:r>
              <a:rPr lang="pl-PL" dirty="0">
                <a:solidFill>
                  <a:schemeClr val="accent2">
                    <a:lumMod val="50000"/>
                  </a:schemeClr>
                </a:solidFill>
                <a:latin typeface="+mj-lt"/>
                <a:cs typeface="Times New Roman" panose="02020603050405020304" pitchFamily="18" charset="0"/>
              </a:rPr>
              <a:t>Prace społecznie użyteczne</a:t>
            </a:r>
          </a:p>
          <a:p>
            <a:pPr fontAlgn="auto">
              <a:lnSpc>
                <a:spcPct val="120000"/>
              </a:lnSpc>
            </a:pPr>
            <a:r>
              <a:rPr lang="pl-PL" dirty="0">
                <a:solidFill>
                  <a:schemeClr val="accent2">
                    <a:lumMod val="50000"/>
                  </a:schemeClr>
                </a:solidFill>
                <a:latin typeface="+mj-lt"/>
                <a:cs typeface="Times New Roman" panose="02020603050405020304" pitchFamily="18" charset="0"/>
              </a:rPr>
              <a:t>Dofinansowanie wynagrodzenia zatrudnienia skierowanego bezrobotnego 50+</a:t>
            </a:r>
          </a:p>
          <a:p>
            <a:pPr fontAlgn="auto">
              <a:lnSpc>
                <a:spcPct val="120000"/>
              </a:lnSpc>
            </a:pPr>
            <a:r>
              <a:rPr lang="pl-PL" dirty="0">
                <a:solidFill>
                  <a:schemeClr val="accent2">
                    <a:lumMod val="50000"/>
                  </a:schemeClr>
                </a:solidFill>
                <a:latin typeface="+mj-lt"/>
                <a:cs typeface="Times New Roman" panose="02020603050405020304" pitchFamily="18" charset="0"/>
              </a:rPr>
              <a:t>Bony stażowe, zatrudnieniowe, na zasiedlenie</a:t>
            </a:r>
          </a:p>
          <a:p>
            <a:pPr fontAlgn="auto">
              <a:lnSpc>
                <a:spcPct val="120000"/>
              </a:lnSpc>
            </a:pPr>
            <a:r>
              <a:rPr lang="pl-PL" dirty="0">
                <a:solidFill>
                  <a:schemeClr val="accent2">
                    <a:lumMod val="50000"/>
                  </a:schemeClr>
                </a:solidFill>
                <a:latin typeface="+mj-lt"/>
                <a:cs typeface="Times New Roman" panose="02020603050405020304" pitchFamily="18" charset="0"/>
              </a:rPr>
              <a:t>Refundacja wynagrodzenia osób do 30 roku życia</a:t>
            </a:r>
          </a:p>
        </p:txBody>
      </p:sp>
    </p:spTree>
  </p:cSld>
  <p:clrMapOvr>
    <a:masterClrMapping/>
  </p:clrMapOvr>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065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2000" y="252000"/>
            <a:ext cx="1298575" cy="865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2" descr="http://pup.olesno.sisco.info/download/humanresources-jobs%281%29.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782720" y="5949279"/>
            <a:ext cx="1387853" cy="917037"/>
          </a:xfrm>
          <a:prstGeom prst="rect">
            <a:avLst/>
          </a:prstGeom>
          <a:noFill/>
          <a:extLst>
            <a:ext uri="{909E8E84-426E-40DD-AFC4-6F175D3DCCD1}">
              <a14:hiddenFill xmlns:a14="http://schemas.microsoft.com/office/drawing/2010/main">
                <a:solidFill>
                  <a:srgbClr val="FFFFFF"/>
                </a:solidFill>
              </a14:hiddenFill>
            </a:ext>
          </a:extLst>
        </p:spPr>
      </p:pic>
      <p:sp>
        <p:nvSpPr>
          <p:cNvPr id="7" name="Tytuł 1"/>
          <p:cNvSpPr txBox="1">
            <a:spLocks/>
          </p:cNvSpPr>
          <p:nvPr/>
        </p:nvSpPr>
        <p:spPr>
          <a:xfrm>
            <a:off x="1690275" y="457201"/>
            <a:ext cx="6996525" cy="811559"/>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sz="3000" b="1" dirty="0" smtClean="0">
                <a:solidFill>
                  <a:schemeClr val="accent2">
                    <a:lumMod val="75000"/>
                  </a:schemeClr>
                </a:solidFill>
              </a:rPr>
              <a:t>Roboty publiczne</a:t>
            </a:r>
            <a:endParaRPr lang="pl-PL" sz="3000" b="1" dirty="0">
              <a:solidFill>
                <a:schemeClr val="accent2">
                  <a:lumMod val="75000"/>
                </a:schemeClr>
              </a:solidFill>
            </a:endParaRPr>
          </a:p>
        </p:txBody>
      </p:sp>
      <p:sp>
        <p:nvSpPr>
          <p:cNvPr id="8" name="Symbol zastępczy tekstu 2"/>
          <p:cNvSpPr txBox="1">
            <a:spLocks/>
          </p:cNvSpPr>
          <p:nvPr/>
        </p:nvSpPr>
        <p:spPr>
          <a:xfrm>
            <a:off x="1113524" y="1412776"/>
            <a:ext cx="7515992" cy="4437315"/>
          </a:xfrm>
          <a:prstGeom prst="rect">
            <a:avLst/>
          </a:prstGeom>
        </p:spPr>
        <p:txBody>
          <a:bodyPr anchor="ctr">
            <a:normAutofit/>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marL="0" indent="0" fontAlgn="auto">
              <a:lnSpc>
                <a:spcPct val="150000"/>
              </a:lnSpc>
              <a:buNone/>
            </a:pPr>
            <a:r>
              <a:rPr lang="pl-PL" dirty="0">
                <a:solidFill>
                  <a:schemeClr val="accent2">
                    <a:lumMod val="50000"/>
                  </a:schemeClr>
                </a:solidFill>
                <a:latin typeface="+mj-lt"/>
                <a:cs typeface="Times New Roman" panose="02020603050405020304" pitchFamily="18" charset="0"/>
              </a:rPr>
              <a:t>W ramach robót publicznych w </a:t>
            </a:r>
            <a:r>
              <a:rPr lang="pl-PL" dirty="0" smtClean="0">
                <a:solidFill>
                  <a:schemeClr val="accent2">
                    <a:lumMod val="50000"/>
                  </a:schemeClr>
                </a:solidFill>
                <a:latin typeface="+mj-lt"/>
                <a:cs typeface="Times New Roman" panose="02020603050405020304" pitchFamily="18" charset="0"/>
              </a:rPr>
              <a:t>2018 </a:t>
            </a:r>
            <a:r>
              <a:rPr lang="pl-PL" dirty="0">
                <a:solidFill>
                  <a:schemeClr val="accent2">
                    <a:lumMod val="50000"/>
                  </a:schemeClr>
                </a:solidFill>
                <a:latin typeface="+mj-lt"/>
                <a:cs typeface="Times New Roman" panose="02020603050405020304" pitchFamily="18" charset="0"/>
              </a:rPr>
              <a:t>r. zatrudnienie znalazło </a:t>
            </a:r>
            <a:r>
              <a:rPr lang="pl-PL" dirty="0" smtClean="0">
                <a:solidFill>
                  <a:schemeClr val="accent2">
                    <a:lumMod val="50000"/>
                  </a:schemeClr>
                </a:solidFill>
                <a:latin typeface="+mj-lt"/>
                <a:cs typeface="Times New Roman" panose="02020603050405020304" pitchFamily="18" charset="0"/>
              </a:rPr>
              <a:t>71 </a:t>
            </a:r>
            <a:r>
              <a:rPr lang="pl-PL" dirty="0">
                <a:solidFill>
                  <a:schemeClr val="accent2">
                    <a:lumMod val="50000"/>
                  </a:schemeClr>
                </a:solidFill>
                <a:latin typeface="+mj-lt"/>
                <a:cs typeface="Times New Roman" panose="02020603050405020304" pitchFamily="18" charset="0"/>
              </a:rPr>
              <a:t>osób bezrobotnych.</a:t>
            </a:r>
          </a:p>
          <a:p>
            <a:pPr marL="0" indent="0" fontAlgn="auto">
              <a:lnSpc>
                <a:spcPct val="150000"/>
              </a:lnSpc>
              <a:buNone/>
            </a:pPr>
            <a:r>
              <a:rPr lang="pl-PL" dirty="0">
                <a:solidFill>
                  <a:schemeClr val="accent2">
                    <a:lumMod val="50000"/>
                  </a:schemeClr>
                </a:solidFill>
                <a:latin typeface="+mj-lt"/>
                <a:cs typeface="Times New Roman" panose="02020603050405020304" pitchFamily="18" charset="0"/>
              </a:rPr>
              <a:t>Najwięcej miejsc pracy zorganizowały </a:t>
            </a:r>
            <a:r>
              <a:rPr lang="pl-PL" dirty="0" smtClean="0">
                <a:solidFill>
                  <a:schemeClr val="accent2">
                    <a:lumMod val="50000"/>
                  </a:schemeClr>
                </a:solidFill>
                <a:latin typeface="+mj-lt"/>
                <a:cs typeface="Times New Roman" panose="02020603050405020304" pitchFamily="18" charset="0"/>
              </a:rPr>
              <a:t>gminy Leszno </a:t>
            </a:r>
            <a:br>
              <a:rPr lang="pl-PL" dirty="0" smtClean="0">
                <a:solidFill>
                  <a:schemeClr val="accent2">
                    <a:lumMod val="50000"/>
                  </a:schemeClr>
                </a:solidFill>
                <a:latin typeface="+mj-lt"/>
                <a:cs typeface="Times New Roman" panose="02020603050405020304" pitchFamily="18" charset="0"/>
              </a:rPr>
            </a:br>
            <a:r>
              <a:rPr lang="pl-PL" dirty="0" smtClean="0">
                <a:solidFill>
                  <a:schemeClr val="accent2">
                    <a:lumMod val="50000"/>
                  </a:schemeClr>
                </a:solidFill>
                <a:latin typeface="+mj-lt"/>
                <a:cs typeface="Times New Roman" panose="02020603050405020304" pitchFamily="18" charset="0"/>
              </a:rPr>
              <a:t>i Kampinos</a:t>
            </a:r>
            <a:r>
              <a:rPr lang="pl-PL" dirty="0">
                <a:solidFill>
                  <a:schemeClr val="accent2">
                    <a:lumMod val="50000"/>
                  </a:schemeClr>
                </a:solidFill>
                <a:latin typeface="+mj-lt"/>
                <a:cs typeface="Times New Roman" panose="02020603050405020304" pitchFamily="18" charset="0"/>
              </a:rPr>
              <a:t>.</a:t>
            </a:r>
          </a:p>
          <a:p>
            <a:pPr marL="0" indent="0" fontAlgn="auto">
              <a:lnSpc>
                <a:spcPct val="150000"/>
              </a:lnSpc>
              <a:buNone/>
            </a:pPr>
            <a:r>
              <a:rPr lang="pl-PL" dirty="0">
                <a:solidFill>
                  <a:schemeClr val="accent2">
                    <a:lumMod val="50000"/>
                  </a:schemeClr>
                </a:solidFill>
                <a:latin typeface="+mj-lt"/>
                <a:cs typeface="Times New Roman" panose="02020603050405020304" pitchFamily="18" charset="0"/>
              </a:rPr>
              <a:t>Osoby bezrobotne kierowane były przeważnie do Urzędów Gmin </a:t>
            </a:r>
            <a:r>
              <a:rPr lang="pl-PL" dirty="0" smtClean="0">
                <a:solidFill>
                  <a:schemeClr val="accent2">
                    <a:lumMod val="50000"/>
                  </a:schemeClr>
                </a:solidFill>
                <a:latin typeface="+mj-lt"/>
                <a:cs typeface="Times New Roman" panose="02020603050405020304" pitchFamily="18" charset="0"/>
              </a:rPr>
              <a:t>i Zespołów Szkół, a także Bibliotek. </a:t>
            </a:r>
            <a:endParaRPr lang="pl-PL" dirty="0">
              <a:solidFill>
                <a:schemeClr val="accent2">
                  <a:lumMod val="50000"/>
                </a:schemeClr>
              </a:solidFill>
              <a:latin typeface="+mj-lt"/>
              <a:cs typeface="Times New Roman" panose="02020603050405020304" pitchFamily="18" charset="0"/>
            </a:endParaRPr>
          </a:p>
        </p:txBody>
      </p:sp>
    </p:spTree>
  </p:cSld>
  <p:clrMapOvr>
    <a:masterClrMapping/>
  </p:clrMapOvr>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68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2000" y="252000"/>
            <a:ext cx="1298575" cy="865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2" descr="http://pup.olesno.sisco.info/download/humanresources-jobs%281%29.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782720" y="5949279"/>
            <a:ext cx="1387853" cy="917037"/>
          </a:xfrm>
          <a:prstGeom prst="rect">
            <a:avLst/>
          </a:prstGeom>
          <a:noFill/>
          <a:extLst>
            <a:ext uri="{909E8E84-426E-40DD-AFC4-6F175D3DCCD1}">
              <a14:hiddenFill xmlns:a14="http://schemas.microsoft.com/office/drawing/2010/main">
                <a:solidFill>
                  <a:srgbClr val="FFFFFF"/>
                </a:solidFill>
              </a14:hiddenFill>
            </a:ext>
          </a:extLst>
        </p:spPr>
      </p:pic>
      <p:sp>
        <p:nvSpPr>
          <p:cNvPr id="7" name="Tytuł 1"/>
          <p:cNvSpPr txBox="1">
            <a:spLocks/>
          </p:cNvSpPr>
          <p:nvPr/>
        </p:nvSpPr>
        <p:spPr>
          <a:xfrm>
            <a:off x="1690275" y="457201"/>
            <a:ext cx="6996525" cy="811559"/>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sz="3000" b="1" dirty="0">
                <a:solidFill>
                  <a:schemeClr val="accent2">
                    <a:lumMod val="75000"/>
                  </a:schemeClr>
                </a:solidFill>
              </a:rPr>
              <a:t>Prace interwencyjne</a:t>
            </a:r>
          </a:p>
        </p:txBody>
      </p:sp>
      <p:sp>
        <p:nvSpPr>
          <p:cNvPr id="9" name="Symbol zastępczy tekstu 2"/>
          <p:cNvSpPr txBox="1">
            <a:spLocks/>
          </p:cNvSpPr>
          <p:nvPr/>
        </p:nvSpPr>
        <p:spPr>
          <a:xfrm>
            <a:off x="1113524" y="3013330"/>
            <a:ext cx="7515992" cy="2565107"/>
          </a:xfrm>
          <a:prstGeom prst="rect">
            <a:avLst/>
          </a:prstGeom>
        </p:spPr>
        <p:txBody>
          <a:bodyPr numCol="2" anchor="ctr">
            <a:noAutofit/>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fontAlgn="auto"/>
            <a:r>
              <a:rPr lang="pl-PL" sz="1800" dirty="0" smtClean="0">
                <a:solidFill>
                  <a:schemeClr val="accent2">
                    <a:lumMod val="50000"/>
                  </a:schemeClr>
                </a:solidFill>
                <a:cs typeface="Times New Roman" panose="02020603050405020304" pitchFamily="18" charset="0"/>
              </a:rPr>
              <a:t>VERENT </a:t>
            </a:r>
            <a:r>
              <a:rPr lang="pl-PL" sz="1800" dirty="0">
                <a:solidFill>
                  <a:schemeClr val="accent2">
                    <a:lumMod val="50000"/>
                  </a:schemeClr>
                </a:solidFill>
                <a:cs typeface="Times New Roman" panose="02020603050405020304" pitchFamily="18" charset="0"/>
              </a:rPr>
              <a:t>Sp. z o.o.</a:t>
            </a:r>
          </a:p>
          <a:p>
            <a:pPr fontAlgn="auto"/>
            <a:r>
              <a:rPr lang="pl-PL" sz="1800" dirty="0" smtClean="0">
                <a:solidFill>
                  <a:schemeClr val="accent2">
                    <a:lumMod val="50000"/>
                  </a:schemeClr>
                </a:solidFill>
                <a:cs typeface="Times New Roman" panose="02020603050405020304" pitchFamily="18" charset="0"/>
              </a:rPr>
              <a:t>JMJ Antonina Gos </a:t>
            </a:r>
            <a:r>
              <a:rPr lang="pl-PL" sz="1800" dirty="0" err="1" smtClean="0">
                <a:solidFill>
                  <a:schemeClr val="accent2">
                    <a:lumMod val="50000"/>
                  </a:schemeClr>
                </a:solidFill>
                <a:cs typeface="Times New Roman" panose="02020603050405020304" pitchFamily="18" charset="0"/>
              </a:rPr>
              <a:t>Domestic</a:t>
            </a:r>
            <a:r>
              <a:rPr lang="pl-PL" sz="1800" dirty="0" smtClean="0">
                <a:solidFill>
                  <a:schemeClr val="accent2">
                    <a:lumMod val="50000"/>
                  </a:schemeClr>
                </a:solidFill>
                <a:cs typeface="Times New Roman" panose="02020603050405020304" pitchFamily="18" charset="0"/>
              </a:rPr>
              <a:t>,</a:t>
            </a:r>
            <a:endParaRPr lang="pl-PL" sz="1800" dirty="0">
              <a:solidFill>
                <a:schemeClr val="accent2">
                  <a:lumMod val="50000"/>
                </a:schemeClr>
              </a:solidFill>
              <a:cs typeface="Times New Roman" panose="02020603050405020304" pitchFamily="18" charset="0"/>
            </a:endParaRPr>
          </a:p>
          <a:p>
            <a:pPr fontAlgn="auto"/>
            <a:r>
              <a:rPr lang="pl-PL" sz="1800" dirty="0" smtClean="0">
                <a:solidFill>
                  <a:schemeClr val="accent2">
                    <a:lumMod val="50000"/>
                  </a:schemeClr>
                </a:solidFill>
                <a:cs typeface="Times New Roman" panose="02020603050405020304" pitchFamily="18" charset="0"/>
              </a:rPr>
              <a:t>PRIMO STAL Ilona Niedziółka,</a:t>
            </a:r>
            <a:endParaRPr lang="pl-PL" sz="1800" dirty="0">
              <a:solidFill>
                <a:schemeClr val="accent2">
                  <a:lumMod val="50000"/>
                </a:schemeClr>
              </a:solidFill>
              <a:cs typeface="Times New Roman" panose="02020603050405020304" pitchFamily="18" charset="0"/>
            </a:endParaRPr>
          </a:p>
          <a:p>
            <a:pPr fontAlgn="auto"/>
            <a:r>
              <a:rPr lang="pl-PL" sz="1800" dirty="0" smtClean="0">
                <a:solidFill>
                  <a:schemeClr val="accent2">
                    <a:lumMod val="50000"/>
                  </a:schemeClr>
                </a:solidFill>
                <a:cs typeface="Times New Roman" panose="02020603050405020304" pitchFamily="18" charset="0"/>
              </a:rPr>
              <a:t>ALMAX Magdalena Ptaszek,</a:t>
            </a:r>
            <a:endParaRPr lang="pl-PL" sz="1800" dirty="0">
              <a:solidFill>
                <a:schemeClr val="accent2">
                  <a:lumMod val="50000"/>
                </a:schemeClr>
              </a:solidFill>
              <a:cs typeface="Times New Roman" panose="02020603050405020304" pitchFamily="18" charset="0"/>
            </a:endParaRPr>
          </a:p>
          <a:p>
            <a:pPr fontAlgn="auto"/>
            <a:r>
              <a:rPr lang="pl-PL" sz="1800" dirty="0" smtClean="0">
                <a:solidFill>
                  <a:schemeClr val="accent2">
                    <a:lumMod val="50000"/>
                  </a:schemeClr>
                </a:solidFill>
                <a:cs typeface="Times New Roman" panose="02020603050405020304" pitchFamily="18" charset="0"/>
              </a:rPr>
              <a:t>MIGHTY GOD Andrzej Majtyka,</a:t>
            </a:r>
            <a:endParaRPr lang="pl-PL" sz="1800" dirty="0">
              <a:solidFill>
                <a:schemeClr val="accent2">
                  <a:lumMod val="50000"/>
                </a:schemeClr>
              </a:solidFill>
              <a:cs typeface="Times New Roman" panose="02020603050405020304" pitchFamily="18" charset="0"/>
            </a:endParaRPr>
          </a:p>
          <a:p>
            <a:pPr fontAlgn="auto"/>
            <a:r>
              <a:rPr lang="pl-PL" sz="1800" dirty="0" smtClean="0">
                <a:solidFill>
                  <a:schemeClr val="accent2">
                    <a:lumMod val="50000"/>
                  </a:schemeClr>
                </a:solidFill>
                <a:cs typeface="Times New Roman" panose="02020603050405020304" pitchFamily="18" charset="0"/>
              </a:rPr>
              <a:t>PUH ACER Janusz Błaszczyk,</a:t>
            </a:r>
            <a:endParaRPr lang="pl-PL" sz="1800" dirty="0">
              <a:solidFill>
                <a:schemeClr val="accent2">
                  <a:lumMod val="50000"/>
                </a:schemeClr>
              </a:solidFill>
              <a:cs typeface="Times New Roman" panose="02020603050405020304" pitchFamily="18" charset="0"/>
            </a:endParaRPr>
          </a:p>
          <a:p>
            <a:pPr fontAlgn="auto"/>
            <a:r>
              <a:rPr lang="pl-PL" sz="1800" dirty="0" smtClean="0">
                <a:solidFill>
                  <a:schemeClr val="accent2">
                    <a:lumMod val="50000"/>
                  </a:schemeClr>
                </a:solidFill>
                <a:cs typeface="Times New Roman" panose="02020603050405020304" pitchFamily="18" charset="0"/>
              </a:rPr>
              <a:t>STAAMP POLAND sp</a:t>
            </a:r>
            <a:r>
              <a:rPr lang="pl-PL" sz="1800" dirty="0">
                <a:solidFill>
                  <a:schemeClr val="accent2">
                    <a:lumMod val="50000"/>
                  </a:schemeClr>
                </a:solidFill>
                <a:cs typeface="Times New Roman" panose="02020603050405020304" pitchFamily="18" charset="0"/>
              </a:rPr>
              <a:t>. z o.o.</a:t>
            </a:r>
          </a:p>
          <a:p>
            <a:pPr fontAlgn="auto"/>
            <a:r>
              <a:rPr lang="pl-PL" sz="1800" dirty="0" smtClean="0">
                <a:solidFill>
                  <a:schemeClr val="accent2">
                    <a:lumMod val="50000"/>
                  </a:schemeClr>
                </a:solidFill>
                <a:cs typeface="Times New Roman" panose="02020603050405020304" pitchFamily="18" charset="0"/>
              </a:rPr>
              <a:t>NOR-GAZ Andrzej </a:t>
            </a:r>
            <a:r>
              <a:rPr lang="pl-PL" sz="1800" dirty="0" err="1" smtClean="0">
                <a:solidFill>
                  <a:schemeClr val="accent2">
                    <a:lumMod val="50000"/>
                  </a:schemeClr>
                </a:solidFill>
                <a:cs typeface="Times New Roman" panose="02020603050405020304" pitchFamily="18" charset="0"/>
              </a:rPr>
              <a:t>Gocan</a:t>
            </a:r>
            <a:r>
              <a:rPr lang="pl-PL" sz="1800" dirty="0" smtClean="0">
                <a:solidFill>
                  <a:schemeClr val="accent2">
                    <a:lumMod val="50000"/>
                  </a:schemeClr>
                </a:solidFill>
                <a:cs typeface="Times New Roman" panose="02020603050405020304" pitchFamily="18" charset="0"/>
              </a:rPr>
              <a:t>, </a:t>
            </a:r>
            <a:endParaRPr lang="pl-PL" sz="1800" dirty="0">
              <a:solidFill>
                <a:schemeClr val="accent2">
                  <a:lumMod val="50000"/>
                </a:schemeClr>
              </a:solidFill>
              <a:cs typeface="Times New Roman" panose="02020603050405020304" pitchFamily="18" charset="0"/>
            </a:endParaRPr>
          </a:p>
          <a:p>
            <a:pPr fontAlgn="auto"/>
            <a:r>
              <a:rPr lang="pl-PL" sz="1800" dirty="0" smtClean="0">
                <a:solidFill>
                  <a:schemeClr val="accent2">
                    <a:lumMod val="50000"/>
                  </a:schemeClr>
                </a:solidFill>
                <a:cs typeface="Times New Roman" panose="02020603050405020304" pitchFamily="18" charset="0"/>
              </a:rPr>
              <a:t>FUH RAD-MAG Plichta Radosław,</a:t>
            </a:r>
            <a:endParaRPr lang="pl-PL" sz="1800" dirty="0">
              <a:solidFill>
                <a:schemeClr val="accent2">
                  <a:lumMod val="50000"/>
                </a:schemeClr>
              </a:solidFill>
              <a:cs typeface="Times New Roman" panose="02020603050405020304" pitchFamily="18" charset="0"/>
            </a:endParaRPr>
          </a:p>
          <a:p>
            <a:pPr fontAlgn="auto"/>
            <a:r>
              <a:rPr lang="pl-PL" sz="1800" dirty="0" smtClean="0">
                <a:solidFill>
                  <a:schemeClr val="accent2">
                    <a:lumMod val="50000"/>
                  </a:schemeClr>
                </a:solidFill>
                <a:cs typeface="Times New Roman" panose="02020603050405020304" pitchFamily="18" charset="0"/>
              </a:rPr>
              <a:t>SONICTECH DAWID PLEC,</a:t>
            </a:r>
          </a:p>
          <a:p>
            <a:pPr fontAlgn="auto"/>
            <a:r>
              <a:rPr lang="pl-PL" sz="1800" dirty="0" smtClean="0">
                <a:solidFill>
                  <a:schemeClr val="accent2">
                    <a:lumMod val="50000"/>
                  </a:schemeClr>
                </a:solidFill>
                <a:cs typeface="Times New Roman" panose="02020603050405020304" pitchFamily="18" charset="0"/>
              </a:rPr>
              <a:t>PHU Jarosław </a:t>
            </a:r>
            <a:r>
              <a:rPr lang="pl-PL" sz="1800" dirty="0" err="1" smtClean="0">
                <a:solidFill>
                  <a:schemeClr val="accent2">
                    <a:lumMod val="50000"/>
                  </a:schemeClr>
                </a:solidFill>
                <a:cs typeface="Times New Roman" panose="02020603050405020304" pitchFamily="18" charset="0"/>
              </a:rPr>
              <a:t>Flaszczyński</a:t>
            </a:r>
            <a:r>
              <a:rPr lang="pl-PL" sz="1800" dirty="0" smtClean="0">
                <a:solidFill>
                  <a:schemeClr val="accent2">
                    <a:lumMod val="50000"/>
                  </a:schemeClr>
                </a:solidFill>
                <a:cs typeface="Times New Roman" panose="02020603050405020304" pitchFamily="18" charset="0"/>
              </a:rPr>
              <a:t>.</a:t>
            </a:r>
            <a:endParaRPr lang="pl-PL" sz="1800" dirty="0">
              <a:solidFill>
                <a:schemeClr val="accent2">
                  <a:lumMod val="50000"/>
                </a:schemeClr>
              </a:solidFill>
              <a:cs typeface="Times New Roman" panose="02020603050405020304" pitchFamily="18" charset="0"/>
            </a:endParaRPr>
          </a:p>
        </p:txBody>
      </p:sp>
      <p:sp>
        <p:nvSpPr>
          <p:cNvPr id="10" name="Symbol zastępczy tekstu 2"/>
          <p:cNvSpPr txBox="1">
            <a:spLocks/>
          </p:cNvSpPr>
          <p:nvPr/>
        </p:nvSpPr>
        <p:spPr>
          <a:xfrm>
            <a:off x="1113524" y="1849235"/>
            <a:ext cx="7515992" cy="583620"/>
          </a:xfrm>
          <a:prstGeom prst="rect">
            <a:avLst/>
          </a:prstGeom>
        </p:spPr>
        <p:txBody>
          <a:bodyPr numCol="1" anchor="ctr">
            <a:noAutofit/>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marL="0" indent="0" fontAlgn="auto">
              <a:lnSpc>
                <a:spcPct val="150000"/>
              </a:lnSpc>
              <a:buNone/>
            </a:pPr>
            <a:r>
              <a:rPr lang="pl-PL" sz="2000" dirty="0">
                <a:solidFill>
                  <a:schemeClr val="accent2">
                    <a:lumMod val="50000"/>
                  </a:schemeClr>
                </a:solidFill>
                <a:cs typeface="Times New Roman" panose="02020603050405020304" pitchFamily="18" charset="0"/>
              </a:rPr>
              <a:t>Powiatowy Urząd Pracy dla Powiatu Warszawskiego Zachodniego </a:t>
            </a:r>
            <a:br>
              <a:rPr lang="pl-PL" sz="2000" dirty="0">
                <a:solidFill>
                  <a:schemeClr val="accent2">
                    <a:lumMod val="50000"/>
                  </a:schemeClr>
                </a:solidFill>
                <a:cs typeface="Times New Roman" panose="02020603050405020304" pitchFamily="18" charset="0"/>
              </a:rPr>
            </a:br>
            <a:r>
              <a:rPr lang="pl-PL" sz="2000" dirty="0">
                <a:solidFill>
                  <a:schemeClr val="accent2">
                    <a:lumMod val="50000"/>
                  </a:schemeClr>
                </a:solidFill>
                <a:cs typeface="Times New Roman" panose="02020603050405020304" pitchFamily="18" charset="0"/>
              </a:rPr>
              <a:t>w </a:t>
            </a:r>
            <a:r>
              <a:rPr lang="pl-PL" sz="2000" dirty="0" smtClean="0">
                <a:solidFill>
                  <a:schemeClr val="accent2">
                    <a:lumMod val="50000"/>
                  </a:schemeClr>
                </a:solidFill>
                <a:cs typeface="Times New Roman" panose="02020603050405020304" pitchFamily="18" charset="0"/>
              </a:rPr>
              <a:t>2018 </a:t>
            </a:r>
            <a:r>
              <a:rPr lang="pl-PL" sz="2000" dirty="0">
                <a:solidFill>
                  <a:schemeClr val="accent2">
                    <a:lumMod val="50000"/>
                  </a:schemeClr>
                </a:solidFill>
                <a:cs typeface="Times New Roman" panose="02020603050405020304" pitchFamily="18" charset="0"/>
              </a:rPr>
              <a:t>roku skierował na prace interwencyjne </a:t>
            </a:r>
            <a:r>
              <a:rPr lang="pl-PL" sz="2000" dirty="0" smtClean="0">
                <a:solidFill>
                  <a:schemeClr val="accent2">
                    <a:lumMod val="50000"/>
                  </a:schemeClr>
                </a:solidFill>
                <a:cs typeface="Times New Roman" panose="02020603050405020304" pitchFamily="18" charset="0"/>
              </a:rPr>
              <a:t>17 </a:t>
            </a:r>
            <a:r>
              <a:rPr lang="pl-PL" sz="2000" dirty="0">
                <a:solidFill>
                  <a:schemeClr val="accent2">
                    <a:lumMod val="50000"/>
                  </a:schemeClr>
                </a:solidFill>
                <a:cs typeface="Times New Roman" panose="02020603050405020304" pitchFamily="18" charset="0"/>
              </a:rPr>
              <a:t>osób m.in. do n/w pracodawców:</a:t>
            </a:r>
          </a:p>
        </p:txBody>
      </p:sp>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270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2000" y="252000"/>
            <a:ext cx="1298575" cy="865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2" descr="http://pup.olesno.sisco.info/download/humanresources-jobs%281%29.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782720" y="5949279"/>
            <a:ext cx="1387853" cy="917037"/>
          </a:xfrm>
          <a:prstGeom prst="rect">
            <a:avLst/>
          </a:prstGeom>
          <a:noFill/>
          <a:extLst>
            <a:ext uri="{909E8E84-426E-40DD-AFC4-6F175D3DCCD1}">
              <a14:hiddenFill xmlns:a14="http://schemas.microsoft.com/office/drawing/2010/main">
                <a:solidFill>
                  <a:srgbClr val="FFFFFF"/>
                </a:solidFill>
              </a14:hiddenFill>
            </a:ext>
          </a:extLst>
        </p:spPr>
      </p:pic>
      <p:sp>
        <p:nvSpPr>
          <p:cNvPr id="7" name="Tytuł 1"/>
          <p:cNvSpPr txBox="1">
            <a:spLocks/>
          </p:cNvSpPr>
          <p:nvPr/>
        </p:nvSpPr>
        <p:spPr>
          <a:xfrm>
            <a:off x="1690275" y="457201"/>
            <a:ext cx="6996525" cy="811559"/>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sz="3000" b="1" dirty="0">
                <a:solidFill>
                  <a:schemeClr val="accent2">
                    <a:lumMod val="75000"/>
                  </a:schemeClr>
                </a:solidFill>
              </a:rPr>
              <a:t>Staże</a:t>
            </a:r>
          </a:p>
        </p:txBody>
      </p:sp>
      <p:sp>
        <p:nvSpPr>
          <p:cNvPr id="8" name="Symbol zastępczy tekstu 2"/>
          <p:cNvSpPr txBox="1">
            <a:spLocks/>
          </p:cNvSpPr>
          <p:nvPr/>
        </p:nvSpPr>
        <p:spPr>
          <a:xfrm>
            <a:off x="1170808" y="2736101"/>
            <a:ext cx="7515992" cy="2997155"/>
          </a:xfrm>
          <a:prstGeom prst="rect">
            <a:avLst/>
          </a:prstGeom>
        </p:spPr>
        <p:txBody>
          <a:bodyPr numCol="2" anchor="ctr">
            <a:noAutofit/>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fontAlgn="auto"/>
            <a:r>
              <a:rPr lang="pl-PL" sz="1800" dirty="0" smtClean="0">
                <a:solidFill>
                  <a:schemeClr val="accent2">
                    <a:lumMod val="50000"/>
                  </a:schemeClr>
                </a:solidFill>
                <a:cs typeface="Times New Roman" panose="02020603050405020304" pitchFamily="18" charset="0"/>
              </a:rPr>
              <a:t>VIVAGO sp. z o.o.,</a:t>
            </a:r>
            <a:endParaRPr lang="pl-PL" sz="1800" dirty="0">
              <a:solidFill>
                <a:schemeClr val="accent2">
                  <a:lumMod val="50000"/>
                </a:schemeClr>
              </a:solidFill>
              <a:cs typeface="Times New Roman" panose="02020603050405020304" pitchFamily="18" charset="0"/>
            </a:endParaRPr>
          </a:p>
          <a:p>
            <a:pPr fontAlgn="auto"/>
            <a:r>
              <a:rPr lang="pl-PL" sz="1800" dirty="0" smtClean="0">
                <a:solidFill>
                  <a:schemeClr val="accent2">
                    <a:lumMod val="50000"/>
                  </a:schemeClr>
                </a:solidFill>
                <a:cs typeface="Times New Roman" panose="02020603050405020304" pitchFamily="18" charset="0"/>
              </a:rPr>
              <a:t>ALEX Aleksandra </a:t>
            </a:r>
            <a:r>
              <a:rPr lang="pl-PL" sz="1800" dirty="0" err="1" smtClean="0">
                <a:solidFill>
                  <a:schemeClr val="accent2">
                    <a:lumMod val="50000"/>
                  </a:schemeClr>
                </a:solidFill>
                <a:cs typeface="Times New Roman" panose="02020603050405020304" pitchFamily="18" charset="0"/>
              </a:rPr>
              <a:t>Chodnicka-Kosińska</a:t>
            </a:r>
            <a:r>
              <a:rPr lang="pl-PL" sz="1800" dirty="0" smtClean="0">
                <a:solidFill>
                  <a:schemeClr val="accent2">
                    <a:lumMod val="50000"/>
                  </a:schemeClr>
                </a:solidFill>
                <a:cs typeface="Times New Roman" panose="02020603050405020304" pitchFamily="18" charset="0"/>
              </a:rPr>
              <a:t>,</a:t>
            </a:r>
            <a:endParaRPr lang="pl-PL" sz="1800" dirty="0">
              <a:solidFill>
                <a:schemeClr val="accent2">
                  <a:lumMod val="50000"/>
                </a:schemeClr>
              </a:solidFill>
              <a:cs typeface="Times New Roman" panose="02020603050405020304" pitchFamily="18" charset="0"/>
            </a:endParaRPr>
          </a:p>
          <a:p>
            <a:pPr fontAlgn="auto"/>
            <a:r>
              <a:rPr lang="pl-PL" sz="1800" dirty="0" smtClean="0">
                <a:solidFill>
                  <a:schemeClr val="accent2">
                    <a:lumMod val="50000"/>
                  </a:schemeClr>
                </a:solidFill>
                <a:cs typeface="Times New Roman" panose="02020603050405020304" pitchFamily="18" charset="0"/>
              </a:rPr>
              <a:t>HEAVEN NAILS Patrycja Kania,</a:t>
            </a:r>
            <a:endParaRPr lang="pl-PL" sz="1800" dirty="0">
              <a:solidFill>
                <a:schemeClr val="accent2">
                  <a:lumMod val="50000"/>
                </a:schemeClr>
              </a:solidFill>
              <a:cs typeface="Times New Roman" panose="02020603050405020304" pitchFamily="18" charset="0"/>
            </a:endParaRPr>
          </a:p>
          <a:p>
            <a:pPr fontAlgn="auto"/>
            <a:r>
              <a:rPr lang="pl-PL" sz="1800" dirty="0" smtClean="0">
                <a:solidFill>
                  <a:schemeClr val="accent2">
                    <a:lumMod val="50000"/>
                  </a:schemeClr>
                </a:solidFill>
                <a:cs typeface="Times New Roman" panose="02020603050405020304" pitchFamily="18" charset="0"/>
              </a:rPr>
              <a:t>MĄDRE SÓWKI Patrycja Barszcz,</a:t>
            </a:r>
            <a:endParaRPr lang="pl-PL" sz="1800" dirty="0">
              <a:solidFill>
                <a:schemeClr val="accent2">
                  <a:lumMod val="50000"/>
                </a:schemeClr>
              </a:solidFill>
              <a:cs typeface="Times New Roman" panose="02020603050405020304" pitchFamily="18" charset="0"/>
            </a:endParaRPr>
          </a:p>
          <a:p>
            <a:pPr fontAlgn="auto"/>
            <a:r>
              <a:rPr lang="pl-PL" sz="1800" dirty="0" err="1" smtClean="0">
                <a:solidFill>
                  <a:schemeClr val="accent2">
                    <a:lumMod val="50000"/>
                  </a:schemeClr>
                </a:solidFill>
                <a:cs typeface="Times New Roman" panose="02020603050405020304" pitchFamily="18" charset="0"/>
              </a:rPr>
              <a:t>Elysium</a:t>
            </a:r>
            <a:r>
              <a:rPr lang="pl-PL" sz="1800" dirty="0" smtClean="0">
                <a:solidFill>
                  <a:schemeClr val="accent2">
                    <a:lumMod val="50000"/>
                  </a:schemeClr>
                </a:solidFill>
                <a:cs typeface="Times New Roman" panose="02020603050405020304" pitchFamily="18" charset="0"/>
              </a:rPr>
              <a:t> sp. z o.o.,</a:t>
            </a:r>
          </a:p>
          <a:p>
            <a:pPr fontAlgn="auto"/>
            <a:r>
              <a:rPr lang="pl-PL" sz="1800" dirty="0" smtClean="0">
                <a:solidFill>
                  <a:schemeClr val="accent2">
                    <a:lumMod val="50000"/>
                  </a:schemeClr>
                </a:solidFill>
                <a:cs typeface="Times New Roman" panose="02020603050405020304" pitchFamily="18" charset="0"/>
              </a:rPr>
              <a:t>Serwis samochodowy Maciej Bukowski,</a:t>
            </a:r>
            <a:endParaRPr lang="pl-PL" sz="1800" dirty="0">
              <a:solidFill>
                <a:schemeClr val="accent2">
                  <a:lumMod val="50000"/>
                </a:schemeClr>
              </a:solidFill>
              <a:cs typeface="Times New Roman" panose="02020603050405020304" pitchFamily="18" charset="0"/>
            </a:endParaRPr>
          </a:p>
          <a:p>
            <a:pPr fontAlgn="auto"/>
            <a:r>
              <a:rPr lang="pl-PL" sz="1800" dirty="0" smtClean="0">
                <a:solidFill>
                  <a:schemeClr val="accent2">
                    <a:lumMod val="50000"/>
                  </a:schemeClr>
                </a:solidFill>
                <a:cs typeface="Times New Roman" panose="02020603050405020304" pitchFamily="18" charset="0"/>
              </a:rPr>
              <a:t>Wojewódzki Urząd Pracy </a:t>
            </a:r>
            <a:br>
              <a:rPr lang="pl-PL" sz="1800" dirty="0" smtClean="0">
                <a:solidFill>
                  <a:schemeClr val="accent2">
                    <a:lumMod val="50000"/>
                  </a:schemeClr>
                </a:solidFill>
                <a:cs typeface="Times New Roman" panose="02020603050405020304" pitchFamily="18" charset="0"/>
              </a:rPr>
            </a:br>
            <a:r>
              <a:rPr lang="pl-PL" sz="1800" dirty="0" smtClean="0">
                <a:solidFill>
                  <a:schemeClr val="accent2">
                    <a:lumMod val="50000"/>
                  </a:schemeClr>
                </a:solidFill>
                <a:cs typeface="Times New Roman" panose="02020603050405020304" pitchFamily="18" charset="0"/>
              </a:rPr>
              <a:t>w Warszawie,</a:t>
            </a:r>
            <a:endParaRPr lang="pl-PL" sz="1800" dirty="0">
              <a:solidFill>
                <a:schemeClr val="accent2">
                  <a:lumMod val="50000"/>
                </a:schemeClr>
              </a:solidFill>
              <a:cs typeface="Times New Roman" panose="02020603050405020304" pitchFamily="18" charset="0"/>
            </a:endParaRPr>
          </a:p>
          <a:p>
            <a:pPr fontAlgn="auto"/>
            <a:r>
              <a:rPr lang="pl-PL" sz="1800" dirty="0" smtClean="0">
                <a:solidFill>
                  <a:schemeClr val="accent2">
                    <a:lumMod val="50000"/>
                  </a:schemeClr>
                </a:solidFill>
                <a:cs typeface="Times New Roman" panose="02020603050405020304" pitchFamily="18" charset="0"/>
              </a:rPr>
              <a:t>Komornik Sądowy przy Sądzie Rejonowym w Pruszkowie Małgorzata Jakubiak,</a:t>
            </a:r>
            <a:endParaRPr lang="pl-PL" sz="1800" dirty="0">
              <a:solidFill>
                <a:schemeClr val="accent2">
                  <a:lumMod val="50000"/>
                </a:schemeClr>
              </a:solidFill>
              <a:cs typeface="Times New Roman" panose="02020603050405020304" pitchFamily="18" charset="0"/>
            </a:endParaRPr>
          </a:p>
          <a:p>
            <a:pPr fontAlgn="auto"/>
            <a:r>
              <a:rPr lang="pl-PL" sz="1800" dirty="0" smtClean="0">
                <a:solidFill>
                  <a:schemeClr val="accent2">
                    <a:lumMod val="50000"/>
                  </a:schemeClr>
                </a:solidFill>
                <a:cs typeface="Times New Roman" panose="02020603050405020304" pitchFamily="18" charset="0"/>
              </a:rPr>
              <a:t>Mazowiecki Ośrodek Doradztwa Rolniczego.</a:t>
            </a:r>
            <a:endParaRPr lang="pl-PL" sz="1800" dirty="0">
              <a:solidFill>
                <a:schemeClr val="accent2">
                  <a:lumMod val="50000"/>
                </a:schemeClr>
              </a:solidFill>
              <a:cs typeface="Times New Roman" panose="02020603050405020304" pitchFamily="18" charset="0"/>
            </a:endParaRPr>
          </a:p>
        </p:txBody>
      </p:sp>
      <p:sp>
        <p:nvSpPr>
          <p:cNvPr id="9" name="Symbol zastępczy tekstu 2"/>
          <p:cNvSpPr txBox="1">
            <a:spLocks/>
          </p:cNvSpPr>
          <p:nvPr/>
        </p:nvSpPr>
        <p:spPr>
          <a:xfrm>
            <a:off x="1158232" y="1621244"/>
            <a:ext cx="7515992" cy="583620"/>
          </a:xfrm>
          <a:prstGeom prst="rect">
            <a:avLst/>
          </a:prstGeom>
        </p:spPr>
        <p:txBody>
          <a:bodyPr numCol="1" anchor="ctr">
            <a:noAutofit/>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marL="0" indent="0" fontAlgn="auto">
              <a:lnSpc>
                <a:spcPct val="150000"/>
              </a:lnSpc>
              <a:buNone/>
            </a:pPr>
            <a:r>
              <a:rPr lang="pl-PL" sz="2000" dirty="0">
                <a:solidFill>
                  <a:schemeClr val="accent2">
                    <a:lumMod val="50000"/>
                  </a:schemeClr>
                </a:solidFill>
                <a:cs typeface="Times New Roman" panose="02020603050405020304" pitchFamily="18" charset="0"/>
              </a:rPr>
              <a:t>Powiatowy Urząd </a:t>
            </a:r>
            <a:r>
              <a:rPr lang="pl-PL" sz="2000" dirty="0" smtClean="0">
                <a:solidFill>
                  <a:schemeClr val="accent2">
                    <a:lumMod val="50000"/>
                  </a:schemeClr>
                </a:solidFill>
                <a:cs typeface="Times New Roman" panose="02020603050405020304" pitchFamily="18" charset="0"/>
              </a:rPr>
              <a:t>Pracy </a:t>
            </a:r>
            <a:r>
              <a:rPr lang="pl-PL" sz="2000" dirty="0">
                <a:solidFill>
                  <a:schemeClr val="accent2">
                    <a:lumMod val="50000"/>
                  </a:schemeClr>
                </a:solidFill>
                <a:cs typeface="Times New Roman" panose="02020603050405020304" pitchFamily="18" charset="0"/>
              </a:rPr>
              <a:t>dla Powiatu Warszawskiego Zachodniego </a:t>
            </a:r>
            <a:br>
              <a:rPr lang="pl-PL" sz="2000" dirty="0">
                <a:solidFill>
                  <a:schemeClr val="accent2">
                    <a:lumMod val="50000"/>
                  </a:schemeClr>
                </a:solidFill>
                <a:cs typeface="Times New Roman" panose="02020603050405020304" pitchFamily="18" charset="0"/>
              </a:rPr>
            </a:br>
            <a:r>
              <a:rPr lang="pl-PL" sz="2000" dirty="0">
                <a:solidFill>
                  <a:schemeClr val="accent2">
                    <a:lumMod val="50000"/>
                  </a:schemeClr>
                </a:solidFill>
                <a:cs typeface="Times New Roman" panose="02020603050405020304" pitchFamily="18" charset="0"/>
              </a:rPr>
              <a:t>w </a:t>
            </a:r>
            <a:r>
              <a:rPr lang="pl-PL" sz="2000" dirty="0" smtClean="0">
                <a:solidFill>
                  <a:schemeClr val="accent2">
                    <a:lumMod val="50000"/>
                  </a:schemeClr>
                </a:solidFill>
                <a:cs typeface="Times New Roman" panose="02020603050405020304" pitchFamily="18" charset="0"/>
              </a:rPr>
              <a:t>2018 </a:t>
            </a:r>
            <a:r>
              <a:rPr lang="pl-PL" sz="2000" dirty="0">
                <a:solidFill>
                  <a:schemeClr val="accent2">
                    <a:lumMod val="50000"/>
                  </a:schemeClr>
                </a:solidFill>
                <a:cs typeface="Times New Roman" panose="02020603050405020304" pitchFamily="18" charset="0"/>
              </a:rPr>
              <a:t>roku skierował </a:t>
            </a:r>
            <a:r>
              <a:rPr lang="pl-PL" sz="2000" dirty="0" smtClean="0">
                <a:solidFill>
                  <a:schemeClr val="accent2">
                    <a:lumMod val="50000"/>
                  </a:schemeClr>
                </a:solidFill>
                <a:cs typeface="Times New Roman" panose="02020603050405020304" pitchFamily="18" charset="0"/>
              </a:rPr>
              <a:t>89 </a:t>
            </a:r>
            <a:r>
              <a:rPr lang="pl-PL" sz="2000" dirty="0">
                <a:solidFill>
                  <a:schemeClr val="accent2">
                    <a:lumMod val="50000"/>
                  </a:schemeClr>
                </a:solidFill>
                <a:cs typeface="Times New Roman" panose="02020603050405020304" pitchFamily="18" charset="0"/>
              </a:rPr>
              <a:t>osób do odbycia stażu m.in. do n/w pracodawców:</a:t>
            </a:r>
          </a:p>
        </p:txBody>
      </p:sp>
      <p:sp>
        <p:nvSpPr>
          <p:cNvPr id="10" name="Symbol zastępczy tekstu 2"/>
          <p:cNvSpPr txBox="1">
            <a:spLocks/>
          </p:cNvSpPr>
          <p:nvPr/>
        </p:nvSpPr>
        <p:spPr>
          <a:xfrm>
            <a:off x="1259632" y="5505897"/>
            <a:ext cx="7515992" cy="583620"/>
          </a:xfrm>
          <a:prstGeom prst="rect">
            <a:avLst/>
          </a:prstGeom>
        </p:spPr>
        <p:txBody>
          <a:bodyPr numCol="1" anchor="ctr">
            <a:noAutofit/>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marL="0" indent="0" fontAlgn="auto">
              <a:lnSpc>
                <a:spcPct val="150000"/>
              </a:lnSpc>
              <a:buNone/>
            </a:pPr>
            <a:r>
              <a:rPr lang="pl-PL" sz="2000" dirty="0" smtClean="0">
                <a:solidFill>
                  <a:schemeClr val="accent2">
                    <a:lumMod val="50000"/>
                  </a:schemeClr>
                </a:solidFill>
                <a:cs typeface="Times New Roman" panose="02020603050405020304" pitchFamily="18" charset="0"/>
              </a:rPr>
              <a:t>Po </a:t>
            </a:r>
            <a:r>
              <a:rPr lang="pl-PL" sz="2000" dirty="0">
                <a:solidFill>
                  <a:schemeClr val="accent2">
                    <a:lumMod val="50000"/>
                  </a:schemeClr>
                </a:solidFill>
                <a:cs typeface="Times New Roman" panose="02020603050405020304" pitchFamily="18" charset="0"/>
              </a:rPr>
              <a:t>zakończeniu stażu zatrudnienie znalazło </a:t>
            </a:r>
            <a:r>
              <a:rPr lang="pl-PL" sz="2000" dirty="0" smtClean="0">
                <a:solidFill>
                  <a:schemeClr val="accent2">
                    <a:lumMod val="50000"/>
                  </a:schemeClr>
                </a:solidFill>
                <a:cs typeface="Times New Roman" panose="02020603050405020304" pitchFamily="18" charset="0"/>
              </a:rPr>
              <a:t>58 </a:t>
            </a:r>
            <a:r>
              <a:rPr lang="pl-PL" sz="2000" dirty="0">
                <a:solidFill>
                  <a:schemeClr val="accent2">
                    <a:lumMod val="50000"/>
                  </a:schemeClr>
                </a:solidFill>
                <a:cs typeface="Times New Roman" panose="02020603050405020304" pitchFamily="18" charset="0"/>
              </a:rPr>
              <a:t>osób </a:t>
            </a:r>
            <a:r>
              <a:rPr lang="pl-PL" sz="2000" dirty="0" smtClean="0">
                <a:solidFill>
                  <a:schemeClr val="accent2">
                    <a:lumMod val="50000"/>
                  </a:schemeClr>
                </a:solidFill>
                <a:cs typeface="Times New Roman" panose="02020603050405020304" pitchFamily="18" charset="0"/>
              </a:rPr>
              <a:t>bezrobotnych.</a:t>
            </a:r>
            <a:endParaRPr lang="pl-PL" sz="2000" dirty="0">
              <a:solidFill>
                <a:schemeClr val="accent2">
                  <a:lumMod val="50000"/>
                </a:schemeClr>
              </a:solidFill>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Text Box 1"/>
          <p:cNvSpPr txBox="1">
            <a:spLocks noChangeArrowheads="1"/>
          </p:cNvSpPr>
          <p:nvPr/>
        </p:nvSpPr>
        <p:spPr bwMode="auto">
          <a:xfrm>
            <a:off x="1908175" y="249238"/>
            <a:ext cx="6653213" cy="2286000"/>
          </a:xfrm>
          <a:prstGeom prst="rect">
            <a:avLst/>
          </a:prstGeom>
          <a:noFill/>
          <a:ln w="9525">
            <a:noFill/>
            <a:round/>
            <a:headEnd/>
            <a:tailEnd/>
          </a:ln>
        </p:spPr>
        <p:txBody>
          <a:bodyPr anchor="ctr"/>
          <a:lstStyle/>
          <a:p>
            <a:pPr algn="ctr">
              <a:buClr>
                <a:srgbClr val="000000"/>
              </a:buClr>
              <a:buSzPct val="100000"/>
              <a:buFont typeface="Times New Roman" pitchFamily="18" charset="0"/>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endParaRPr lang="pl-PL" sz="3600" b="1" i="1">
              <a:solidFill>
                <a:srgbClr val="000000"/>
              </a:solidFill>
            </a:endParaRPr>
          </a:p>
        </p:txBody>
      </p:sp>
      <p:pic>
        <p:nvPicPr>
          <p:cNvPr id="7475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2000" y="252000"/>
            <a:ext cx="1298575" cy="865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2" descr="http://pup.olesno.sisco.info/download/humanresources-jobs%281%29.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782720" y="5949279"/>
            <a:ext cx="1387853" cy="917037"/>
          </a:xfrm>
          <a:prstGeom prst="rect">
            <a:avLst/>
          </a:prstGeom>
          <a:noFill/>
          <a:extLst>
            <a:ext uri="{909E8E84-426E-40DD-AFC4-6F175D3DCCD1}">
              <a14:hiddenFill xmlns:a14="http://schemas.microsoft.com/office/drawing/2010/main">
                <a:solidFill>
                  <a:srgbClr val="FFFFFF"/>
                </a:solidFill>
              </a14:hiddenFill>
            </a:ext>
          </a:extLst>
        </p:spPr>
      </p:pic>
      <p:sp>
        <p:nvSpPr>
          <p:cNvPr id="8" name="Tytuł 1"/>
          <p:cNvSpPr txBox="1">
            <a:spLocks/>
          </p:cNvSpPr>
          <p:nvPr/>
        </p:nvSpPr>
        <p:spPr>
          <a:xfrm>
            <a:off x="1690275" y="457201"/>
            <a:ext cx="6996525" cy="1243607"/>
          </a:xfrm>
          <a:prstGeom prst="rect">
            <a:avLst/>
          </a:prstGeom>
        </p:spPr>
        <p:txBody>
          <a:bodyPr>
            <a:normAutofit fontScale="92500" lnSpcReduction="10000"/>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endParaRPr lang="pl-PL" sz="3000" b="1" dirty="0">
              <a:solidFill>
                <a:schemeClr val="accent2">
                  <a:lumMod val="75000"/>
                </a:schemeClr>
              </a:solidFill>
            </a:endParaRPr>
          </a:p>
          <a:p>
            <a:pPr fontAlgn="auto">
              <a:spcAft>
                <a:spcPts val="0"/>
              </a:spcAft>
            </a:pPr>
            <a:r>
              <a:rPr lang="pl-PL" sz="3000" b="1" dirty="0">
                <a:solidFill>
                  <a:schemeClr val="accent2">
                    <a:lumMod val="75000"/>
                  </a:schemeClr>
                </a:solidFill>
              </a:rPr>
              <a:t>Jednorazowe środki na podjęcie działalności gospodarczej </a:t>
            </a:r>
          </a:p>
        </p:txBody>
      </p:sp>
      <p:sp>
        <p:nvSpPr>
          <p:cNvPr id="9" name="Symbol zastępczy tekstu 2"/>
          <p:cNvSpPr txBox="1">
            <a:spLocks/>
          </p:cNvSpPr>
          <p:nvPr/>
        </p:nvSpPr>
        <p:spPr>
          <a:xfrm>
            <a:off x="1113524" y="1412776"/>
            <a:ext cx="7515992" cy="4437315"/>
          </a:xfrm>
          <a:prstGeom prst="rect">
            <a:avLst/>
          </a:prstGeom>
        </p:spPr>
        <p:txBody>
          <a:bodyPr anchor="ctr">
            <a:normAutofit/>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marL="0" indent="0" fontAlgn="auto">
              <a:lnSpc>
                <a:spcPct val="150000"/>
              </a:lnSpc>
              <a:buNone/>
            </a:pPr>
            <a:r>
              <a:rPr lang="pl-PL" dirty="0">
                <a:solidFill>
                  <a:schemeClr val="accent2">
                    <a:lumMod val="50000"/>
                  </a:schemeClr>
                </a:solidFill>
                <a:latin typeface="+mj-lt"/>
                <a:cs typeface="Times New Roman" panose="02020603050405020304" pitchFamily="18" charset="0"/>
              </a:rPr>
              <a:t>Powiatowy Urząd Pracy w </a:t>
            </a:r>
            <a:r>
              <a:rPr lang="pl-PL" dirty="0" smtClean="0">
                <a:solidFill>
                  <a:schemeClr val="accent2">
                    <a:lumMod val="50000"/>
                  </a:schemeClr>
                </a:solidFill>
                <a:latin typeface="+mj-lt"/>
                <a:cs typeface="Times New Roman" panose="02020603050405020304" pitchFamily="18" charset="0"/>
              </a:rPr>
              <a:t>2018 </a:t>
            </a:r>
            <a:r>
              <a:rPr lang="pl-PL" dirty="0">
                <a:solidFill>
                  <a:schemeClr val="accent2">
                    <a:lumMod val="50000"/>
                  </a:schemeClr>
                </a:solidFill>
                <a:latin typeface="+mj-lt"/>
                <a:cs typeface="Times New Roman" panose="02020603050405020304" pitchFamily="18" charset="0"/>
              </a:rPr>
              <a:t>roku przyznał </a:t>
            </a:r>
            <a:br>
              <a:rPr lang="pl-PL" dirty="0">
                <a:solidFill>
                  <a:schemeClr val="accent2">
                    <a:lumMod val="50000"/>
                  </a:schemeClr>
                </a:solidFill>
                <a:latin typeface="+mj-lt"/>
                <a:cs typeface="Times New Roman" panose="02020603050405020304" pitchFamily="18" charset="0"/>
              </a:rPr>
            </a:br>
            <a:r>
              <a:rPr lang="pl-PL" dirty="0" smtClean="0">
                <a:solidFill>
                  <a:schemeClr val="accent2">
                    <a:lumMod val="50000"/>
                  </a:schemeClr>
                </a:solidFill>
                <a:latin typeface="+mj-lt"/>
                <a:cs typeface="Times New Roman" panose="02020603050405020304" pitchFamily="18" charset="0"/>
              </a:rPr>
              <a:t>50 </a:t>
            </a:r>
            <a:r>
              <a:rPr lang="pl-PL" dirty="0">
                <a:solidFill>
                  <a:schemeClr val="accent2">
                    <a:lumMod val="50000"/>
                  </a:schemeClr>
                </a:solidFill>
                <a:latin typeface="+mj-lt"/>
                <a:cs typeface="Times New Roman" panose="02020603050405020304" pitchFamily="18" charset="0"/>
              </a:rPr>
              <a:t>osobom bezrobotnym jednorazowe środki na podjęcie własnej działalności gospodarczej.</a:t>
            </a:r>
          </a:p>
        </p:txBody>
      </p:sp>
    </p:spTree>
  </p:cSld>
  <p:clrMapOvr>
    <a:masterClrMapping/>
  </p:clrMapOvr>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577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2000" y="252000"/>
            <a:ext cx="1298575" cy="865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2" descr="http://pup.olesno.sisco.info/download/humanresources-jobs%281%29.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782720" y="5949279"/>
            <a:ext cx="1387853" cy="917037"/>
          </a:xfrm>
          <a:prstGeom prst="rect">
            <a:avLst/>
          </a:prstGeom>
          <a:noFill/>
          <a:extLst>
            <a:ext uri="{909E8E84-426E-40DD-AFC4-6F175D3DCCD1}">
              <a14:hiddenFill xmlns:a14="http://schemas.microsoft.com/office/drawing/2010/main">
                <a:solidFill>
                  <a:srgbClr val="FFFFFF"/>
                </a:solidFill>
              </a14:hiddenFill>
            </a:ext>
          </a:extLst>
        </p:spPr>
      </p:pic>
      <p:sp>
        <p:nvSpPr>
          <p:cNvPr id="6" name="Symbol zastępczy tekstu 2"/>
          <p:cNvSpPr txBox="1">
            <a:spLocks/>
          </p:cNvSpPr>
          <p:nvPr/>
        </p:nvSpPr>
        <p:spPr>
          <a:xfrm>
            <a:off x="1113524" y="2204862"/>
            <a:ext cx="7515992" cy="3960441"/>
          </a:xfrm>
          <a:prstGeom prst="rect">
            <a:avLst/>
          </a:prstGeom>
        </p:spPr>
        <p:txBody>
          <a:bodyPr numCol="2" anchor="ctr">
            <a:noAutofit/>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fontAlgn="auto"/>
            <a:r>
              <a:rPr lang="pl-PL" sz="1800" dirty="0" smtClean="0">
                <a:solidFill>
                  <a:schemeClr val="accent2">
                    <a:lumMod val="50000"/>
                  </a:schemeClr>
                </a:solidFill>
                <a:cs typeface="Times New Roman" panose="02020603050405020304" pitchFamily="18" charset="0"/>
              </a:rPr>
              <a:t>Działalność fizjoterapeutyczna,</a:t>
            </a:r>
            <a:endParaRPr lang="pl-PL" sz="1800" dirty="0">
              <a:solidFill>
                <a:schemeClr val="accent2">
                  <a:lumMod val="50000"/>
                </a:schemeClr>
              </a:solidFill>
              <a:cs typeface="Times New Roman" panose="02020603050405020304" pitchFamily="18" charset="0"/>
            </a:endParaRPr>
          </a:p>
          <a:p>
            <a:pPr fontAlgn="auto"/>
            <a:r>
              <a:rPr lang="pl-PL" sz="1800" dirty="0">
                <a:solidFill>
                  <a:schemeClr val="accent2">
                    <a:lumMod val="50000"/>
                  </a:schemeClr>
                </a:solidFill>
                <a:cs typeface="Times New Roman" panose="02020603050405020304" pitchFamily="18" charset="0"/>
              </a:rPr>
              <a:t>Działalność </a:t>
            </a:r>
            <a:r>
              <a:rPr lang="pl-PL" sz="1800" dirty="0" smtClean="0">
                <a:solidFill>
                  <a:schemeClr val="accent2">
                    <a:lumMod val="50000"/>
                  </a:schemeClr>
                </a:solidFill>
                <a:cs typeface="Times New Roman" panose="02020603050405020304" pitchFamily="18" charset="0"/>
              </a:rPr>
              <a:t>fotograficzna,</a:t>
            </a:r>
            <a:endParaRPr lang="pl-PL" sz="1800" dirty="0">
              <a:solidFill>
                <a:schemeClr val="accent2">
                  <a:lumMod val="50000"/>
                </a:schemeClr>
              </a:solidFill>
              <a:cs typeface="Times New Roman" panose="02020603050405020304" pitchFamily="18" charset="0"/>
            </a:endParaRPr>
          </a:p>
          <a:p>
            <a:pPr fontAlgn="auto"/>
            <a:r>
              <a:rPr lang="pl-PL" sz="1800" dirty="0">
                <a:solidFill>
                  <a:schemeClr val="accent2">
                    <a:lumMod val="50000"/>
                  </a:schemeClr>
                </a:solidFill>
                <a:cs typeface="Times New Roman" panose="02020603050405020304" pitchFamily="18" charset="0"/>
              </a:rPr>
              <a:t>Działalność </a:t>
            </a:r>
            <a:r>
              <a:rPr lang="pl-PL" sz="1800" dirty="0" smtClean="0">
                <a:solidFill>
                  <a:schemeClr val="accent2">
                    <a:lumMod val="50000"/>
                  </a:schemeClr>
                </a:solidFill>
                <a:cs typeface="Times New Roman" panose="02020603050405020304" pitchFamily="18" charset="0"/>
              </a:rPr>
              <a:t>wspomagająca edukację,</a:t>
            </a:r>
            <a:endParaRPr lang="pl-PL" sz="1800" dirty="0">
              <a:solidFill>
                <a:schemeClr val="accent2">
                  <a:lumMod val="50000"/>
                </a:schemeClr>
              </a:solidFill>
              <a:cs typeface="Times New Roman" panose="02020603050405020304" pitchFamily="18" charset="0"/>
            </a:endParaRPr>
          </a:p>
          <a:p>
            <a:pPr fontAlgn="auto"/>
            <a:r>
              <a:rPr lang="pl-PL" sz="1800" dirty="0">
                <a:solidFill>
                  <a:schemeClr val="accent2">
                    <a:lumMod val="50000"/>
                  </a:schemeClr>
                </a:solidFill>
                <a:cs typeface="Times New Roman" panose="02020603050405020304" pitchFamily="18" charset="0"/>
              </a:rPr>
              <a:t>Produkcja </a:t>
            </a:r>
            <a:r>
              <a:rPr lang="pl-PL" sz="1800" dirty="0" smtClean="0">
                <a:solidFill>
                  <a:schemeClr val="accent2">
                    <a:lumMod val="50000"/>
                  </a:schemeClr>
                </a:solidFill>
                <a:cs typeface="Times New Roman" panose="02020603050405020304" pitchFamily="18" charset="0"/>
              </a:rPr>
              <a:t>gotowych wyrobów tekstylnych,</a:t>
            </a:r>
            <a:endParaRPr lang="pl-PL" sz="1800" dirty="0">
              <a:solidFill>
                <a:schemeClr val="accent2">
                  <a:lumMod val="50000"/>
                </a:schemeClr>
              </a:solidFill>
              <a:cs typeface="Times New Roman" panose="02020603050405020304" pitchFamily="18" charset="0"/>
            </a:endParaRPr>
          </a:p>
          <a:p>
            <a:pPr fontAlgn="auto"/>
            <a:r>
              <a:rPr lang="pl-PL" sz="1800" dirty="0">
                <a:solidFill>
                  <a:schemeClr val="accent2">
                    <a:lumMod val="50000"/>
                  </a:schemeClr>
                </a:solidFill>
                <a:cs typeface="Times New Roman" panose="02020603050405020304" pitchFamily="18" charset="0"/>
              </a:rPr>
              <a:t>Działalność </a:t>
            </a:r>
            <a:r>
              <a:rPr lang="pl-PL" sz="1800" dirty="0" smtClean="0">
                <a:solidFill>
                  <a:schemeClr val="accent2">
                    <a:lumMod val="50000"/>
                  </a:schemeClr>
                </a:solidFill>
                <a:cs typeface="Times New Roman" panose="02020603050405020304" pitchFamily="18" charset="0"/>
              </a:rPr>
              <a:t>prawnicza,</a:t>
            </a:r>
            <a:endParaRPr lang="pl-PL" sz="1800" dirty="0">
              <a:solidFill>
                <a:schemeClr val="accent2">
                  <a:lumMod val="50000"/>
                </a:schemeClr>
              </a:solidFill>
              <a:cs typeface="Times New Roman" panose="02020603050405020304" pitchFamily="18" charset="0"/>
            </a:endParaRPr>
          </a:p>
          <a:p>
            <a:pPr fontAlgn="auto"/>
            <a:r>
              <a:rPr lang="pl-PL" sz="1800" dirty="0">
                <a:solidFill>
                  <a:schemeClr val="accent2">
                    <a:lumMod val="50000"/>
                  </a:schemeClr>
                </a:solidFill>
                <a:cs typeface="Times New Roman" panose="02020603050405020304" pitchFamily="18" charset="0"/>
              </a:rPr>
              <a:t>Pozostała działalność </a:t>
            </a:r>
            <a:r>
              <a:rPr lang="pl-PL" sz="1800" dirty="0" smtClean="0">
                <a:solidFill>
                  <a:schemeClr val="accent2">
                    <a:lumMod val="50000"/>
                  </a:schemeClr>
                </a:solidFill>
                <a:cs typeface="Times New Roman" panose="02020603050405020304" pitchFamily="18" charset="0"/>
              </a:rPr>
              <a:t>rozrywkowa </a:t>
            </a:r>
            <a:br>
              <a:rPr lang="pl-PL" sz="1800" dirty="0" smtClean="0">
                <a:solidFill>
                  <a:schemeClr val="accent2">
                    <a:lumMod val="50000"/>
                  </a:schemeClr>
                </a:solidFill>
                <a:cs typeface="Times New Roman" panose="02020603050405020304" pitchFamily="18" charset="0"/>
              </a:rPr>
            </a:br>
            <a:r>
              <a:rPr lang="pl-PL" sz="1800" dirty="0" smtClean="0">
                <a:solidFill>
                  <a:schemeClr val="accent2">
                    <a:lumMod val="50000"/>
                  </a:schemeClr>
                </a:solidFill>
                <a:cs typeface="Times New Roman" panose="02020603050405020304" pitchFamily="18" charset="0"/>
              </a:rPr>
              <a:t>i rekreacyjna,</a:t>
            </a:r>
            <a:endParaRPr lang="pl-PL" sz="1800" dirty="0">
              <a:solidFill>
                <a:schemeClr val="accent2">
                  <a:lumMod val="50000"/>
                </a:schemeClr>
              </a:solidFill>
              <a:cs typeface="Times New Roman" panose="02020603050405020304" pitchFamily="18" charset="0"/>
            </a:endParaRPr>
          </a:p>
          <a:p>
            <a:pPr fontAlgn="auto"/>
            <a:r>
              <a:rPr lang="pl-PL" sz="1800" dirty="0" smtClean="0">
                <a:solidFill>
                  <a:schemeClr val="accent2">
                    <a:lumMod val="50000"/>
                  </a:schemeClr>
                </a:solidFill>
                <a:cs typeface="Times New Roman" panose="02020603050405020304" pitchFamily="18" charset="0"/>
              </a:rPr>
              <a:t>Restauracje i inne stałe placówki gastronomiczne,</a:t>
            </a:r>
            <a:endParaRPr lang="pl-PL" sz="1800" dirty="0">
              <a:solidFill>
                <a:schemeClr val="accent2">
                  <a:lumMod val="50000"/>
                </a:schemeClr>
              </a:solidFill>
              <a:cs typeface="Times New Roman" panose="02020603050405020304" pitchFamily="18" charset="0"/>
            </a:endParaRPr>
          </a:p>
          <a:p>
            <a:pPr fontAlgn="auto"/>
            <a:r>
              <a:rPr lang="pl-PL" sz="1800" dirty="0" smtClean="0">
                <a:solidFill>
                  <a:schemeClr val="accent2">
                    <a:lumMod val="50000"/>
                  </a:schemeClr>
                </a:solidFill>
                <a:cs typeface="Times New Roman" panose="02020603050405020304" pitchFamily="18" charset="0"/>
              </a:rPr>
              <a:t>Pośrednictwo w obrocie nieruchomościami,</a:t>
            </a:r>
            <a:endParaRPr lang="pl-PL" sz="1800" dirty="0">
              <a:solidFill>
                <a:schemeClr val="accent2">
                  <a:lumMod val="50000"/>
                </a:schemeClr>
              </a:solidFill>
              <a:cs typeface="Times New Roman" panose="02020603050405020304" pitchFamily="18" charset="0"/>
            </a:endParaRPr>
          </a:p>
          <a:p>
            <a:pPr fontAlgn="auto"/>
            <a:r>
              <a:rPr lang="pl-PL" sz="1800" dirty="0" smtClean="0">
                <a:solidFill>
                  <a:schemeClr val="accent2">
                    <a:lumMod val="50000"/>
                  </a:schemeClr>
                </a:solidFill>
                <a:cs typeface="Times New Roman" panose="02020603050405020304" pitchFamily="18" charset="0"/>
              </a:rPr>
              <a:t>Działalność agencji reklamowych,</a:t>
            </a:r>
          </a:p>
          <a:p>
            <a:pPr fontAlgn="auto"/>
            <a:r>
              <a:rPr lang="pl-PL" sz="1800" dirty="0" smtClean="0">
                <a:solidFill>
                  <a:schemeClr val="accent2">
                    <a:lumMod val="50000"/>
                  </a:schemeClr>
                </a:solidFill>
                <a:cs typeface="Times New Roman" panose="02020603050405020304" pitchFamily="18" charset="0"/>
              </a:rPr>
              <a:t>Produkcja mebli kuchennych,</a:t>
            </a:r>
          </a:p>
          <a:p>
            <a:pPr fontAlgn="auto"/>
            <a:r>
              <a:rPr lang="pl-PL" sz="1800" dirty="0" smtClean="0">
                <a:solidFill>
                  <a:schemeClr val="accent2">
                    <a:lumMod val="50000"/>
                  </a:schemeClr>
                </a:solidFill>
                <a:cs typeface="Times New Roman" panose="02020603050405020304" pitchFamily="18" charset="0"/>
              </a:rPr>
              <a:t>Działalność związane </a:t>
            </a:r>
            <a:br>
              <a:rPr lang="pl-PL" sz="1800" dirty="0" smtClean="0">
                <a:solidFill>
                  <a:schemeClr val="accent2">
                    <a:lumMod val="50000"/>
                  </a:schemeClr>
                </a:solidFill>
                <a:cs typeface="Times New Roman" panose="02020603050405020304" pitchFamily="18" charset="0"/>
              </a:rPr>
            </a:br>
            <a:r>
              <a:rPr lang="pl-PL" sz="1800" dirty="0" smtClean="0">
                <a:solidFill>
                  <a:schemeClr val="accent2">
                    <a:lumMod val="50000"/>
                  </a:schemeClr>
                </a:solidFill>
                <a:cs typeface="Times New Roman" panose="02020603050405020304" pitchFamily="18" charset="0"/>
              </a:rPr>
              <a:t>z oprogramowaniem,</a:t>
            </a:r>
          </a:p>
          <a:p>
            <a:pPr fontAlgn="auto"/>
            <a:r>
              <a:rPr lang="pl-PL" sz="1800" dirty="0" smtClean="0">
                <a:solidFill>
                  <a:schemeClr val="accent2">
                    <a:lumMod val="50000"/>
                  </a:schemeClr>
                </a:solidFill>
                <a:cs typeface="Times New Roman" panose="02020603050405020304" pitchFamily="18" charset="0"/>
              </a:rPr>
              <a:t>Fryzjerstwo i pozostałe zabiegi kosmetyczne,</a:t>
            </a:r>
          </a:p>
          <a:p>
            <a:pPr fontAlgn="auto"/>
            <a:r>
              <a:rPr lang="pl-PL" sz="1800" dirty="0" smtClean="0">
                <a:solidFill>
                  <a:schemeClr val="accent2">
                    <a:lumMod val="50000"/>
                  </a:schemeClr>
                </a:solidFill>
                <a:cs typeface="Times New Roman" panose="02020603050405020304" pitchFamily="18" charset="0"/>
              </a:rPr>
              <a:t>Działalność usługowa związana </a:t>
            </a:r>
            <a:br>
              <a:rPr lang="pl-PL" sz="1800" dirty="0" smtClean="0">
                <a:solidFill>
                  <a:schemeClr val="accent2">
                    <a:lumMod val="50000"/>
                  </a:schemeClr>
                </a:solidFill>
                <a:cs typeface="Times New Roman" panose="02020603050405020304" pitchFamily="18" charset="0"/>
              </a:rPr>
            </a:br>
            <a:r>
              <a:rPr lang="pl-PL" sz="1800" dirty="0" smtClean="0">
                <a:solidFill>
                  <a:schemeClr val="accent2">
                    <a:lumMod val="50000"/>
                  </a:schemeClr>
                </a:solidFill>
                <a:cs typeface="Times New Roman" panose="02020603050405020304" pitchFamily="18" charset="0"/>
              </a:rPr>
              <a:t>z poprawą kondycji fizycznej.</a:t>
            </a:r>
            <a:endParaRPr lang="pl-PL" sz="1800" dirty="0">
              <a:solidFill>
                <a:schemeClr val="accent2">
                  <a:lumMod val="50000"/>
                </a:schemeClr>
              </a:solidFill>
              <a:cs typeface="Times New Roman" panose="02020603050405020304" pitchFamily="18" charset="0"/>
            </a:endParaRPr>
          </a:p>
        </p:txBody>
      </p:sp>
      <p:sp>
        <p:nvSpPr>
          <p:cNvPr id="7" name="Symbol zastępczy tekstu 2"/>
          <p:cNvSpPr txBox="1">
            <a:spLocks/>
          </p:cNvSpPr>
          <p:nvPr/>
        </p:nvSpPr>
        <p:spPr>
          <a:xfrm>
            <a:off x="1113524" y="1340768"/>
            <a:ext cx="7515992" cy="720080"/>
          </a:xfrm>
          <a:prstGeom prst="rect">
            <a:avLst/>
          </a:prstGeom>
        </p:spPr>
        <p:txBody>
          <a:bodyPr numCol="1" anchor="ctr">
            <a:noAutofit/>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marL="0" indent="0" fontAlgn="auto">
              <a:lnSpc>
                <a:spcPct val="150000"/>
              </a:lnSpc>
              <a:buNone/>
            </a:pPr>
            <a:r>
              <a:rPr lang="pl-PL" sz="2000" dirty="0">
                <a:solidFill>
                  <a:schemeClr val="accent2">
                    <a:lumMod val="50000"/>
                  </a:schemeClr>
                </a:solidFill>
                <a:cs typeface="Times New Roman" panose="02020603050405020304" pitchFamily="18" charset="0"/>
              </a:rPr>
              <a:t>Rodzaj działalności prowadzonej przez osoby bezrobotne otrzymujące jednorazowe środki to m.in.:</a:t>
            </a:r>
          </a:p>
        </p:txBody>
      </p:sp>
    </p:spTree>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Text Box 1"/>
          <p:cNvSpPr txBox="1">
            <a:spLocks noChangeArrowheads="1"/>
          </p:cNvSpPr>
          <p:nvPr/>
        </p:nvSpPr>
        <p:spPr bwMode="auto">
          <a:xfrm>
            <a:off x="1908175" y="249238"/>
            <a:ext cx="6653213" cy="2286000"/>
          </a:xfrm>
          <a:prstGeom prst="rect">
            <a:avLst/>
          </a:prstGeom>
          <a:noFill/>
          <a:ln w="9525">
            <a:noFill/>
            <a:round/>
            <a:headEnd/>
            <a:tailEnd/>
          </a:ln>
        </p:spPr>
        <p:txBody>
          <a:bodyPr anchor="ctr"/>
          <a:lstStyle/>
          <a:p>
            <a:pPr algn="ctr">
              <a:buClr>
                <a:srgbClr val="000000"/>
              </a:buClr>
              <a:buSzPct val="100000"/>
              <a:buFont typeface="Times New Roman" pitchFamily="18" charset="0"/>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endParaRPr lang="pl-PL" sz="3600" b="1" i="1">
              <a:solidFill>
                <a:srgbClr val="000000"/>
              </a:solidFill>
            </a:endParaRPr>
          </a:p>
        </p:txBody>
      </p:sp>
      <p:pic>
        <p:nvPicPr>
          <p:cNvPr id="7475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2000" y="252000"/>
            <a:ext cx="1298575" cy="865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2" descr="http://pup.olesno.sisco.info/download/humanresources-jobs%281%29.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782720" y="5949279"/>
            <a:ext cx="1387853" cy="917037"/>
          </a:xfrm>
          <a:prstGeom prst="rect">
            <a:avLst/>
          </a:prstGeom>
          <a:noFill/>
          <a:extLst>
            <a:ext uri="{909E8E84-426E-40DD-AFC4-6F175D3DCCD1}">
              <a14:hiddenFill xmlns:a14="http://schemas.microsoft.com/office/drawing/2010/main">
                <a:solidFill>
                  <a:srgbClr val="FFFFFF"/>
                </a:solidFill>
              </a14:hiddenFill>
            </a:ext>
          </a:extLst>
        </p:spPr>
      </p:pic>
      <p:sp>
        <p:nvSpPr>
          <p:cNvPr id="8" name="Tytuł 1"/>
          <p:cNvSpPr txBox="1">
            <a:spLocks/>
          </p:cNvSpPr>
          <p:nvPr/>
        </p:nvSpPr>
        <p:spPr>
          <a:xfrm>
            <a:off x="1690275" y="457201"/>
            <a:ext cx="6996525" cy="1387623"/>
          </a:xfrm>
          <a:prstGeom prst="rect">
            <a:avLst/>
          </a:prstGeom>
        </p:spPr>
        <p:txBody>
          <a:bodyPr>
            <a:normAutofit fontScale="70000" lnSpcReduction="20000"/>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endParaRPr lang="pl-PL" sz="3000" b="1" dirty="0">
              <a:solidFill>
                <a:schemeClr val="accent2">
                  <a:lumMod val="75000"/>
                </a:schemeClr>
              </a:solidFill>
            </a:endParaRPr>
          </a:p>
          <a:p>
            <a:pPr fontAlgn="auto">
              <a:spcAft>
                <a:spcPts val="0"/>
              </a:spcAft>
            </a:pPr>
            <a:r>
              <a:rPr lang="pl-PL" sz="3600" b="1" dirty="0">
                <a:solidFill>
                  <a:schemeClr val="accent2">
                    <a:lumMod val="75000"/>
                  </a:schemeClr>
                </a:solidFill>
              </a:rPr>
              <a:t>Jednorazowe środki na podjęcie działalności gospodarczej </a:t>
            </a:r>
            <a:r>
              <a:rPr lang="pl-PL" sz="3600" b="1" dirty="0" smtClean="0">
                <a:solidFill>
                  <a:schemeClr val="accent2">
                    <a:lumMod val="75000"/>
                  </a:schemeClr>
                </a:solidFill>
              </a:rPr>
              <a:t>dla osoby niepełnosprawnej </a:t>
            </a:r>
          </a:p>
          <a:p>
            <a:pPr fontAlgn="auto">
              <a:spcAft>
                <a:spcPts val="0"/>
              </a:spcAft>
            </a:pPr>
            <a:r>
              <a:rPr lang="pl-PL" sz="3600" b="1" dirty="0" smtClean="0">
                <a:solidFill>
                  <a:schemeClr val="accent2">
                    <a:lumMod val="75000"/>
                  </a:schemeClr>
                </a:solidFill>
              </a:rPr>
              <a:t>ze środków PFRON</a:t>
            </a:r>
            <a:endParaRPr lang="pl-PL" sz="3600" b="1" dirty="0">
              <a:solidFill>
                <a:schemeClr val="accent2">
                  <a:lumMod val="75000"/>
                </a:schemeClr>
              </a:solidFill>
            </a:endParaRPr>
          </a:p>
        </p:txBody>
      </p:sp>
      <p:sp>
        <p:nvSpPr>
          <p:cNvPr id="9" name="Symbol zastępczy tekstu 2"/>
          <p:cNvSpPr txBox="1">
            <a:spLocks/>
          </p:cNvSpPr>
          <p:nvPr/>
        </p:nvSpPr>
        <p:spPr>
          <a:xfrm>
            <a:off x="1113524" y="1412776"/>
            <a:ext cx="7515992" cy="4437315"/>
          </a:xfrm>
          <a:prstGeom prst="rect">
            <a:avLst/>
          </a:prstGeom>
        </p:spPr>
        <p:txBody>
          <a:bodyPr anchor="ctr">
            <a:normAutofit/>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marL="0" indent="0" fontAlgn="auto">
              <a:lnSpc>
                <a:spcPct val="150000"/>
              </a:lnSpc>
              <a:buNone/>
            </a:pPr>
            <a:r>
              <a:rPr lang="pl-PL" dirty="0">
                <a:solidFill>
                  <a:schemeClr val="accent2">
                    <a:lumMod val="50000"/>
                  </a:schemeClr>
                </a:solidFill>
                <a:latin typeface="+mj-lt"/>
                <a:cs typeface="Times New Roman" panose="02020603050405020304" pitchFamily="18" charset="0"/>
              </a:rPr>
              <a:t>Powiatowy Urząd Pracy w </a:t>
            </a:r>
            <a:r>
              <a:rPr lang="pl-PL" dirty="0" smtClean="0">
                <a:solidFill>
                  <a:schemeClr val="accent2">
                    <a:lumMod val="50000"/>
                  </a:schemeClr>
                </a:solidFill>
                <a:latin typeface="+mj-lt"/>
                <a:cs typeface="Times New Roman" panose="02020603050405020304" pitchFamily="18" charset="0"/>
              </a:rPr>
              <a:t>2018 </a:t>
            </a:r>
            <a:r>
              <a:rPr lang="pl-PL" dirty="0">
                <a:solidFill>
                  <a:schemeClr val="accent2">
                    <a:lumMod val="50000"/>
                  </a:schemeClr>
                </a:solidFill>
                <a:latin typeface="+mj-lt"/>
                <a:cs typeface="Times New Roman" panose="02020603050405020304" pitchFamily="18" charset="0"/>
              </a:rPr>
              <a:t>roku przyznał </a:t>
            </a:r>
            <a:r>
              <a:rPr lang="pl-PL" dirty="0" smtClean="0">
                <a:solidFill>
                  <a:schemeClr val="accent2">
                    <a:lumMod val="50000"/>
                  </a:schemeClr>
                </a:solidFill>
                <a:latin typeface="+mj-lt"/>
                <a:cs typeface="Times New Roman" panose="02020603050405020304" pitchFamily="18" charset="0"/>
              </a:rPr>
              <a:t>1 osobie niepełnosprawnej środki </a:t>
            </a:r>
            <a:r>
              <a:rPr lang="pl-PL" dirty="0">
                <a:solidFill>
                  <a:schemeClr val="accent2">
                    <a:lumMod val="50000"/>
                  </a:schemeClr>
                </a:solidFill>
                <a:latin typeface="+mj-lt"/>
                <a:cs typeface="Times New Roman" panose="02020603050405020304" pitchFamily="18" charset="0"/>
              </a:rPr>
              <a:t>na podjęcie </a:t>
            </a:r>
            <a:r>
              <a:rPr lang="pl-PL" dirty="0" smtClean="0">
                <a:solidFill>
                  <a:schemeClr val="accent2">
                    <a:lumMod val="50000"/>
                  </a:schemeClr>
                </a:solidFill>
                <a:latin typeface="+mj-lt"/>
                <a:cs typeface="Times New Roman" panose="02020603050405020304" pitchFamily="18" charset="0"/>
              </a:rPr>
              <a:t>działalności </a:t>
            </a:r>
            <a:r>
              <a:rPr lang="pl-PL" dirty="0">
                <a:solidFill>
                  <a:schemeClr val="accent2">
                    <a:lumMod val="50000"/>
                  </a:schemeClr>
                </a:solidFill>
                <a:latin typeface="+mj-lt"/>
                <a:cs typeface="Times New Roman" panose="02020603050405020304" pitchFamily="18" charset="0"/>
              </a:rPr>
              <a:t>gospodarczej</a:t>
            </a:r>
            <a:r>
              <a:rPr lang="pl-PL" dirty="0" smtClean="0">
                <a:solidFill>
                  <a:schemeClr val="accent2">
                    <a:lumMod val="50000"/>
                  </a:schemeClr>
                </a:solidFill>
                <a:latin typeface="+mj-lt"/>
                <a:cs typeface="Times New Roman" panose="02020603050405020304" pitchFamily="18" charset="0"/>
              </a:rPr>
              <a:t>.</a:t>
            </a:r>
          </a:p>
          <a:p>
            <a:pPr marL="0" indent="0" fontAlgn="auto">
              <a:lnSpc>
                <a:spcPct val="150000"/>
              </a:lnSpc>
              <a:buNone/>
            </a:pPr>
            <a:r>
              <a:rPr lang="pl-PL" dirty="0" smtClean="0">
                <a:solidFill>
                  <a:schemeClr val="accent2">
                    <a:lumMod val="50000"/>
                  </a:schemeClr>
                </a:solidFill>
                <a:latin typeface="+mj-lt"/>
                <a:cs typeface="Times New Roman" panose="02020603050405020304" pitchFamily="18" charset="0"/>
              </a:rPr>
              <a:t>Rodzaj prowadzonej działalności: Działalność prawnicza.</a:t>
            </a:r>
            <a:endParaRPr lang="pl-PL" dirty="0">
              <a:solidFill>
                <a:schemeClr val="accent2">
                  <a:lumMod val="50000"/>
                </a:schemeClr>
              </a:solidFill>
              <a:latin typeface="+mj-lt"/>
              <a:cs typeface="Times New Roman" panose="02020603050405020304" pitchFamily="18" charset="0"/>
            </a:endParaRPr>
          </a:p>
        </p:txBody>
      </p:sp>
    </p:spTree>
    <p:extLst>
      <p:ext uri="{BB962C8B-B14F-4D97-AF65-F5344CB8AC3E}">
        <p14:creationId xmlns:p14="http://schemas.microsoft.com/office/powerpoint/2010/main" val="2297855554"/>
      </p:ext>
    </p:extLst>
  </p:cSld>
  <p:clrMapOvr>
    <a:masterClrMapping/>
  </p:clrMapOvr>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Text Box 1"/>
          <p:cNvSpPr txBox="1">
            <a:spLocks noChangeArrowheads="1"/>
          </p:cNvSpPr>
          <p:nvPr/>
        </p:nvSpPr>
        <p:spPr bwMode="auto">
          <a:xfrm>
            <a:off x="1947095" y="242263"/>
            <a:ext cx="6653213" cy="2286000"/>
          </a:xfrm>
          <a:prstGeom prst="rect">
            <a:avLst/>
          </a:prstGeom>
          <a:noFill/>
          <a:ln w="9525">
            <a:noFill/>
            <a:round/>
            <a:headEnd/>
            <a:tailEnd/>
          </a:ln>
        </p:spPr>
        <p:txBody>
          <a:bodyPr anchor="ctr"/>
          <a:lstStyle/>
          <a:p>
            <a:pPr algn="ctr">
              <a:buClr>
                <a:srgbClr val="000000"/>
              </a:buClr>
              <a:buSzPct val="100000"/>
              <a:buFont typeface="Times New Roman" pitchFamily="18" charset="0"/>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endParaRPr lang="pl-PL" sz="3600" b="1" i="1">
              <a:solidFill>
                <a:srgbClr val="000000"/>
              </a:solidFill>
            </a:endParaRPr>
          </a:p>
        </p:txBody>
      </p:sp>
      <p:pic>
        <p:nvPicPr>
          <p:cNvPr id="778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2000" y="252000"/>
            <a:ext cx="1298575" cy="865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2" descr="http://pup.olesno.sisco.info/download/humanresources-jobs%281%29.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782720" y="5949279"/>
            <a:ext cx="1387853" cy="917037"/>
          </a:xfrm>
          <a:prstGeom prst="rect">
            <a:avLst/>
          </a:prstGeom>
          <a:noFill/>
          <a:extLst>
            <a:ext uri="{909E8E84-426E-40DD-AFC4-6F175D3DCCD1}">
              <a14:hiddenFill xmlns:a14="http://schemas.microsoft.com/office/drawing/2010/main">
                <a:solidFill>
                  <a:srgbClr val="FFFFFF"/>
                </a:solidFill>
              </a14:hiddenFill>
            </a:ext>
          </a:extLst>
        </p:spPr>
      </p:pic>
      <p:sp>
        <p:nvSpPr>
          <p:cNvPr id="8" name="Symbol zastępczy tekstu 2"/>
          <p:cNvSpPr txBox="1">
            <a:spLocks/>
          </p:cNvSpPr>
          <p:nvPr/>
        </p:nvSpPr>
        <p:spPr>
          <a:xfrm>
            <a:off x="1113524" y="1412776"/>
            <a:ext cx="7515992" cy="4437315"/>
          </a:xfrm>
          <a:prstGeom prst="rect">
            <a:avLst/>
          </a:prstGeom>
        </p:spPr>
        <p:txBody>
          <a:bodyPr anchor="ctr">
            <a:normAutofit fontScale="92500" lnSpcReduction="10000"/>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marL="0" indent="0" fontAlgn="auto">
              <a:lnSpc>
                <a:spcPct val="150000"/>
              </a:lnSpc>
              <a:buNone/>
            </a:pPr>
            <a:r>
              <a:rPr lang="pl-PL" dirty="0">
                <a:solidFill>
                  <a:schemeClr val="accent2">
                    <a:lumMod val="50000"/>
                  </a:schemeClr>
                </a:solidFill>
                <a:latin typeface="+mj-lt"/>
                <a:cs typeface="Times New Roman" panose="02020603050405020304" pitchFamily="18" charset="0"/>
              </a:rPr>
              <a:t>W </a:t>
            </a:r>
            <a:r>
              <a:rPr lang="pl-PL" dirty="0" smtClean="0">
                <a:solidFill>
                  <a:schemeClr val="accent2">
                    <a:lumMod val="50000"/>
                  </a:schemeClr>
                </a:solidFill>
                <a:latin typeface="+mj-lt"/>
                <a:cs typeface="Times New Roman" panose="02020603050405020304" pitchFamily="18" charset="0"/>
              </a:rPr>
              <a:t>2018 </a:t>
            </a:r>
            <a:r>
              <a:rPr lang="pl-PL" dirty="0">
                <a:solidFill>
                  <a:schemeClr val="accent2">
                    <a:lumMod val="50000"/>
                  </a:schemeClr>
                </a:solidFill>
                <a:latin typeface="+mj-lt"/>
                <a:cs typeface="Times New Roman" panose="02020603050405020304" pitchFamily="18" charset="0"/>
              </a:rPr>
              <a:t>r. Powiatowy Urząd Pracy dla Powiatu Warszawskiego Zachodniego zrefundował 4</a:t>
            </a:r>
            <a:r>
              <a:rPr lang="pl-PL" dirty="0" smtClean="0">
                <a:solidFill>
                  <a:schemeClr val="accent2">
                    <a:lumMod val="50000"/>
                  </a:schemeClr>
                </a:solidFill>
                <a:latin typeface="+mj-lt"/>
                <a:cs typeface="Times New Roman" panose="02020603050405020304" pitchFamily="18" charset="0"/>
              </a:rPr>
              <a:t> </a:t>
            </a:r>
            <a:r>
              <a:rPr lang="pl-PL" dirty="0">
                <a:solidFill>
                  <a:schemeClr val="accent2">
                    <a:lumMod val="50000"/>
                  </a:schemeClr>
                </a:solidFill>
                <a:latin typeface="+mj-lt"/>
                <a:cs typeface="Times New Roman" panose="02020603050405020304" pitchFamily="18" charset="0"/>
              </a:rPr>
              <a:t>pracodawcom koszty wyposażenia lub doposażenia </a:t>
            </a:r>
            <a:r>
              <a:rPr lang="pl-PL" dirty="0" smtClean="0">
                <a:solidFill>
                  <a:schemeClr val="accent2">
                    <a:lumMod val="50000"/>
                  </a:schemeClr>
                </a:solidFill>
                <a:latin typeface="+mj-lt"/>
                <a:cs typeface="Times New Roman" panose="02020603050405020304" pitchFamily="18" charset="0"/>
              </a:rPr>
              <a:t>5 stanowisk </a:t>
            </a:r>
            <a:r>
              <a:rPr lang="pl-PL" dirty="0">
                <a:solidFill>
                  <a:schemeClr val="accent2">
                    <a:lumMod val="50000"/>
                  </a:schemeClr>
                </a:solidFill>
                <a:latin typeface="+mj-lt"/>
                <a:cs typeface="Times New Roman" panose="02020603050405020304" pitchFamily="18" charset="0"/>
              </a:rPr>
              <a:t>pracy dla skierowanych osób bezrobotnych na stanowiska:</a:t>
            </a:r>
          </a:p>
          <a:p>
            <a:pPr fontAlgn="auto">
              <a:lnSpc>
                <a:spcPct val="150000"/>
              </a:lnSpc>
            </a:pPr>
            <a:r>
              <a:rPr lang="pl-PL" dirty="0">
                <a:solidFill>
                  <a:schemeClr val="accent2">
                    <a:lumMod val="50000"/>
                  </a:schemeClr>
                </a:solidFill>
                <a:latin typeface="+mj-lt"/>
                <a:cs typeface="Times New Roman" panose="02020603050405020304" pitchFamily="18" charset="0"/>
              </a:rPr>
              <a:t>k</a:t>
            </a:r>
            <a:r>
              <a:rPr lang="pl-PL" dirty="0" smtClean="0">
                <a:solidFill>
                  <a:schemeClr val="accent2">
                    <a:lumMod val="50000"/>
                  </a:schemeClr>
                </a:solidFill>
                <a:latin typeface="+mj-lt"/>
                <a:cs typeface="Times New Roman" panose="02020603050405020304" pitchFamily="18" charset="0"/>
              </a:rPr>
              <a:t>ierowca operator wózków widłowych,</a:t>
            </a:r>
            <a:endParaRPr lang="pl-PL" dirty="0">
              <a:solidFill>
                <a:schemeClr val="accent2">
                  <a:lumMod val="50000"/>
                </a:schemeClr>
              </a:solidFill>
              <a:latin typeface="+mj-lt"/>
              <a:cs typeface="Times New Roman" panose="02020603050405020304" pitchFamily="18" charset="0"/>
            </a:endParaRPr>
          </a:p>
          <a:p>
            <a:pPr fontAlgn="auto">
              <a:lnSpc>
                <a:spcPct val="150000"/>
              </a:lnSpc>
            </a:pPr>
            <a:r>
              <a:rPr lang="pl-PL" dirty="0" smtClean="0">
                <a:solidFill>
                  <a:schemeClr val="accent2">
                    <a:lumMod val="50000"/>
                  </a:schemeClr>
                </a:solidFill>
                <a:latin typeface="+mj-lt"/>
                <a:cs typeface="Times New Roman" panose="02020603050405020304" pitchFamily="18" charset="0"/>
              </a:rPr>
              <a:t>pokojowa,</a:t>
            </a:r>
            <a:endParaRPr lang="pl-PL" dirty="0">
              <a:solidFill>
                <a:schemeClr val="accent2">
                  <a:lumMod val="50000"/>
                </a:schemeClr>
              </a:solidFill>
              <a:latin typeface="+mj-lt"/>
              <a:cs typeface="Times New Roman" panose="02020603050405020304" pitchFamily="18" charset="0"/>
            </a:endParaRPr>
          </a:p>
          <a:p>
            <a:pPr fontAlgn="auto">
              <a:lnSpc>
                <a:spcPct val="150000"/>
              </a:lnSpc>
            </a:pPr>
            <a:r>
              <a:rPr lang="pl-PL" dirty="0">
                <a:solidFill>
                  <a:schemeClr val="accent2">
                    <a:lumMod val="50000"/>
                  </a:schemeClr>
                </a:solidFill>
                <a:latin typeface="+mj-lt"/>
                <a:cs typeface="Times New Roman" panose="02020603050405020304" pitchFamily="18" charset="0"/>
              </a:rPr>
              <a:t>m</a:t>
            </a:r>
            <a:r>
              <a:rPr lang="pl-PL" dirty="0" smtClean="0">
                <a:solidFill>
                  <a:schemeClr val="accent2">
                    <a:lumMod val="50000"/>
                  </a:schemeClr>
                </a:solidFill>
                <a:latin typeface="+mj-lt"/>
                <a:cs typeface="Times New Roman" panose="02020603050405020304" pitchFamily="18" charset="0"/>
              </a:rPr>
              <a:t>onter,</a:t>
            </a:r>
          </a:p>
          <a:p>
            <a:pPr fontAlgn="auto">
              <a:lnSpc>
                <a:spcPct val="150000"/>
              </a:lnSpc>
            </a:pPr>
            <a:r>
              <a:rPr lang="pl-PL" dirty="0" smtClean="0">
                <a:solidFill>
                  <a:schemeClr val="accent2">
                    <a:lumMod val="50000"/>
                  </a:schemeClr>
                </a:solidFill>
                <a:latin typeface="+mj-lt"/>
                <a:cs typeface="Times New Roman" panose="02020603050405020304" pitchFamily="18" charset="0"/>
              </a:rPr>
              <a:t>tynkarz.</a:t>
            </a:r>
            <a:endParaRPr lang="pl-PL" dirty="0">
              <a:solidFill>
                <a:schemeClr val="accent2">
                  <a:lumMod val="50000"/>
                </a:schemeClr>
              </a:solidFill>
              <a:latin typeface="+mj-lt"/>
              <a:cs typeface="Times New Roman" panose="02020603050405020304" pitchFamily="18" charset="0"/>
            </a:endParaRPr>
          </a:p>
        </p:txBody>
      </p:sp>
      <p:sp>
        <p:nvSpPr>
          <p:cNvPr id="9" name="Tytuł 1"/>
          <p:cNvSpPr txBox="1">
            <a:spLocks/>
          </p:cNvSpPr>
          <p:nvPr/>
        </p:nvSpPr>
        <p:spPr>
          <a:xfrm>
            <a:off x="1690275" y="457201"/>
            <a:ext cx="6996525" cy="811559"/>
          </a:xfrm>
          <a:prstGeom prst="rect">
            <a:avLst/>
          </a:prstGeom>
        </p:spPr>
        <p:txBody>
          <a:bodyPr>
            <a:normAutofit fontScale="92500" lnSpcReduction="20000"/>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endParaRPr lang="pl-PL" sz="3000" b="1" dirty="0">
              <a:solidFill>
                <a:schemeClr val="accent2">
                  <a:lumMod val="75000"/>
                </a:schemeClr>
              </a:solidFill>
            </a:endParaRPr>
          </a:p>
          <a:p>
            <a:pPr fontAlgn="auto">
              <a:spcAft>
                <a:spcPts val="0"/>
              </a:spcAft>
            </a:pPr>
            <a:r>
              <a:rPr lang="pl-PL" sz="3000" b="1" dirty="0">
                <a:solidFill>
                  <a:schemeClr val="accent2">
                    <a:lumMod val="75000"/>
                  </a:schemeClr>
                </a:solidFill>
              </a:rPr>
              <a:t>Doposażenie stanowiska pracy</a:t>
            </a:r>
          </a:p>
        </p:txBody>
      </p:sp>
    </p:spTree>
  </p:cSld>
  <p:clrMapOvr>
    <a:masterClrMapping/>
  </p:clrMapOvr>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Text Box 1"/>
          <p:cNvSpPr txBox="1">
            <a:spLocks noChangeArrowheads="1"/>
          </p:cNvSpPr>
          <p:nvPr/>
        </p:nvSpPr>
        <p:spPr bwMode="auto">
          <a:xfrm>
            <a:off x="1908175" y="249238"/>
            <a:ext cx="6653213" cy="2286000"/>
          </a:xfrm>
          <a:prstGeom prst="rect">
            <a:avLst/>
          </a:prstGeom>
          <a:noFill/>
          <a:ln w="9525">
            <a:noFill/>
            <a:round/>
            <a:headEnd/>
            <a:tailEnd/>
          </a:ln>
        </p:spPr>
        <p:txBody>
          <a:bodyPr anchor="ctr"/>
          <a:lstStyle/>
          <a:p>
            <a:pPr algn="ctr">
              <a:buClr>
                <a:srgbClr val="000000"/>
              </a:buClr>
              <a:buSzPct val="100000"/>
              <a:buFont typeface="Times New Roman" pitchFamily="18" charset="0"/>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endParaRPr lang="pl-PL" sz="3600" b="1" i="1">
              <a:solidFill>
                <a:srgbClr val="000000"/>
              </a:solidFill>
            </a:endParaRPr>
          </a:p>
        </p:txBody>
      </p:sp>
      <p:pic>
        <p:nvPicPr>
          <p:cNvPr id="788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2000" y="252000"/>
            <a:ext cx="1298575" cy="865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Picture 2" descr="http://pup.olesno.sisco.info/download/humanresources-jobs%281%29.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782720" y="5949279"/>
            <a:ext cx="1387853" cy="917037"/>
          </a:xfrm>
          <a:prstGeom prst="rect">
            <a:avLst/>
          </a:prstGeom>
          <a:noFill/>
          <a:extLst>
            <a:ext uri="{909E8E84-426E-40DD-AFC4-6F175D3DCCD1}">
              <a14:hiddenFill xmlns:a14="http://schemas.microsoft.com/office/drawing/2010/main">
                <a:solidFill>
                  <a:srgbClr val="FFFFFF"/>
                </a:solidFill>
              </a14:hiddenFill>
            </a:ext>
          </a:extLst>
        </p:spPr>
      </p:pic>
      <p:sp>
        <p:nvSpPr>
          <p:cNvPr id="8" name="Symbol zastępczy tekstu 2"/>
          <p:cNvSpPr txBox="1">
            <a:spLocks/>
          </p:cNvSpPr>
          <p:nvPr/>
        </p:nvSpPr>
        <p:spPr>
          <a:xfrm>
            <a:off x="1113524" y="1412776"/>
            <a:ext cx="7515992" cy="4437315"/>
          </a:xfrm>
          <a:prstGeom prst="rect">
            <a:avLst/>
          </a:prstGeom>
        </p:spPr>
        <p:txBody>
          <a:bodyPr anchor="ctr">
            <a:normAutofit fontScale="85000" lnSpcReduction="20000"/>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marL="0" indent="0" fontAlgn="auto">
              <a:lnSpc>
                <a:spcPct val="150000"/>
              </a:lnSpc>
              <a:buNone/>
            </a:pPr>
            <a:r>
              <a:rPr lang="pl-PL" dirty="0">
                <a:solidFill>
                  <a:schemeClr val="accent2">
                    <a:lumMod val="50000"/>
                  </a:schemeClr>
                </a:solidFill>
                <a:latin typeface="+mj-lt"/>
                <a:cs typeface="Times New Roman" panose="02020603050405020304" pitchFamily="18" charset="0"/>
              </a:rPr>
              <a:t>W </a:t>
            </a:r>
            <a:r>
              <a:rPr lang="pl-PL" dirty="0" smtClean="0">
                <a:solidFill>
                  <a:schemeClr val="accent2">
                    <a:lumMod val="50000"/>
                  </a:schemeClr>
                </a:solidFill>
                <a:latin typeface="+mj-lt"/>
                <a:cs typeface="Times New Roman" panose="02020603050405020304" pitchFamily="18" charset="0"/>
              </a:rPr>
              <a:t>2018 </a:t>
            </a:r>
            <a:r>
              <a:rPr lang="pl-PL" dirty="0">
                <a:solidFill>
                  <a:schemeClr val="accent2">
                    <a:lumMod val="50000"/>
                  </a:schemeClr>
                </a:solidFill>
                <a:latin typeface="+mj-lt"/>
                <a:cs typeface="Times New Roman" panose="02020603050405020304" pitchFamily="18" charset="0"/>
              </a:rPr>
              <a:t>r. Powiatowy Urząd Pracy dla Powiatu Warszawskiego Zachodniego dofinansował </a:t>
            </a:r>
            <a:r>
              <a:rPr lang="pl-PL" dirty="0" smtClean="0">
                <a:solidFill>
                  <a:schemeClr val="accent2">
                    <a:lumMod val="50000"/>
                  </a:schemeClr>
                </a:solidFill>
                <a:latin typeface="+mj-lt"/>
                <a:cs typeface="Times New Roman" panose="02020603050405020304" pitchFamily="18" charset="0"/>
              </a:rPr>
              <a:t>6 </a:t>
            </a:r>
            <a:r>
              <a:rPr lang="pl-PL" dirty="0">
                <a:solidFill>
                  <a:schemeClr val="accent2">
                    <a:lumMod val="50000"/>
                  </a:schemeClr>
                </a:solidFill>
                <a:latin typeface="+mj-lt"/>
                <a:cs typeface="Times New Roman" panose="02020603050405020304" pitchFamily="18" charset="0"/>
              </a:rPr>
              <a:t>pracodawcom wynagrodzenie zatrudnienia </a:t>
            </a:r>
            <a:r>
              <a:rPr lang="pl-PL" dirty="0" smtClean="0">
                <a:solidFill>
                  <a:schemeClr val="accent2">
                    <a:lumMod val="50000"/>
                  </a:schemeClr>
                </a:solidFill>
                <a:latin typeface="+mj-lt"/>
                <a:cs typeface="Times New Roman" panose="02020603050405020304" pitchFamily="18" charset="0"/>
              </a:rPr>
              <a:t>6 </a:t>
            </a:r>
            <a:r>
              <a:rPr lang="pl-PL" dirty="0">
                <a:solidFill>
                  <a:schemeClr val="accent2">
                    <a:lumMod val="50000"/>
                  </a:schemeClr>
                </a:solidFill>
                <a:latin typeface="+mj-lt"/>
                <a:cs typeface="Times New Roman" panose="02020603050405020304" pitchFamily="18" charset="0"/>
              </a:rPr>
              <a:t>osób bezrobotnych, które ukończyły 50 r. ż. </a:t>
            </a:r>
          </a:p>
          <a:p>
            <a:pPr marL="0" indent="0" fontAlgn="auto">
              <a:lnSpc>
                <a:spcPct val="150000"/>
              </a:lnSpc>
              <a:buNone/>
            </a:pPr>
            <a:r>
              <a:rPr lang="pl-PL" dirty="0" smtClean="0">
                <a:solidFill>
                  <a:schemeClr val="accent2">
                    <a:lumMod val="50000"/>
                  </a:schemeClr>
                </a:solidFill>
                <a:latin typeface="+mj-lt"/>
                <a:cs typeface="Times New Roman" panose="02020603050405020304" pitchFamily="18" charset="0"/>
              </a:rPr>
              <a:t>Dofinansowanie </a:t>
            </a:r>
            <a:r>
              <a:rPr lang="pl-PL" dirty="0">
                <a:solidFill>
                  <a:schemeClr val="accent2">
                    <a:lumMod val="50000"/>
                  </a:schemeClr>
                </a:solidFill>
                <a:latin typeface="+mj-lt"/>
                <a:cs typeface="Times New Roman" panose="02020603050405020304" pitchFamily="18" charset="0"/>
              </a:rPr>
              <a:t>otrzymali m.in. następujący pracodawcy:</a:t>
            </a:r>
          </a:p>
          <a:p>
            <a:pPr fontAlgn="auto">
              <a:lnSpc>
                <a:spcPct val="150000"/>
              </a:lnSpc>
            </a:pPr>
            <a:r>
              <a:rPr lang="pl-PL" dirty="0" smtClean="0">
                <a:solidFill>
                  <a:schemeClr val="accent2">
                    <a:lumMod val="50000"/>
                  </a:schemeClr>
                </a:solidFill>
                <a:latin typeface="+mj-lt"/>
                <a:cs typeface="Times New Roman" panose="02020603050405020304" pitchFamily="18" charset="0"/>
              </a:rPr>
              <a:t>Pompier sp. z o.o. sp. k.,</a:t>
            </a:r>
            <a:endParaRPr lang="pl-PL" dirty="0">
              <a:solidFill>
                <a:schemeClr val="accent2">
                  <a:lumMod val="50000"/>
                </a:schemeClr>
              </a:solidFill>
              <a:latin typeface="+mj-lt"/>
              <a:cs typeface="Times New Roman" panose="02020603050405020304" pitchFamily="18" charset="0"/>
            </a:endParaRPr>
          </a:p>
          <a:p>
            <a:pPr fontAlgn="auto">
              <a:lnSpc>
                <a:spcPct val="150000"/>
              </a:lnSpc>
            </a:pPr>
            <a:r>
              <a:rPr lang="pl-PL" dirty="0" err="1" smtClean="0">
                <a:solidFill>
                  <a:schemeClr val="accent2">
                    <a:lumMod val="50000"/>
                  </a:schemeClr>
                </a:solidFill>
                <a:latin typeface="+mj-lt"/>
                <a:cs typeface="Times New Roman" panose="02020603050405020304" pitchFamily="18" charset="0"/>
              </a:rPr>
              <a:t>Staamp</a:t>
            </a:r>
            <a:r>
              <a:rPr lang="pl-PL" dirty="0" smtClean="0">
                <a:solidFill>
                  <a:schemeClr val="accent2">
                    <a:lumMod val="50000"/>
                  </a:schemeClr>
                </a:solidFill>
                <a:latin typeface="+mj-lt"/>
                <a:cs typeface="Times New Roman" panose="02020603050405020304" pitchFamily="18" charset="0"/>
              </a:rPr>
              <a:t> Poland sp</a:t>
            </a:r>
            <a:r>
              <a:rPr lang="pl-PL" dirty="0">
                <a:solidFill>
                  <a:schemeClr val="accent2">
                    <a:lumMod val="50000"/>
                  </a:schemeClr>
                </a:solidFill>
                <a:latin typeface="+mj-lt"/>
                <a:cs typeface="Times New Roman" panose="02020603050405020304" pitchFamily="18" charset="0"/>
              </a:rPr>
              <a:t>. z </a:t>
            </a:r>
            <a:r>
              <a:rPr lang="pl-PL" dirty="0" smtClean="0">
                <a:solidFill>
                  <a:schemeClr val="accent2">
                    <a:lumMod val="50000"/>
                  </a:schemeClr>
                </a:solidFill>
                <a:latin typeface="+mj-lt"/>
                <a:cs typeface="Times New Roman" panose="02020603050405020304" pitchFamily="18" charset="0"/>
              </a:rPr>
              <a:t>o.o.,</a:t>
            </a:r>
          </a:p>
          <a:p>
            <a:pPr fontAlgn="auto">
              <a:lnSpc>
                <a:spcPct val="150000"/>
              </a:lnSpc>
            </a:pPr>
            <a:r>
              <a:rPr lang="pl-PL" dirty="0" err="1" smtClean="0">
                <a:solidFill>
                  <a:schemeClr val="accent2">
                    <a:lumMod val="50000"/>
                  </a:schemeClr>
                </a:solidFill>
                <a:latin typeface="+mj-lt"/>
                <a:cs typeface="Times New Roman" panose="02020603050405020304" pitchFamily="18" charset="0"/>
              </a:rPr>
              <a:t>Hydrobud</a:t>
            </a:r>
            <a:r>
              <a:rPr lang="pl-PL" dirty="0" smtClean="0">
                <a:solidFill>
                  <a:schemeClr val="accent2">
                    <a:lumMod val="50000"/>
                  </a:schemeClr>
                </a:solidFill>
                <a:latin typeface="+mj-lt"/>
                <a:cs typeface="Times New Roman" panose="02020603050405020304" pitchFamily="18" charset="0"/>
              </a:rPr>
              <a:t> Sławomir </a:t>
            </a:r>
            <a:r>
              <a:rPr lang="pl-PL" dirty="0" err="1" smtClean="0">
                <a:solidFill>
                  <a:schemeClr val="accent2">
                    <a:lumMod val="50000"/>
                  </a:schemeClr>
                </a:solidFill>
                <a:latin typeface="+mj-lt"/>
                <a:cs typeface="Times New Roman" panose="02020603050405020304" pitchFamily="18" charset="0"/>
              </a:rPr>
              <a:t>Krzyt</a:t>
            </a:r>
            <a:r>
              <a:rPr lang="pl-PL" dirty="0" smtClean="0">
                <a:solidFill>
                  <a:schemeClr val="accent2">
                    <a:lumMod val="50000"/>
                  </a:schemeClr>
                </a:solidFill>
                <a:latin typeface="+mj-lt"/>
                <a:cs typeface="Times New Roman" panose="02020603050405020304" pitchFamily="18" charset="0"/>
              </a:rPr>
              <a:t>.</a:t>
            </a:r>
            <a:endParaRPr lang="pl-PL" dirty="0">
              <a:solidFill>
                <a:schemeClr val="accent2">
                  <a:lumMod val="50000"/>
                </a:schemeClr>
              </a:solidFill>
              <a:latin typeface="+mj-lt"/>
              <a:cs typeface="Times New Roman" panose="02020603050405020304" pitchFamily="18" charset="0"/>
            </a:endParaRPr>
          </a:p>
          <a:p>
            <a:pPr marL="0" indent="0" fontAlgn="auto">
              <a:lnSpc>
                <a:spcPct val="150000"/>
              </a:lnSpc>
              <a:buNone/>
            </a:pPr>
            <a:r>
              <a:rPr lang="pl-PL" dirty="0" smtClean="0">
                <a:solidFill>
                  <a:schemeClr val="accent2">
                    <a:lumMod val="50000"/>
                  </a:schemeClr>
                </a:solidFill>
                <a:latin typeface="+mj-lt"/>
                <a:cs typeface="Times New Roman" panose="02020603050405020304" pitchFamily="18" charset="0"/>
              </a:rPr>
              <a:t>Kontynuowano </a:t>
            </a:r>
            <a:r>
              <a:rPr lang="pl-PL" dirty="0">
                <a:solidFill>
                  <a:schemeClr val="accent2">
                    <a:lumMod val="50000"/>
                  </a:schemeClr>
                </a:solidFill>
                <a:latin typeface="+mj-lt"/>
                <a:cs typeface="Times New Roman" panose="02020603050405020304" pitchFamily="18" charset="0"/>
              </a:rPr>
              <a:t>dofinansowanie wynagrodzenia dla </a:t>
            </a:r>
            <a:r>
              <a:rPr lang="pl-PL" dirty="0" smtClean="0">
                <a:solidFill>
                  <a:schemeClr val="accent2">
                    <a:lumMod val="50000"/>
                  </a:schemeClr>
                </a:solidFill>
                <a:latin typeface="+mj-lt"/>
                <a:cs typeface="Times New Roman" panose="02020603050405020304" pitchFamily="18" charset="0"/>
              </a:rPr>
              <a:t>2 </a:t>
            </a:r>
            <a:r>
              <a:rPr lang="pl-PL" dirty="0">
                <a:solidFill>
                  <a:schemeClr val="accent2">
                    <a:lumMod val="50000"/>
                  </a:schemeClr>
                </a:solidFill>
                <a:latin typeface="+mj-lt"/>
                <a:cs typeface="Times New Roman" panose="02020603050405020304" pitchFamily="18" charset="0"/>
              </a:rPr>
              <a:t>osób  z roku poprzedniego.</a:t>
            </a:r>
          </a:p>
        </p:txBody>
      </p:sp>
      <p:sp>
        <p:nvSpPr>
          <p:cNvPr id="9" name="Tytuł 1"/>
          <p:cNvSpPr txBox="1">
            <a:spLocks/>
          </p:cNvSpPr>
          <p:nvPr/>
        </p:nvSpPr>
        <p:spPr>
          <a:xfrm>
            <a:off x="1690275" y="457201"/>
            <a:ext cx="6996525" cy="811559"/>
          </a:xfrm>
          <a:prstGeom prst="rect">
            <a:avLst/>
          </a:prstGeom>
        </p:spPr>
        <p:txBody>
          <a:bodyPr>
            <a:normAutofit fontScale="85000" lnSpcReduction="10000"/>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sz="3000" b="1" dirty="0">
                <a:solidFill>
                  <a:schemeClr val="accent2">
                    <a:lumMod val="75000"/>
                  </a:schemeClr>
                </a:solidFill>
              </a:rPr>
              <a:t>Dofinansowanie wynagrodzenia zatrudnienia bezrobotnego, który ukończył 50 r. ż.</a:t>
            </a:r>
          </a:p>
        </p:txBody>
      </p:sp>
    </p:spTree>
  </p:cSld>
  <p:clrMapOvr>
    <a:masterClrMapping/>
  </p:clrMapOvr>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Text Box 1"/>
          <p:cNvSpPr txBox="1">
            <a:spLocks noChangeArrowheads="1"/>
          </p:cNvSpPr>
          <p:nvPr/>
        </p:nvSpPr>
        <p:spPr bwMode="auto">
          <a:xfrm>
            <a:off x="1544913" y="269776"/>
            <a:ext cx="6653213" cy="2286000"/>
          </a:xfrm>
          <a:prstGeom prst="rect">
            <a:avLst/>
          </a:prstGeom>
          <a:noFill/>
          <a:ln w="9525">
            <a:noFill/>
            <a:round/>
            <a:headEnd/>
            <a:tailEnd/>
          </a:ln>
        </p:spPr>
        <p:txBody>
          <a:bodyPr anchor="ctr"/>
          <a:lstStyle/>
          <a:p>
            <a:pPr algn="ctr">
              <a:buClr>
                <a:srgbClr val="000000"/>
              </a:buClr>
              <a:buSzPct val="100000"/>
              <a:buFont typeface="Times New Roman" pitchFamily="18" charset="0"/>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endParaRPr lang="pl-PL" sz="3600" b="1" i="1">
              <a:solidFill>
                <a:srgbClr val="000000"/>
              </a:solidFill>
            </a:endParaRPr>
          </a:p>
        </p:txBody>
      </p:sp>
      <p:pic>
        <p:nvPicPr>
          <p:cNvPr id="7475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2000" y="252000"/>
            <a:ext cx="1298575" cy="865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2" descr="http://pup.olesno.sisco.info/download/humanresources-jobs%281%29.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782720" y="5949279"/>
            <a:ext cx="1387853" cy="917037"/>
          </a:xfrm>
          <a:prstGeom prst="rect">
            <a:avLst/>
          </a:prstGeom>
          <a:noFill/>
          <a:extLst>
            <a:ext uri="{909E8E84-426E-40DD-AFC4-6F175D3DCCD1}">
              <a14:hiddenFill xmlns:a14="http://schemas.microsoft.com/office/drawing/2010/main">
                <a:solidFill>
                  <a:srgbClr val="FFFFFF"/>
                </a:solidFill>
              </a14:hiddenFill>
            </a:ext>
          </a:extLst>
        </p:spPr>
      </p:pic>
      <p:sp>
        <p:nvSpPr>
          <p:cNvPr id="8" name="Tytuł 1"/>
          <p:cNvSpPr txBox="1">
            <a:spLocks/>
          </p:cNvSpPr>
          <p:nvPr/>
        </p:nvSpPr>
        <p:spPr>
          <a:xfrm>
            <a:off x="1690275" y="457201"/>
            <a:ext cx="6996525" cy="1387623"/>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endParaRPr lang="pl-PL" sz="3000" b="1" dirty="0">
              <a:solidFill>
                <a:schemeClr val="accent2">
                  <a:lumMod val="75000"/>
                </a:schemeClr>
              </a:solidFill>
            </a:endParaRPr>
          </a:p>
          <a:p>
            <a:pPr fontAlgn="auto">
              <a:spcAft>
                <a:spcPts val="0"/>
              </a:spcAft>
            </a:pPr>
            <a:r>
              <a:rPr lang="pl-PL" sz="3600" b="1" dirty="0" smtClean="0">
                <a:solidFill>
                  <a:schemeClr val="accent2">
                    <a:lumMod val="75000"/>
                  </a:schemeClr>
                </a:solidFill>
              </a:rPr>
              <a:t>Opieka na dzieckiem do lat 7</a:t>
            </a:r>
            <a:endParaRPr lang="pl-PL" sz="3600" b="1" dirty="0">
              <a:solidFill>
                <a:schemeClr val="accent2">
                  <a:lumMod val="75000"/>
                </a:schemeClr>
              </a:solidFill>
            </a:endParaRPr>
          </a:p>
        </p:txBody>
      </p:sp>
      <p:sp>
        <p:nvSpPr>
          <p:cNvPr id="9" name="Symbol zastępczy tekstu 2"/>
          <p:cNvSpPr txBox="1">
            <a:spLocks/>
          </p:cNvSpPr>
          <p:nvPr/>
        </p:nvSpPr>
        <p:spPr>
          <a:xfrm>
            <a:off x="1113524" y="1412776"/>
            <a:ext cx="7515992" cy="4437315"/>
          </a:xfrm>
          <a:prstGeom prst="rect">
            <a:avLst/>
          </a:prstGeom>
        </p:spPr>
        <p:txBody>
          <a:bodyPr anchor="ctr">
            <a:normAutofit/>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marL="0" indent="0" fontAlgn="auto">
              <a:lnSpc>
                <a:spcPct val="150000"/>
              </a:lnSpc>
              <a:buNone/>
            </a:pPr>
            <a:r>
              <a:rPr lang="pl-PL" dirty="0" smtClean="0">
                <a:solidFill>
                  <a:schemeClr val="accent2">
                    <a:lumMod val="50000"/>
                  </a:schemeClr>
                </a:solidFill>
                <a:latin typeface="+mj-lt"/>
                <a:cs typeface="Times New Roman" panose="02020603050405020304" pitchFamily="18" charset="0"/>
              </a:rPr>
              <a:t>4 osoby bezrobotne, odbywające staż otrzymały dofinansowanie kosztów opieki nad dzieckiem do lat 7.</a:t>
            </a:r>
            <a:endParaRPr lang="pl-PL" dirty="0">
              <a:solidFill>
                <a:schemeClr val="accent2">
                  <a:lumMod val="50000"/>
                </a:schemeClr>
              </a:solidFill>
              <a:latin typeface="+mj-lt"/>
              <a:cs typeface="Times New Roman" panose="02020603050405020304" pitchFamily="18" charset="0"/>
            </a:endParaRPr>
          </a:p>
        </p:txBody>
      </p:sp>
    </p:spTree>
    <p:extLst>
      <p:ext uri="{BB962C8B-B14F-4D97-AF65-F5344CB8AC3E}">
        <p14:creationId xmlns:p14="http://schemas.microsoft.com/office/powerpoint/2010/main" val="373926113"/>
      </p:ext>
    </p:extLst>
  </p:cSld>
  <p:clrMapOvr>
    <a:masterClrMapping/>
  </p:clrMapOvr>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Text Box 1"/>
          <p:cNvSpPr txBox="1">
            <a:spLocks noChangeArrowheads="1"/>
          </p:cNvSpPr>
          <p:nvPr/>
        </p:nvSpPr>
        <p:spPr bwMode="auto">
          <a:xfrm>
            <a:off x="1544913" y="269776"/>
            <a:ext cx="6653213" cy="2286000"/>
          </a:xfrm>
          <a:prstGeom prst="rect">
            <a:avLst/>
          </a:prstGeom>
          <a:noFill/>
          <a:ln w="9525">
            <a:noFill/>
            <a:round/>
            <a:headEnd/>
            <a:tailEnd/>
          </a:ln>
        </p:spPr>
        <p:txBody>
          <a:bodyPr anchor="ctr"/>
          <a:lstStyle/>
          <a:p>
            <a:pPr algn="ctr">
              <a:buClr>
                <a:srgbClr val="000000"/>
              </a:buClr>
              <a:buSzPct val="100000"/>
              <a:buFont typeface="Times New Roman" pitchFamily="18" charset="0"/>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endParaRPr lang="pl-PL" sz="3600" b="1" i="1">
              <a:solidFill>
                <a:srgbClr val="000000"/>
              </a:solidFill>
            </a:endParaRPr>
          </a:p>
        </p:txBody>
      </p:sp>
      <p:pic>
        <p:nvPicPr>
          <p:cNvPr id="7475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2000" y="252000"/>
            <a:ext cx="1298575" cy="865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2" descr="http://pup.olesno.sisco.info/download/humanresources-jobs%281%29.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782720" y="5949279"/>
            <a:ext cx="1387853" cy="917037"/>
          </a:xfrm>
          <a:prstGeom prst="rect">
            <a:avLst/>
          </a:prstGeom>
          <a:noFill/>
          <a:extLst>
            <a:ext uri="{909E8E84-426E-40DD-AFC4-6F175D3DCCD1}">
              <a14:hiddenFill xmlns:a14="http://schemas.microsoft.com/office/drawing/2010/main">
                <a:solidFill>
                  <a:srgbClr val="FFFFFF"/>
                </a:solidFill>
              </a14:hiddenFill>
            </a:ext>
          </a:extLst>
        </p:spPr>
      </p:pic>
      <p:sp>
        <p:nvSpPr>
          <p:cNvPr id="8" name="Tytuł 1"/>
          <p:cNvSpPr txBox="1">
            <a:spLocks/>
          </p:cNvSpPr>
          <p:nvPr/>
        </p:nvSpPr>
        <p:spPr>
          <a:xfrm>
            <a:off x="1690275" y="457201"/>
            <a:ext cx="6996525" cy="1387623"/>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endParaRPr lang="pl-PL" sz="3000" b="1" dirty="0">
              <a:solidFill>
                <a:schemeClr val="accent2">
                  <a:lumMod val="75000"/>
                </a:schemeClr>
              </a:solidFill>
            </a:endParaRPr>
          </a:p>
          <a:p>
            <a:pPr fontAlgn="auto">
              <a:spcAft>
                <a:spcPts val="0"/>
              </a:spcAft>
            </a:pPr>
            <a:r>
              <a:rPr lang="pl-PL" sz="3600" b="1" dirty="0" smtClean="0">
                <a:solidFill>
                  <a:schemeClr val="accent2">
                    <a:lumMod val="75000"/>
                  </a:schemeClr>
                </a:solidFill>
              </a:rPr>
              <a:t>Bon na zasiedlenie</a:t>
            </a:r>
            <a:endParaRPr lang="pl-PL" sz="3600" b="1" dirty="0">
              <a:solidFill>
                <a:schemeClr val="accent2">
                  <a:lumMod val="75000"/>
                </a:schemeClr>
              </a:solidFill>
            </a:endParaRPr>
          </a:p>
        </p:txBody>
      </p:sp>
      <p:sp>
        <p:nvSpPr>
          <p:cNvPr id="9" name="Symbol zastępczy tekstu 2"/>
          <p:cNvSpPr txBox="1">
            <a:spLocks/>
          </p:cNvSpPr>
          <p:nvPr/>
        </p:nvSpPr>
        <p:spPr>
          <a:xfrm>
            <a:off x="1113524" y="1412776"/>
            <a:ext cx="7515992" cy="4437315"/>
          </a:xfrm>
          <a:prstGeom prst="rect">
            <a:avLst/>
          </a:prstGeom>
        </p:spPr>
        <p:txBody>
          <a:bodyPr anchor="ctr">
            <a:normAutofit/>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marL="0" indent="0" fontAlgn="auto">
              <a:lnSpc>
                <a:spcPct val="150000"/>
              </a:lnSpc>
              <a:buNone/>
            </a:pPr>
            <a:r>
              <a:rPr lang="pl-PL" dirty="0">
                <a:solidFill>
                  <a:schemeClr val="accent2">
                    <a:lumMod val="50000"/>
                  </a:schemeClr>
                </a:solidFill>
                <a:latin typeface="+mj-lt"/>
                <a:cs typeface="Times New Roman" panose="02020603050405020304" pitchFamily="18" charset="0"/>
              </a:rPr>
              <a:t>Powiatowy Urząd Pracy w </a:t>
            </a:r>
            <a:r>
              <a:rPr lang="pl-PL" dirty="0" smtClean="0">
                <a:solidFill>
                  <a:schemeClr val="accent2">
                    <a:lumMod val="50000"/>
                  </a:schemeClr>
                </a:solidFill>
                <a:latin typeface="+mj-lt"/>
                <a:cs typeface="Times New Roman" panose="02020603050405020304" pitchFamily="18" charset="0"/>
              </a:rPr>
              <a:t>2018 </a:t>
            </a:r>
            <a:r>
              <a:rPr lang="pl-PL" dirty="0">
                <a:solidFill>
                  <a:schemeClr val="accent2">
                    <a:lumMod val="50000"/>
                  </a:schemeClr>
                </a:solidFill>
                <a:latin typeface="+mj-lt"/>
                <a:cs typeface="Times New Roman" panose="02020603050405020304" pitchFamily="18" charset="0"/>
              </a:rPr>
              <a:t>roku przyznał </a:t>
            </a:r>
            <a:r>
              <a:rPr lang="pl-PL" dirty="0" smtClean="0">
                <a:solidFill>
                  <a:schemeClr val="accent2">
                    <a:lumMod val="50000"/>
                  </a:schemeClr>
                </a:solidFill>
                <a:latin typeface="+mj-lt"/>
                <a:cs typeface="Times New Roman" panose="02020603050405020304" pitchFamily="18" charset="0"/>
              </a:rPr>
              <a:t>1 osobie bon na zasiedlenie.</a:t>
            </a:r>
            <a:endParaRPr lang="pl-PL" dirty="0">
              <a:solidFill>
                <a:schemeClr val="accent2">
                  <a:lumMod val="50000"/>
                </a:schemeClr>
              </a:solidFill>
              <a:latin typeface="+mj-lt"/>
              <a:cs typeface="Times New Roman" panose="02020603050405020304" pitchFamily="18" charset="0"/>
            </a:endParaRPr>
          </a:p>
        </p:txBody>
      </p:sp>
    </p:spTree>
    <p:extLst>
      <p:ext uri="{BB962C8B-B14F-4D97-AF65-F5344CB8AC3E}">
        <p14:creationId xmlns:p14="http://schemas.microsoft.com/office/powerpoint/2010/main" val="1927461098"/>
      </p:ext>
    </p:extLst>
  </p:cSld>
  <p:clrMapOvr>
    <a:masterClrMapping/>
  </p:clrMapOvr>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1" name="Text Box 3"/>
          <p:cNvSpPr txBox="1">
            <a:spLocks noChangeArrowheads="1"/>
          </p:cNvSpPr>
          <p:nvPr/>
        </p:nvSpPr>
        <p:spPr bwMode="auto">
          <a:xfrm>
            <a:off x="1527175" y="1720850"/>
            <a:ext cx="184150" cy="366713"/>
          </a:xfrm>
          <a:prstGeom prst="rect">
            <a:avLst/>
          </a:prstGeom>
          <a:noFill/>
          <a:ln w="9525">
            <a:noFill/>
            <a:miter lim="800000"/>
            <a:headEnd/>
            <a:tailEnd/>
          </a:ln>
        </p:spPr>
        <p:txBody>
          <a:bodyPr wrap="none">
            <a:spAutoFit/>
          </a:bodyPr>
          <a:lstStyle/>
          <a:p>
            <a:pPr>
              <a:buClr>
                <a:srgbClr val="000000"/>
              </a:buClr>
              <a:buSzPct val="100000"/>
              <a:buFont typeface="Times New Roman" pitchFamily="18" charset="0"/>
              <a:buNone/>
            </a:pPr>
            <a:endParaRPr lang="pl-PL"/>
          </a:p>
        </p:txBody>
      </p:sp>
      <p:sp>
        <p:nvSpPr>
          <p:cNvPr id="63492" name="Line 143"/>
          <p:cNvSpPr>
            <a:spLocks noChangeShapeType="1"/>
          </p:cNvSpPr>
          <p:nvPr/>
        </p:nvSpPr>
        <p:spPr bwMode="auto">
          <a:xfrm>
            <a:off x="7789863" y="-2516188"/>
            <a:ext cx="0" cy="0"/>
          </a:xfrm>
          <a:prstGeom prst="line">
            <a:avLst/>
          </a:prstGeom>
          <a:noFill/>
          <a:ln w="12700" cap="rnd">
            <a:solidFill>
              <a:srgbClr val="000000"/>
            </a:solidFill>
            <a:round/>
            <a:headEnd/>
            <a:tailEnd/>
          </a:ln>
        </p:spPr>
        <p:txBody>
          <a:bodyPr/>
          <a:lstStyle/>
          <a:p>
            <a:endParaRPr lang="pl-PL"/>
          </a:p>
        </p:txBody>
      </p:sp>
      <p:sp>
        <p:nvSpPr>
          <p:cNvPr id="63493" name="Line 146"/>
          <p:cNvSpPr>
            <a:spLocks noChangeShapeType="1"/>
          </p:cNvSpPr>
          <p:nvPr/>
        </p:nvSpPr>
        <p:spPr bwMode="auto">
          <a:xfrm>
            <a:off x="7789863" y="-2516188"/>
            <a:ext cx="0" cy="0"/>
          </a:xfrm>
          <a:prstGeom prst="line">
            <a:avLst/>
          </a:prstGeom>
          <a:noFill/>
          <a:ln w="12700" cap="rnd">
            <a:solidFill>
              <a:srgbClr val="000000"/>
            </a:solidFill>
            <a:round/>
            <a:headEnd/>
            <a:tailEnd/>
          </a:ln>
        </p:spPr>
        <p:txBody>
          <a:bodyPr/>
          <a:lstStyle/>
          <a:p>
            <a:endParaRPr lang="pl-PL"/>
          </a:p>
        </p:txBody>
      </p:sp>
      <p:sp>
        <p:nvSpPr>
          <p:cNvPr id="63494" name="Text Box 599"/>
          <p:cNvSpPr txBox="1">
            <a:spLocks noChangeArrowheads="1"/>
          </p:cNvSpPr>
          <p:nvPr/>
        </p:nvSpPr>
        <p:spPr bwMode="auto">
          <a:xfrm>
            <a:off x="1311275" y="1576388"/>
            <a:ext cx="2252663" cy="2563812"/>
          </a:xfrm>
          <a:prstGeom prst="rect">
            <a:avLst/>
          </a:prstGeom>
          <a:noFill/>
          <a:ln w="9525">
            <a:noFill/>
            <a:miter lim="800000"/>
            <a:headEnd/>
            <a:tailEnd/>
          </a:ln>
        </p:spPr>
        <p:txBody>
          <a:bodyPr>
            <a:spAutoFit/>
          </a:bodyPr>
          <a:lstStyle/>
          <a:p>
            <a:pPr>
              <a:buClr>
                <a:srgbClr val="000000"/>
              </a:buClr>
              <a:buSzPct val="100000"/>
              <a:buFont typeface="Times New Roman" pitchFamily="18" charset="0"/>
              <a:buNone/>
            </a:pPr>
            <a:endParaRPr lang="pl-PL"/>
          </a:p>
          <a:p>
            <a:pPr>
              <a:buClr>
                <a:srgbClr val="000000"/>
              </a:buClr>
              <a:buSzPct val="100000"/>
              <a:buFont typeface="Times New Roman" pitchFamily="18" charset="0"/>
              <a:buNone/>
            </a:pPr>
            <a:endParaRPr lang="pl-PL"/>
          </a:p>
          <a:p>
            <a:pPr>
              <a:buClr>
                <a:srgbClr val="000000"/>
              </a:buClr>
              <a:buSzPct val="100000"/>
              <a:buFont typeface="Times New Roman" pitchFamily="18" charset="0"/>
              <a:buNone/>
            </a:pPr>
            <a:endParaRPr lang="pl-PL"/>
          </a:p>
          <a:p>
            <a:pPr>
              <a:buClr>
                <a:srgbClr val="000000"/>
              </a:buClr>
              <a:buSzPct val="100000"/>
              <a:buFont typeface="Times New Roman" pitchFamily="18" charset="0"/>
              <a:buNone/>
            </a:pPr>
            <a:endParaRPr lang="pl-PL"/>
          </a:p>
          <a:p>
            <a:pPr>
              <a:buClr>
                <a:srgbClr val="000000"/>
              </a:buClr>
              <a:buSzPct val="100000"/>
              <a:buFont typeface="Times New Roman" pitchFamily="18" charset="0"/>
              <a:buNone/>
            </a:pPr>
            <a:endParaRPr lang="pl-PL"/>
          </a:p>
          <a:p>
            <a:pPr>
              <a:buClr>
                <a:srgbClr val="000000"/>
              </a:buClr>
              <a:buSzPct val="100000"/>
              <a:buFont typeface="Times New Roman" pitchFamily="18" charset="0"/>
              <a:buNone/>
            </a:pPr>
            <a:endParaRPr lang="pl-PL"/>
          </a:p>
          <a:p>
            <a:pPr>
              <a:buClr>
                <a:srgbClr val="000000"/>
              </a:buClr>
              <a:buSzPct val="100000"/>
              <a:buFont typeface="Times New Roman" pitchFamily="18" charset="0"/>
              <a:buNone/>
            </a:pPr>
            <a:endParaRPr lang="pl-PL"/>
          </a:p>
          <a:p>
            <a:pPr>
              <a:buClr>
                <a:srgbClr val="000000"/>
              </a:buClr>
              <a:buSzPct val="100000"/>
              <a:buFont typeface="Times New Roman" pitchFamily="18" charset="0"/>
              <a:buNone/>
            </a:pPr>
            <a:endParaRPr lang="pl-PL"/>
          </a:p>
          <a:p>
            <a:pPr>
              <a:buClr>
                <a:srgbClr val="000000"/>
              </a:buClr>
              <a:buSzPct val="100000"/>
              <a:buFont typeface="Times New Roman" pitchFamily="18" charset="0"/>
              <a:buNone/>
            </a:pPr>
            <a:endParaRPr lang="pl-PL"/>
          </a:p>
        </p:txBody>
      </p:sp>
      <p:sp>
        <p:nvSpPr>
          <p:cNvPr id="63495" name="Line 739"/>
          <p:cNvSpPr>
            <a:spLocks noChangeShapeType="1"/>
          </p:cNvSpPr>
          <p:nvPr/>
        </p:nvSpPr>
        <p:spPr bwMode="auto">
          <a:xfrm>
            <a:off x="8221663" y="-2516188"/>
            <a:ext cx="0" cy="0"/>
          </a:xfrm>
          <a:prstGeom prst="line">
            <a:avLst/>
          </a:prstGeom>
          <a:noFill/>
          <a:ln w="12700" cap="rnd">
            <a:solidFill>
              <a:srgbClr val="000000"/>
            </a:solidFill>
            <a:round/>
            <a:headEnd/>
            <a:tailEnd/>
          </a:ln>
        </p:spPr>
        <p:txBody>
          <a:bodyPr/>
          <a:lstStyle/>
          <a:p>
            <a:endParaRPr lang="pl-PL"/>
          </a:p>
        </p:txBody>
      </p:sp>
      <p:sp>
        <p:nvSpPr>
          <p:cNvPr id="63496" name="Line 742"/>
          <p:cNvSpPr>
            <a:spLocks noChangeShapeType="1"/>
          </p:cNvSpPr>
          <p:nvPr/>
        </p:nvSpPr>
        <p:spPr bwMode="auto">
          <a:xfrm>
            <a:off x="8221663" y="-2516188"/>
            <a:ext cx="0" cy="0"/>
          </a:xfrm>
          <a:prstGeom prst="line">
            <a:avLst/>
          </a:prstGeom>
          <a:noFill/>
          <a:ln w="12700" cap="rnd">
            <a:solidFill>
              <a:srgbClr val="000000"/>
            </a:solidFill>
            <a:round/>
            <a:headEnd/>
            <a:tailEnd/>
          </a:ln>
        </p:spPr>
        <p:txBody>
          <a:bodyPr/>
          <a:lstStyle/>
          <a:p>
            <a:endParaRPr lang="pl-PL"/>
          </a:p>
        </p:txBody>
      </p:sp>
      <p:sp>
        <p:nvSpPr>
          <p:cNvPr id="63497" name="Line 1061"/>
          <p:cNvSpPr>
            <a:spLocks noChangeShapeType="1"/>
          </p:cNvSpPr>
          <p:nvPr/>
        </p:nvSpPr>
        <p:spPr bwMode="auto">
          <a:xfrm>
            <a:off x="8221663" y="-2516188"/>
            <a:ext cx="0" cy="0"/>
          </a:xfrm>
          <a:prstGeom prst="line">
            <a:avLst/>
          </a:prstGeom>
          <a:noFill/>
          <a:ln w="12700" cap="rnd">
            <a:solidFill>
              <a:srgbClr val="000000"/>
            </a:solidFill>
            <a:round/>
            <a:headEnd/>
            <a:tailEnd/>
          </a:ln>
        </p:spPr>
        <p:txBody>
          <a:bodyPr/>
          <a:lstStyle/>
          <a:p>
            <a:endParaRPr lang="pl-PL"/>
          </a:p>
        </p:txBody>
      </p:sp>
      <p:sp>
        <p:nvSpPr>
          <p:cNvPr id="63498" name="Line 1064"/>
          <p:cNvSpPr>
            <a:spLocks noChangeShapeType="1"/>
          </p:cNvSpPr>
          <p:nvPr/>
        </p:nvSpPr>
        <p:spPr bwMode="auto">
          <a:xfrm>
            <a:off x="8221663" y="-2516188"/>
            <a:ext cx="0" cy="0"/>
          </a:xfrm>
          <a:prstGeom prst="line">
            <a:avLst/>
          </a:prstGeom>
          <a:noFill/>
          <a:ln w="12700" cap="rnd">
            <a:solidFill>
              <a:srgbClr val="000000"/>
            </a:solidFill>
            <a:round/>
            <a:headEnd/>
            <a:tailEnd/>
          </a:ln>
        </p:spPr>
        <p:txBody>
          <a:bodyPr/>
          <a:lstStyle/>
          <a:p>
            <a:endParaRPr lang="pl-PL"/>
          </a:p>
        </p:txBody>
      </p:sp>
      <p:sp>
        <p:nvSpPr>
          <p:cNvPr id="12" name="Tytuł 1"/>
          <p:cNvSpPr txBox="1">
            <a:spLocks/>
          </p:cNvSpPr>
          <p:nvPr/>
        </p:nvSpPr>
        <p:spPr>
          <a:xfrm>
            <a:off x="1115616" y="2087563"/>
            <a:ext cx="7355160" cy="3038229"/>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b="1" dirty="0">
                <a:solidFill>
                  <a:schemeClr val="accent2">
                    <a:lumMod val="75000"/>
                  </a:schemeClr>
                </a:solidFill>
                <a:cs typeface="Times New Roman" panose="02020603050405020304" pitchFamily="18" charset="0"/>
              </a:rPr>
              <a:t>Inne zadania realizowane przez Powiatowy Urząd Pracy dla Powiatu Warszawskiego Zachodniego w </a:t>
            </a:r>
            <a:r>
              <a:rPr lang="pl-PL" b="1" dirty="0" smtClean="0">
                <a:solidFill>
                  <a:schemeClr val="accent2">
                    <a:lumMod val="75000"/>
                  </a:schemeClr>
                </a:solidFill>
                <a:cs typeface="Times New Roman" panose="02020603050405020304" pitchFamily="18" charset="0"/>
              </a:rPr>
              <a:t>2018 </a:t>
            </a:r>
            <a:r>
              <a:rPr lang="pl-PL" b="1" dirty="0">
                <a:solidFill>
                  <a:schemeClr val="accent2">
                    <a:lumMod val="75000"/>
                  </a:schemeClr>
                </a:solidFill>
                <a:cs typeface="Times New Roman" panose="02020603050405020304" pitchFamily="18" charset="0"/>
              </a:rPr>
              <a:t>roku.</a:t>
            </a:r>
          </a:p>
        </p:txBody>
      </p:sp>
      <p:pic>
        <p:nvPicPr>
          <p:cNvPr id="798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2000" y="252000"/>
            <a:ext cx="1298575" cy="865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08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2000" y="252000"/>
            <a:ext cx="1298575" cy="865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ytuł 1"/>
          <p:cNvSpPr txBox="1">
            <a:spLocks/>
          </p:cNvSpPr>
          <p:nvPr/>
        </p:nvSpPr>
        <p:spPr>
          <a:xfrm>
            <a:off x="1842675" y="609601"/>
            <a:ext cx="6996525" cy="811559"/>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sz="3000" b="1" dirty="0" smtClean="0">
                <a:solidFill>
                  <a:schemeClr val="accent2">
                    <a:lumMod val="75000"/>
                  </a:schemeClr>
                </a:solidFill>
              </a:rPr>
              <a:t>EFS</a:t>
            </a:r>
            <a:endParaRPr lang="pl-PL" sz="3000" b="1" dirty="0">
              <a:solidFill>
                <a:schemeClr val="accent2">
                  <a:lumMod val="75000"/>
                </a:schemeClr>
              </a:solidFill>
            </a:endParaRPr>
          </a:p>
        </p:txBody>
      </p:sp>
      <p:sp>
        <p:nvSpPr>
          <p:cNvPr id="5" name="Symbol zastępczy tekstu 2"/>
          <p:cNvSpPr txBox="1">
            <a:spLocks/>
          </p:cNvSpPr>
          <p:nvPr/>
        </p:nvSpPr>
        <p:spPr>
          <a:xfrm>
            <a:off x="1113524" y="1412776"/>
            <a:ext cx="7515992" cy="4437315"/>
          </a:xfrm>
          <a:prstGeom prst="rect">
            <a:avLst/>
          </a:prstGeom>
        </p:spPr>
        <p:txBody>
          <a:bodyPr anchor="ctr">
            <a:normAutofit fontScale="85000" lnSpcReduction="20000"/>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marL="0" indent="0" fontAlgn="auto">
              <a:lnSpc>
                <a:spcPct val="150000"/>
              </a:lnSpc>
              <a:buNone/>
            </a:pPr>
            <a:r>
              <a:rPr lang="pl-PL" dirty="0" smtClean="0">
                <a:solidFill>
                  <a:schemeClr val="accent2">
                    <a:lumMod val="50000"/>
                  </a:schemeClr>
                </a:solidFill>
                <a:latin typeface="+mj-lt"/>
                <a:cs typeface="Times New Roman" panose="02020603050405020304" pitchFamily="18" charset="0"/>
              </a:rPr>
              <a:t>Powiatowy </a:t>
            </a:r>
            <a:r>
              <a:rPr lang="pl-PL" dirty="0">
                <a:solidFill>
                  <a:schemeClr val="accent2">
                    <a:lumMod val="50000"/>
                  </a:schemeClr>
                </a:solidFill>
                <a:latin typeface="+mj-lt"/>
                <a:cs typeface="Times New Roman" panose="02020603050405020304" pitchFamily="18" charset="0"/>
              </a:rPr>
              <a:t>Urząd Pracy dla Powiatu Warszawskiego Zachodniego realizował w </a:t>
            </a:r>
            <a:r>
              <a:rPr lang="pl-PL" dirty="0" smtClean="0">
                <a:solidFill>
                  <a:schemeClr val="accent2">
                    <a:lumMod val="50000"/>
                  </a:schemeClr>
                </a:solidFill>
                <a:latin typeface="+mj-lt"/>
                <a:cs typeface="Times New Roman" panose="02020603050405020304" pitchFamily="18" charset="0"/>
              </a:rPr>
              <a:t>2018 </a:t>
            </a:r>
            <a:r>
              <a:rPr lang="pl-PL" dirty="0">
                <a:solidFill>
                  <a:schemeClr val="accent2">
                    <a:lumMod val="50000"/>
                  </a:schemeClr>
                </a:solidFill>
                <a:latin typeface="+mj-lt"/>
                <a:cs typeface="Times New Roman" panose="02020603050405020304" pitchFamily="18" charset="0"/>
              </a:rPr>
              <a:t>r. dwa projekty współfinansowane </a:t>
            </a:r>
            <a:br>
              <a:rPr lang="pl-PL" dirty="0">
                <a:solidFill>
                  <a:schemeClr val="accent2">
                    <a:lumMod val="50000"/>
                  </a:schemeClr>
                </a:solidFill>
                <a:latin typeface="+mj-lt"/>
                <a:cs typeface="Times New Roman" panose="02020603050405020304" pitchFamily="18" charset="0"/>
              </a:rPr>
            </a:br>
            <a:r>
              <a:rPr lang="pl-PL" dirty="0">
                <a:solidFill>
                  <a:schemeClr val="accent2">
                    <a:lumMod val="50000"/>
                  </a:schemeClr>
                </a:solidFill>
                <a:latin typeface="+mj-lt"/>
                <a:cs typeface="Times New Roman" panose="02020603050405020304" pitchFamily="18" charset="0"/>
              </a:rPr>
              <a:t>z Europejskiego Funduszu Społecznego </a:t>
            </a:r>
          </a:p>
          <a:p>
            <a:pPr fontAlgn="auto">
              <a:lnSpc>
                <a:spcPct val="150000"/>
              </a:lnSpc>
            </a:pPr>
            <a:r>
              <a:rPr lang="pl-PL" b="1" dirty="0" smtClean="0">
                <a:solidFill>
                  <a:schemeClr val="accent2">
                    <a:lumMod val="50000"/>
                  </a:schemeClr>
                </a:solidFill>
                <a:latin typeface="+mj-lt"/>
                <a:cs typeface="Times New Roman" panose="02020603050405020304" pitchFamily="18" charset="0"/>
              </a:rPr>
              <a:t>Projekt </a:t>
            </a:r>
            <a:r>
              <a:rPr lang="pl-PL" b="1" dirty="0">
                <a:solidFill>
                  <a:schemeClr val="accent2">
                    <a:lumMod val="50000"/>
                  </a:schemeClr>
                </a:solidFill>
                <a:latin typeface="+mj-lt"/>
                <a:cs typeface="Times New Roman" panose="02020603050405020304" pitchFamily="18" charset="0"/>
              </a:rPr>
              <a:t>„Program Operacyjny Wiedza Edukacja Rozwój” </a:t>
            </a:r>
            <a:r>
              <a:rPr lang="pl-PL" dirty="0">
                <a:solidFill>
                  <a:schemeClr val="accent2">
                    <a:lumMod val="50000"/>
                  </a:schemeClr>
                </a:solidFill>
                <a:latin typeface="+mj-lt"/>
                <a:cs typeface="Times New Roman" panose="02020603050405020304" pitchFamily="18" charset="0"/>
              </a:rPr>
              <a:t>pt. „Aktywizacja osób młodych pozostających bez pracy </a:t>
            </a:r>
            <a:br>
              <a:rPr lang="pl-PL" dirty="0">
                <a:solidFill>
                  <a:schemeClr val="accent2">
                    <a:lumMod val="50000"/>
                  </a:schemeClr>
                </a:solidFill>
                <a:latin typeface="+mj-lt"/>
                <a:cs typeface="Times New Roman" panose="02020603050405020304" pitchFamily="18" charset="0"/>
              </a:rPr>
            </a:br>
            <a:r>
              <a:rPr lang="pl-PL" dirty="0">
                <a:solidFill>
                  <a:schemeClr val="accent2">
                    <a:lumMod val="50000"/>
                  </a:schemeClr>
                </a:solidFill>
                <a:latin typeface="+mj-lt"/>
                <a:cs typeface="Times New Roman" panose="02020603050405020304" pitchFamily="18" charset="0"/>
              </a:rPr>
              <a:t>w powiecie warszawskim zachodnim (</a:t>
            </a:r>
            <a:r>
              <a:rPr lang="pl-PL" dirty="0" smtClean="0">
                <a:solidFill>
                  <a:schemeClr val="accent2">
                    <a:lumMod val="50000"/>
                  </a:schemeClr>
                </a:solidFill>
                <a:latin typeface="+mj-lt"/>
                <a:cs typeface="Times New Roman" panose="02020603050405020304" pitchFamily="18" charset="0"/>
              </a:rPr>
              <a:t>III)”,</a:t>
            </a:r>
            <a:endParaRPr lang="pl-PL" dirty="0">
              <a:solidFill>
                <a:schemeClr val="accent2">
                  <a:lumMod val="50000"/>
                </a:schemeClr>
              </a:solidFill>
              <a:latin typeface="+mj-lt"/>
              <a:cs typeface="Times New Roman" panose="02020603050405020304" pitchFamily="18" charset="0"/>
            </a:endParaRPr>
          </a:p>
          <a:p>
            <a:pPr fontAlgn="auto">
              <a:lnSpc>
                <a:spcPct val="150000"/>
              </a:lnSpc>
            </a:pPr>
            <a:r>
              <a:rPr lang="pl-PL" b="1" dirty="0">
                <a:solidFill>
                  <a:schemeClr val="accent2">
                    <a:lumMod val="50000"/>
                  </a:schemeClr>
                </a:solidFill>
                <a:latin typeface="+mj-lt"/>
                <a:cs typeface="Times New Roman" panose="02020603050405020304" pitchFamily="18" charset="0"/>
              </a:rPr>
              <a:t>Projekt „Regionalny Program Operacyjny Województwa Mazowieckiego”</a:t>
            </a:r>
            <a:r>
              <a:rPr lang="pl-PL" dirty="0">
                <a:solidFill>
                  <a:schemeClr val="accent2">
                    <a:lumMod val="50000"/>
                  </a:schemeClr>
                </a:solidFill>
                <a:latin typeface="+mj-lt"/>
                <a:cs typeface="Times New Roman" panose="02020603050405020304" pitchFamily="18" charset="0"/>
              </a:rPr>
              <a:t> pt. „Aktywizacja osób w wieku 30 lat </a:t>
            </a:r>
            <a:br>
              <a:rPr lang="pl-PL" dirty="0">
                <a:solidFill>
                  <a:schemeClr val="accent2">
                    <a:lumMod val="50000"/>
                  </a:schemeClr>
                </a:solidFill>
                <a:latin typeface="+mj-lt"/>
                <a:cs typeface="Times New Roman" panose="02020603050405020304" pitchFamily="18" charset="0"/>
              </a:rPr>
            </a:br>
            <a:r>
              <a:rPr lang="pl-PL" dirty="0">
                <a:solidFill>
                  <a:schemeClr val="accent2">
                    <a:lumMod val="50000"/>
                  </a:schemeClr>
                </a:solidFill>
                <a:latin typeface="+mj-lt"/>
                <a:cs typeface="Times New Roman" panose="02020603050405020304" pitchFamily="18" charset="0"/>
              </a:rPr>
              <a:t>i powyżej pozostających bez pracy w powiecie warszawskim zachodnim (II</a:t>
            </a:r>
            <a:r>
              <a:rPr lang="pl-PL" dirty="0" smtClean="0">
                <a:solidFill>
                  <a:schemeClr val="accent2">
                    <a:lumMod val="50000"/>
                  </a:schemeClr>
                </a:solidFill>
                <a:latin typeface="+mj-lt"/>
                <a:cs typeface="Times New Roman" panose="02020603050405020304" pitchFamily="18" charset="0"/>
              </a:rPr>
              <a:t>)”</a:t>
            </a:r>
            <a:endParaRPr lang="pl-PL" dirty="0">
              <a:solidFill>
                <a:schemeClr val="accent2">
                  <a:lumMod val="50000"/>
                </a:schemeClr>
              </a:solidFill>
              <a:latin typeface="+mj-lt"/>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29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2000" y="252000"/>
            <a:ext cx="1298575" cy="865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ytuł 1"/>
          <p:cNvSpPr txBox="1">
            <a:spLocks/>
          </p:cNvSpPr>
          <p:nvPr/>
        </p:nvSpPr>
        <p:spPr>
          <a:xfrm>
            <a:off x="1844767" y="609601"/>
            <a:ext cx="6996525" cy="811559"/>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sz="3000" b="1" dirty="0" smtClean="0">
                <a:solidFill>
                  <a:schemeClr val="accent2">
                    <a:lumMod val="75000"/>
                  </a:schemeClr>
                </a:solidFill>
              </a:rPr>
              <a:t>EFS</a:t>
            </a:r>
            <a:endParaRPr lang="pl-PL" sz="3000" b="1" dirty="0">
              <a:solidFill>
                <a:schemeClr val="accent2">
                  <a:lumMod val="75000"/>
                </a:schemeClr>
              </a:solidFill>
            </a:endParaRPr>
          </a:p>
        </p:txBody>
      </p:sp>
      <p:sp>
        <p:nvSpPr>
          <p:cNvPr id="5" name="Symbol zastępczy tekstu 2"/>
          <p:cNvSpPr txBox="1">
            <a:spLocks/>
          </p:cNvSpPr>
          <p:nvPr/>
        </p:nvSpPr>
        <p:spPr>
          <a:xfrm>
            <a:off x="1115616" y="1412776"/>
            <a:ext cx="7515992" cy="4437315"/>
          </a:xfrm>
          <a:prstGeom prst="rect">
            <a:avLst/>
          </a:prstGeom>
        </p:spPr>
        <p:txBody>
          <a:bodyPr anchor="ctr">
            <a:noAutofit/>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marL="0" indent="0" fontAlgn="auto">
              <a:lnSpc>
                <a:spcPct val="150000"/>
              </a:lnSpc>
              <a:buNone/>
            </a:pPr>
            <a:r>
              <a:rPr lang="pl-PL" sz="1800" b="1" dirty="0" smtClean="0">
                <a:solidFill>
                  <a:schemeClr val="accent2">
                    <a:lumMod val="50000"/>
                  </a:schemeClr>
                </a:solidFill>
                <a:latin typeface="+mj-lt"/>
                <a:cs typeface="Times New Roman" panose="02020603050405020304" pitchFamily="18" charset="0"/>
              </a:rPr>
              <a:t>Projekt </a:t>
            </a:r>
            <a:r>
              <a:rPr lang="pl-PL" sz="1800" b="1" dirty="0">
                <a:solidFill>
                  <a:schemeClr val="accent2">
                    <a:lumMod val="50000"/>
                  </a:schemeClr>
                </a:solidFill>
                <a:latin typeface="+mj-lt"/>
                <a:cs typeface="Times New Roman" panose="02020603050405020304" pitchFamily="18" charset="0"/>
              </a:rPr>
              <a:t>„Aktywizacja osób młodych pozostających bez pracy w powiecie warszawskim zachodnim </a:t>
            </a:r>
            <a:r>
              <a:rPr lang="pl-PL" sz="1800" b="1" dirty="0" smtClean="0">
                <a:solidFill>
                  <a:schemeClr val="accent2">
                    <a:lumMod val="50000"/>
                  </a:schemeClr>
                </a:solidFill>
                <a:latin typeface="+mj-lt"/>
                <a:cs typeface="Times New Roman" panose="02020603050405020304" pitchFamily="18" charset="0"/>
              </a:rPr>
              <a:t>(III</a:t>
            </a:r>
            <a:r>
              <a:rPr lang="pl-PL" sz="1800" b="1" dirty="0">
                <a:solidFill>
                  <a:schemeClr val="accent2">
                    <a:lumMod val="50000"/>
                  </a:schemeClr>
                </a:solidFill>
                <a:latin typeface="+mj-lt"/>
                <a:cs typeface="Times New Roman" panose="02020603050405020304" pitchFamily="18" charset="0"/>
              </a:rPr>
              <a:t>)”</a:t>
            </a:r>
            <a:r>
              <a:rPr lang="pl-PL" sz="1800" dirty="0">
                <a:solidFill>
                  <a:schemeClr val="accent2">
                    <a:lumMod val="50000"/>
                  </a:schemeClr>
                </a:solidFill>
                <a:latin typeface="+mj-lt"/>
                <a:cs typeface="Times New Roman" panose="02020603050405020304" pitchFamily="18" charset="0"/>
              </a:rPr>
              <a:t> </a:t>
            </a:r>
            <a:r>
              <a:rPr lang="pl-PL" sz="1800" dirty="0" smtClean="0">
                <a:solidFill>
                  <a:schemeClr val="accent2">
                    <a:lumMod val="50000"/>
                  </a:schemeClr>
                </a:solidFill>
                <a:latin typeface="+mj-lt"/>
                <a:cs typeface="Times New Roman" panose="02020603050405020304" pitchFamily="18" charset="0"/>
              </a:rPr>
              <a:t> w </a:t>
            </a:r>
            <a:r>
              <a:rPr lang="pl-PL" sz="1800" dirty="0">
                <a:solidFill>
                  <a:schemeClr val="accent2">
                    <a:lumMod val="50000"/>
                  </a:schemeClr>
                </a:solidFill>
                <a:latin typeface="+mj-lt"/>
                <a:cs typeface="Times New Roman" panose="02020603050405020304" pitchFamily="18" charset="0"/>
              </a:rPr>
              <a:t>ramach Programu Operacyjnego Wiedza Edukacja Rozwój 2014 – 2020 – Poddziałanie 1.1.1.</a:t>
            </a:r>
            <a:br>
              <a:rPr lang="pl-PL" sz="1800" dirty="0">
                <a:solidFill>
                  <a:schemeClr val="accent2">
                    <a:lumMod val="50000"/>
                  </a:schemeClr>
                </a:solidFill>
                <a:latin typeface="+mj-lt"/>
                <a:cs typeface="Times New Roman" panose="02020603050405020304" pitchFamily="18" charset="0"/>
              </a:rPr>
            </a:br>
            <a:r>
              <a:rPr lang="pl-PL" sz="1800" dirty="0">
                <a:solidFill>
                  <a:schemeClr val="accent2">
                    <a:lumMod val="50000"/>
                  </a:schemeClr>
                </a:solidFill>
                <a:latin typeface="+mj-lt"/>
                <a:cs typeface="Times New Roman" panose="02020603050405020304" pitchFamily="18" charset="0"/>
              </a:rPr>
              <a:t>Celem projektu było zwiększenie możliwości zatrudnienia osób młodych </a:t>
            </a:r>
            <a:r>
              <a:rPr lang="pl-PL" sz="1800" dirty="0" smtClean="0">
                <a:solidFill>
                  <a:schemeClr val="accent2">
                    <a:lumMod val="50000"/>
                  </a:schemeClr>
                </a:solidFill>
                <a:latin typeface="+mj-lt"/>
                <a:cs typeface="Times New Roman" panose="02020603050405020304" pitchFamily="18" charset="0"/>
              </a:rPr>
              <a:t/>
            </a:r>
            <a:br>
              <a:rPr lang="pl-PL" sz="1800" dirty="0" smtClean="0">
                <a:solidFill>
                  <a:schemeClr val="accent2">
                    <a:lumMod val="50000"/>
                  </a:schemeClr>
                </a:solidFill>
                <a:latin typeface="+mj-lt"/>
                <a:cs typeface="Times New Roman" panose="02020603050405020304" pitchFamily="18" charset="0"/>
              </a:rPr>
            </a:br>
            <a:r>
              <a:rPr lang="pl-PL" sz="1800" dirty="0" smtClean="0">
                <a:solidFill>
                  <a:schemeClr val="accent2">
                    <a:lumMod val="50000"/>
                  </a:schemeClr>
                </a:solidFill>
                <a:latin typeface="+mj-lt"/>
                <a:cs typeface="Times New Roman" panose="02020603050405020304" pitchFamily="18" charset="0"/>
              </a:rPr>
              <a:t>w </a:t>
            </a:r>
            <a:r>
              <a:rPr lang="pl-PL" sz="1800" dirty="0">
                <a:solidFill>
                  <a:schemeClr val="accent2">
                    <a:lumMod val="50000"/>
                  </a:schemeClr>
                </a:solidFill>
                <a:latin typeface="+mj-lt"/>
                <a:cs typeface="Times New Roman" panose="02020603050405020304" pitchFamily="18" charset="0"/>
              </a:rPr>
              <a:t>wieku 18-29 lat, które nie uczestniczą </a:t>
            </a:r>
            <a:r>
              <a:rPr lang="pl-PL" sz="1800" dirty="0" smtClean="0">
                <a:solidFill>
                  <a:schemeClr val="accent2">
                    <a:lumMod val="50000"/>
                  </a:schemeClr>
                </a:solidFill>
                <a:latin typeface="+mj-lt"/>
                <a:cs typeface="Times New Roman" panose="02020603050405020304" pitchFamily="18" charset="0"/>
              </a:rPr>
              <a:t>w </a:t>
            </a:r>
            <a:r>
              <a:rPr lang="pl-PL" sz="1800" dirty="0">
                <a:solidFill>
                  <a:schemeClr val="accent2">
                    <a:lumMod val="50000"/>
                  </a:schemeClr>
                </a:solidFill>
                <a:latin typeface="+mj-lt"/>
                <a:cs typeface="Times New Roman" panose="02020603050405020304" pitchFamily="18" charset="0"/>
              </a:rPr>
              <a:t>kształceniu i szkoleniu </a:t>
            </a:r>
            <a:r>
              <a:rPr lang="pl-PL" sz="1800" dirty="0" smtClean="0">
                <a:solidFill>
                  <a:schemeClr val="accent2">
                    <a:lumMod val="50000"/>
                  </a:schemeClr>
                </a:solidFill>
                <a:latin typeface="+mj-lt"/>
                <a:cs typeface="Times New Roman" panose="02020603050405020304" pitchFamily="18" charset="0"/>
              </a:rPr>
              <a:t/>
            </a:r>
            <a:br>
              <a:rPr lang="pl-PL" sz="1800" dirty="0" smtClean="0">
                <a:solidFill>
                  <a:schemeClr val="accent2">
                    <a:lumMod val="50000"/>
                  </a:schemeClr>
                </a:solidFill>
                <a:latin typeface="+mj-lt"/>
                <a:cs typeface="Times New Roman" panose="02020603050405020304" pitchFamily="18" charset="0"/>
              </a:rPr>
            </a:br>
            <a:r>
              <a:rPr lang="pl-PL" sz="1800" dirty="0" smtClean="0">
                <a:solidFill>
                  <a:schemeClr val="accent2">
                    <a:lumMod val="50000"/>
                  </a:schemeClr>
                </a:solidFill>
                <a:latin typeface="+mj-lt"/>
                <a:cs typeface="Times New Roman" panose="02020603050405020304" pitchFamily="18" charset="0"/>
              </a:rPr>
              <a:t>(</a:t>
            </a:r>
            <a:r>
              <a:rPr lang="pl-PL" sz="1800" dirty="0">
                <a:solidFill>
                  <a:schemeClr val="accent2">
                    <a:lumMod val="50000"/>
                  </a:schemeClr>
                </a:solidFill>
                <a:latin typeface="+mj-lt"/>
                <a:cs typeface="Times New Roman" panose="02020603050405020304" pitchFamily="18" charset="0"/>
              </a:rPr>
              <a:t>tzw. Młodzieży NEET).</a:t>
            </a:r>
          </a:p>
          <a:p>
            <a:pPr marL="0" indent="0" fontAlgn="auto">
              <a:lnSpc>
                <a:spcPct val="150000"/>
              </a:lnSpc>
              <a:buNone/>
            </a:pPr>
            <a:r>
              <a:rPr lang="pl-PL" sz="1800" dirty="0">
                <a:solidFill>
                  <a:schemeClr val="accent2">
                    <a:lumMod val="50000"/>
                  </a:schemeClr>
                </a:solidFill>
                <a:latin typeface="+mj-lt"/>
                <a:cs typeface="Times New Roman" panose="02020603050405020304" pitchFamily="18" charset="0"/>
              </a:rPr>
              <a:t>Grupę docelową projektu stanowiło </a:t>
            </a:r>
            <a:r>
              <a:rPr lang="pl-PL" sz="1800" dirty="0" smtClean="0">
                <a:solidFill>
                  <a:schemeClr val="accent2">
                    <a:lumMod val="50000"/>
                  </a:schemeClr>
                </a:solidFill>
                <a:latin typeface="+mj-lt"/>
                <a:cs typeface="Times New Roman" panose="02020603050405020304" pitchFamily="18" charset="0"/>
              </a:rPr>
              <a:t>76  </a:t>
            </a:r>
            <a:r>
              <a:rPr lang="pl-PL" sz="1800" dirty="0">
                <a:solidFill>
                  <a:schemeClr val="accent2">
                    <a:lumMod val="50000"/>
                  </a:schemeClr>
                </a:solidFill>
                <a:latin typeface="+mj-lt"/>
                <a:cs typeface="Times New Roman" panose="02020603050405020304" pitchFamily="18" charset="0"/>
              </a:rPr>
              <a:t>osób bezrobotnych zakwalifikowanych do II profilu pomocy.</a:t>
            </a:r>
          </a:p>
          <a:p>
            <a:pPr marL="0" indent="0" fontAlgn="auto">
              <a:lnSpc>
                <a:spcPct val="150000"/>
              </a:lnSpc>
              <a:buNone/>
            </a:pPr>
            <a:r>
              <a:rPr lang="pl-PL" sz="1800" dirty="0">
                <a:solidFill>
                  <a:schemeClr val="accent2">
                    <a:lumMod val="50000"/>
                  </a:schemeClr>
                </a:solidFill>
                <a:latin typeface="+mj-lt"/>
                <a:cs typeface="Times New Roman" panose="02020603050405020304" pitchFamily="18" charset="0"/>
              </a:rPr>
              <a:t>W ramach ww. projektu odbyło się </a:t>
            </a:r>
            <a:r>
              <a:rPr lang="pl-PL" sz="1800" dirty="0" smtClean="0">
                <a:solidFill>
                  <a:schemeClr val="accent2">
                    <a:lumMod val="50000"/>
                  </a:schemeClr>
                </a:solidFill>
                <a:latin typeface="+mj-lt"/>
                <a:cs typeface="Times New Roman" panose="02020603050405020304" pitchFamily="18" charset="0"/>
              </a:rPr>
              <a:t>13 </a:t>
            </a:r>
            <a:r>
              <a:rPr lang="pl-PL" sz="1800" dirty="0">
                <a:solidFill>
                  <a:schemeClr val="accent2">
                    <a:lumMod val="50000"/>
                  </a:schemeClr>
                </a:solidFill>
                <a:latin typeface="+mj-lt"/>
                <a:cs typeface="Times New Roman" panose="02020603050405020304" pitchFamily="18" charset="0"/>
              </a:rPr>
              <a:t>szkoleń, </a:t>
            </a:r>
            <a:r>
              <a:rPr lang="pl-PL" sz="1800" dirty="0" smtClean="0">
                <a:solidFill>
                  <a:schemeClr val="accent2">
                    <a:lumMod val="50000"/>
                  </a:schemeClr>
                </a:solidFill>
                <a:latin typeface="+mj-lt"/>
                <a:cs typeface="Times New Roman" panose="02020603050405020304" pitchFamily="18" charset="0"/>
              </a:rPr>
              <a:t>41 </a:t>
            </a:r>
            <a:r>
              <a:rPr lang="pl-PL" sz="1800" dirty="0">
                <a:solidFill>
                  <a:schemeClr val="accent2">
                    <a:lumMod val="50000"/>
                  </a:schemeClr>
                </a:solidFill>
                <a:latin typeface="+mj-lt"/>
                <a:cs typeface="Times New Roman" panose="02020603050405020304" pitchFamily="18" charset="0"/>
              </a:rPr>
              <a:t>staży oraz </a:t>
            </a:r>
            <a:r>
              <a:rPr lang="pl-PL" sz="1800" dirty="0" smtClean="0">
                <a:solidFill>
                  <a:schemeClr val="accent2">
                    <a:lumMod val="50000"/>
                  </a:schemeClr>
                </a:solidFill>
                <a:latin typeface="+mj-lt"/>
                <a:cs typeface="Times New Roman" panose="02020603050405020304" pitchFamily="18" charset="0"/>
              </a:rPr>
              <a:t>22 osoby </a:t>
            </a:r>
            <a:r>
              <a:rPr lang="pl-PL" sz="1800" dirty="0">
                <a:solidFill>
                  <a:schemeClr val="accent2">
                    <a:lumMod val="50000"/>
                  </a:schemeClr>
                </a:solidFill>
                <a:latin typeface="+mj-lt"/>
                <a:cs typeface="Times New Roman" panose="02020603050405020304" pitchFamily="18" charset="0"/>
              </a:rPr>
              <a:t>otrzymało jednorazowe środki na podjęcie działalności gospodarczej</a:t>
            </a:r>
            <a:r>
              <a:rPr lang="pl-PL" sz="1800" dirty="0" smtClean="0">
                <a:solidFill>
                  <a:schemeClr val="accent2">
                    <a:lumMod val="50000"/>
                  </a:schemeClr>
                </a:solidFill>
                <a:latin typeface="+mj-lt"/>
                <a:cs typeface="Times New Roman" panose="02020603050405020304" pitchFamily="18" charset="0"/>
              </a:rPr>
              <a:t>.</a:t>
            </a:r>
            <a:endParaRPr lang="pl-PL" sz="1800" dirty="0">
              <a:solidFill>
                <a:schemeClr val="accent2">
                  <a:lumMod val="50000"/>
                </a:schemeClr>
              </a:solidFill>
              <a:latin typeface="+mj-lt"/>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39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2000" y="252000"/>
            <a:ext cx="1298575" cy="865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ytuł 1"/>
          <p:cNvSpPr txBox="1">
            <a:spLocks/>
          </p:cNvSpPr>
          <p:nvPr/>
        </p:nvSpPr>
        <p:spPr>
          <a:xfrm>
            <a:off x="1844767" y="609601"/>
            <a:ext cx="6996525" cy="811559"/>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sz="3000" b="1" dirty="0" smtClean="0">
                <a:solidFill>
                  <a:schemeClr val="accent2">
                    <a:lumMod val="75000"/>
                  </a:schemeClr>
                </a:solidFill>
              </a:rPr>
              <a:t>EFS</a:t>
            </a:r>
            <a:endParaRPr lang="pl-PL" sz="3000" b="1" dirty="0">
              <a:solidFill>
                <a:schemeClr val="accent2">
                  <a:lumMod val="75000"/>
                </a:schemeClr>
              </a:solidFill>
            </a:endParaRPr>
          </a:p>
        </p:txBody>
      </p:sp>
      <p:sp>
        <p:nvSpPr>
          <p:cNvPr id="5" name="Symbol zastępczy tekstu 2"/>
          <p:cNvSpPr txBox="1">
            <a:spLocks/>
          </p:cNvSpPr>
          <p:nvPr/>
        </p:nvSpPr>
        <p:spPr>
          <a:xfrm>
            <a:off x="1115616" y="1412776"/>
            <a:ext cx="7515992" cy="4437315"/>
          </a:xfrm>
          <a:prstGeom prst="rect">
            <a:avLst/>
          </a:prstGeom>
        </p:spPr>
        <p:txBody>
          <a:bodyPr anchor="ctr">
            <a:noAutofit/>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marL="0" indent="0" fontAlgn="auto">
              <a:lnSpc>
                <a:spcPct val="150000"/>
              </a:lnSpc>
              <a:buNone/>
            </a:pPr>
            <a:r>
              <a:rPr lang="pl-PL" sz="1800" b="1" dirty="0">
                <a:solidFill>
                  <a:schemeClr val="accent2">
                    <a:lumMod val="50000"/>
                  </a:schemeClr>
                </a:solidFill>
                <a:latin typeface="+mj-lt"/>
                <a:cs typeface="Times New Roman" panose="02020603050405020304" pitchFamily="18" charset="0"/>
              </a:rPr>
              <a:t>Projekt „Aktywizacja osób w wieku 30 lat i powyżej pozostających bez pracy </a:t>
            </a:r>
            <a:r>
              <a:rPr lang="pl-PL" sz="1800" b="1" dirty="0" smtClean="0">
                <a:solidFill>
                  <a:schemeClr val="accent2">
                    <a:lumMod val="50000"/>
                  </a:schemeClr>
                </a:solidFill>
                <a:latin typeface="+mj-lt"/>
                <a:cs typeface="Times New Roman" panose="02020603050405020304" pitchFamily="18" charset="0"/>
              </a:rPr>
              <a:t>w </a:t>
            </a:r>
            <a:r>
              <a:rPr lang="pl-PL" sz="1800" b="1" dirty="0">
                <a:solidFill>
                  <a:schemeClr val="accent2">
                    <a:lumMod val="50000"/>
                  </a:schemeClr>
                </a:solidFill>
                <a:latin typeface="+mj-lt"/>
                <a:cs typeface="Times New Roman" panose="02020603050405020304" pitchFamily="18" charset="0"/>
              </a:rPr>
              <a:t>powiecie warszawskim zachodnim (</a:t>
            </a:r>
            <a:r>
              <a:rPr lang="pl-PL" sz="1800" b="1" dirty="0" smtClean="0">
                <a:solidFill>
                  <a:schemeClr val="accent2">
                    <a:lumMod val="50000"/>
                  </a:schemeClr>
                </a:solidFill>
                <a:latin typeface="+mj-lt"/>
                <a:cs typeface="Times New Roman" panose="02020603050405020304" pitchFamily="18" charset="0"/>
              </a:rPr>
              <a:t>II)” </a:t>
            </a:r>
            <a:r>
              <a:rPr lang="pl-PL" sz="1800" dirty="0">
                <a:solidFill>
                  <a:schemeClr val="accent2">
                    <a:lumMod val="50000"/>
                  </a:schemeClr>
                </a:solidFill>
                <a:latin typeface="+mj-lt"/>
                <a:cs typeface="Times New Roman" panose="02020603050405020304" pitchFamily="18" charset="0"/>
              </a:rPr>
              <a:t>w ramach Regionalnego Programu Operacyjnego Województwa Mazowieckiego na lata </a:t>
            </a:r>
            <a:r>
              <a:rPr lang="pl-PL" sz="1800" dirty="0" smtClean="0">
                <a:solidFill>
                  <a:schemeClr val="accent2">
                    <a:lumMod val="50000"/>
                  </a:schemeClr>
                </a:solidFill>
                <a:latin typeface="+mj-lt"/>
                <a:cs typeface="Times New Roman" panose="02020603050405020304" pitchFamily="18" charset="0"/>
              </a:rPr>
              <a:t>2014 </a:t>
            </a:r>
            <a:r>
              <a:rPr lang="pl-PL" sz="1800" dirty="0">
                <a:solidFill>
                  <a:schemeClr val="accent2">
                    <a:lumMod val="50000"/>
                  </a:schemeClr>
                </a:solidFill>
                <a:latin typeface="+mj-lt"/>
                <a:cs typeface="Times New Roman" panose="02020603050405020304" pitchFamily="18" charset="0"/>
              </a:rPr>
              <a:t>– 2020. </a:t>
            </a:r>
          </a:p>
          <a:p>
            <a:pPr marL="0" indent="0" fontAlgn="auto">
              <a:lnSpc>
                <a:spcPct val="150000"/>
              </a:lnSpc>
              <a:buNone/>
            </a:pPr>
            <a:r>
              <a:rPr lang="pl-PL" sz="1800" dirty="0">
                <a:solidFill>
                  <a:schemeClr val="accent2">
                    <a:lumMod val="50000"/>
                  </a:schemeClr>
                </a:solidFill>
                <a:latin typeface="+mj-lt"/>
                <a:cs typeface="Times New Roman" panose="02020603050405020304" pitchFamily="18" charset="0"/>
              </a:rPr>
              <a:t>Celem projektu było zwiększenie możliwości zatrudnienia osób w wieku 30 lat </a:t>
            </a:r>
            <a:r>
              <a:rPr lang="pl-PL" sz="1800" dirty="0" smtClean="0">
                <a:solidFill>
                  <a:schemeClr val="accent2">
                    <a:lumMod val="50000"/>
                  </a:schemeClr>
                </a:solidFill>
                <a:latin typeface="+mj-lt"/>
                <a:cs typeface="Times New Roman" panose="02020603050405020304" pitchFamily="18" charset="0"/>
              </a:rPr>
              <a:t/>
            </a:r>
            <a:br>
              <a:rPr lang="pl-PL" sz="1800" dirty="0" smtClean="0">
                <a:solidFill>
                  <a:schemeClr val="accent2">
                    <a:lumMod val="50000"/>
                  </a:schemeClr>
                </a:solidFill>
                <a:latin typeface="+mj-lt"/>
                <a:cs typeface="Times New Roman" panose="02020603050405020304" pitchFamily="18" charset="0"/>
              </a:rPr>
            </a:br>
            <a:r>
              <a:rPr lang="pl-PL" sz="1800" dirty="0" smtClean="0">
                <a:solidFill>
                  <a:schemeClr val="accent2">
                    <a:lumMod val="50000"/>
                  </a:schemeClr>
                </a:solidFill>
                <a:latin typeface="+mj-lt"/>
                <a:cs typeface="Times New Roman" panose="02020603050405020304" pitchFamily="18" charset="0"/>
              </a:rPr>
              <a:t>i </a:t>
            </a:r>
            <a:r>
              <a:rPr lang="pl-PL" sz="1800" dirty="0">
                <a:solidFill>
                  <a:schemeClr val="accent2">
                    <a:lumMod val="50000"/>
                  </a:schemeClr>
                </a:solidFill>
                <a:latin typeface="+mj-lt"/>
                <a:cs typeface="Times New Roman" panose="02020603050405020304" pitchFamily="18" charset="0"/>
              </a:rPr>
              <a:t>powyżej należących do grup </a:t>
            </a:r>
            <a:r>
              <a:rPr lang="pl-PL" sz="1800" dirty="0" err="1">
                <a:solidFill>
                  <a:schemeClr val="accent2">
                    <a:lumMod val="50000"/>
                  </a:schemeClr>
                </a:solidFill>
                <a:latin typeface="+mj-lt"/>
                <a:cs typeface="Times New Roman" panose="02020603050405020304" pitchFamily="18" charset="0"/>
              </a:rPr>
              <a:t>defaworyzowanych</a:t>
            </a:r>
            <a:r>
              <a:rPr lang="pl-PL" sz="1800" dirty="0">
                <a:solidFill>
                  <a:schemeClr val="accent2">
                    <a:lumMod val="50000"/>
                  </a:schemeClr>
                </a:solidFill>
                <a:latin typeface="+mj-lt"/>
                <a:cs typeface="Times New Roman" panose="02020603050405020304" pitchFamily="18" charset="0"/>
              </a:rPr>
              <a:t> pozostających bez pracy </a:t>
            </a:r>
            <a:r>
              <a:rPr lang="pl-PL" sz="1800" dirty="0" smtClean="0">
                <a:solidFill>
                  <a:schemeClr val="accent2">
                    <a:lumMod val="50000"/>
                  </a:schemeClr>
                </a:solidFill>
                <a:latin typeface="+mj-lt"/>
                <a:cs typeface="Times New Roman" panose="02020603050405020304" pitchFamily="18" charset="0"/>
              </a:rPr>
              <a:t/>
            </a:r>
            <a:br>
              <a:rPr lang="pl-PL" sz="1800" dirty="0" smtClean="0">
                <a:solidFill>
                  <a:schemeClr val="accent2">
                    <a:lumMod val="50000"/>
                  </a:schemeClr>
                </a:solidFill>
                <a:latin typeface="+mj-lt"/>
                <a:cs typeface="Times New Roman" panose="02020603050405020304" pitchFamily="18" charset="0"/>
              </a:rPr>
            </a:br>
            <a:r>
              <a:rPr lang="pl-PL" sz="1800" dirty="0" smtClean="0">
                <a:solidFill>
                  <a:schemeClr val="accent2">
                    <a:lumMod val="50000"/>
                  </a:schemeClr>
                </a:solidFill>
                <a:latin typeface="+mj-lt"/>
                <a:cs typeface="Times New Roman" panose="02020603050405020304" pitchFamily="18" charset="0"/>
              </a:rPr>
              <a:t>w </a:t>
            </a:r>
            <a:r>
              <a:rPr lang="pl-PL" sz="1800" dirty="0">
                <a:solidFill>
                  <a:schemeClr val="accent2">
                    <a:lumMod val="50000"/>
                  </a:schemeClr>
                </a:solidFill>
                <a:latin typeface="+mj-lt"/>
                <a:cs typeface="Times New Roman" panose="02020603050405020304" pitchFamily="18" charset="0"/>
              </a:rPr>
              <a:t>powiecie warszawskim zachodnim. </a:t>
            </a:r>
          </a:p>
          <a:p>
            <a:pPr marL="0" indent="0" fontAlgn="auto">
              <a:lnSpc>
                <a:spcPct val="150000"/>
              </a:lnSpc>
              <a:buNone/>
            </a:pPr>
            <a:r>
              <a:rPr lang="pl-PL" sz="1800" dirty="0">
                <a:solidFill>
                  <a:schemeClr val="accent2">
                    <a:lumMod val="50000"/>
                  </a:schemeClr>
                </a:solidFill>
                <a:latin typeface="+mj-lt"/>
                <a:cs typeface="Times New Roman" panose="02020603050405020304" pitchFamily="18" charset="0"/>
              </a:rPr>
              <a:t>Grupę docelową projektu stanowiło </a:t>
            </a:r>
            <a:r>
              <a:rPr lang="pl-PL" sz="1800" dirty="0" smtClean="0">
                <a:solidFill>
                  <a:schemeClr val="accent2">
                    <a:lumMod val="50000"/>
                  </a:schemeClr>
                </a:solidFill>
                <a:latin typeface="+mj-lt"/>
                <a:cs typeface="Times New Roman" panose="02020603050405020304" pitchFamily="18" charset="0"/>
              </a:rPr>
              <a:t>104  osoby </a:t>
            </a:r>
            <a:r>
              <a:rPr lang="pl-PL" sz="1800" dirty="0">
                <a:solidFill>
                  <a:schemeClr val="accent2">
                    <a:lumMod val="50000"/>
                  </a:schemeClr>
                </a:solidFill>
                <a:latin typeface="+mj-lt"/>
                <a:cs typeface="Times New Roman" panose="02020603050405020304" pitchFamily="18" charset="0"/>
              </a:rPr>
              <a:t>bezrobotnych zakwalifikowanych do II profilu pomocy.</a:t>
            </a:r>
          </a:p>
          <a:p>
            <a:pPr marL="0" indent="0" fontAlgn="auto">
              <a:lnSpc>
                <a:spcPct val="150000"/>
              </a:lnSpc>
              <a:buNone/>
            </a:pPr>
            <a:r>
              <a:rPr lang="pl-PL" sz="1800" dirty="0">
                <a:solidFill>
                  <a:schemeClr val="accent2">
                    <a:lumMod val="50000"/>
                  </a:schemeClr>
                </a:solidFill>
                <a:latin typeface="+mj-lt"/>
                <a:cs typeface="Times New Roman" panose="02020603050405020304" pitchFamily="18" charset="0"/>
              </a:rPr>
              <a:t>W ramach ww. projektu odbyło się </a:t>
            </a:r>
            <a:r>
              <a:rPr lang="pl-PL" sz="1800" dirty="0" smtClean="0">
                <a:solidFill>
                  <a:schemeClr val="accent2">
                    <a:lumMod val="50000"/>
                  </a:schemeClr>
                </a:solidFill>
                <a:latin typeface="+mj-lt"/>
                <a:cs typeface="Times New Roman" panose="02020603050405020304" pitchFamily="18" charset="0"/>
              </a:rPr>
              <a:t>36 </a:t>
            </a:r>
            <a:r>
              <a:rPr lang="pl-PL" sz="1800" dirty="0">
                <a:solidFill>
                  <a:schemeClr val="accent2">
                    <a:lumMod val="50000"/>
                  </a:schemeClr>
                </a:solidFill>
                <a:latin typeface="+mj-lt"/>
                <a:cs typeface="Times New Roman" panose="02020603050405020304" pitchFamily="18" charset="0"/>
              </a:rPr>
              <a:t>szkoleń, </a:t>
            </a:r>
            <a:r>
              <a:rPr lang="pl-PL" sz="1800" dirty="0" smtClean="0">
                <a:solidFill>
                  <a:schemeClr val="accent2">
                    <a:lumMod val="50000"/>
                  </a:schemeClr>
                </a:solidFill>
                <a:latin typeface="+mj-lt"/>
                <a:cs typeface="Times New Roman" panose="02020603050405020304" pitchFamily="18" charset="0"/>
              </a:rPr>
              <a:t>47 </a:t>
            </a:r>
            <a:r>
              <a:rPr lang="pl-PL" sz="1800" dirty="0">
                <a:solidFill>
                  <a:schemeClr val="accent2">
                    <a:lumMod val="50000"/>
                  </a:schemeClr>
                </a:solidFill>
                <a:latin typeface="+mj-lt"/>
                <a:cs typeface="Times New Roman" panose="02020603050405020304" pitchFamily="18" charset="0"/>
              </a:rPr>
              <a:t>staży </a:t>
            </a:r>
            <a:r>
              <a:rPr lang="pl-PL" sz="1800">
                <a:solidFill>
                  <a:schemeClr val="accent2">
                    <a:lumMod val="50000"/>
                  </a:schemeClr>
                </a:solidFill>
                <a:latin typeface="+mj-lt"/>
                <a:cs typeface="Times New Roman" panose="02020603050405020304" pitchFamily="18" charset="0"/>
              </a:rPr>
              <a:t>oraz </a:t>
            </a:r>
            <a:r>
              <a:rPr lang="pl-PL" sz="1800" dirty="0">
                <a:solidFill>
                  <a:schemeClr val="accent2">
                    <a:lumMod val="50000"/>
                  </a:schemeClr>
                </a:solidFill>
                <a:latin typeface="+mj-lt"/>
                <a:cs typeface="Times New Roman" panose="02020603050405020304" pitchFamily="18" charset="0"/>
              </a:rPr>
              <a:t>2</a:t>
            </a:r>
            <a:r>
              <a:rPr lang="pl-PL" sz="1800" smtClean="0">
                <a:solidFill>
                  <a:schemeClr val="accent2">
                    <a:lumMod val="50000"/>
                  </a:schemeClr>
                </a:solidFill>
                <a:latin typeface="+mj-lt"/>
                <a:cs typeface="Times New Roman" panose="02020603050405020304" pitchFamily="18" charset="0"/>
              </a:rPr>
              <a:t>1 </a:t>
            </a:r>
            <a:r>
              <a:rPr lang="pl-PL" sz="1800" dirty="0">
                <a:solidFill>
                  <a:schemeClr val="accent2">
                    <a:lumMod val="50000"/>
                  </a:schemeClr>
                </a:solidFill>
                <a:latin typeface="+mj-lt"/>
                <a:cs typeface="Times New Roman" panose="02020603050405020304" pitchFamily="18" charset="0"/>
              </a:rPr>
              <a:t>osób otrzymało jednorazowe środki na podjęcie działalności gospodarczej.</a:t>
            </a:r>
          </a:p>
        </p:txBody>
      </p:sp>
    </p:spTree>
    <p:extLst>
      <p:ext uri="{BB962C8B-B14F-4D97-AF65-F5344CB8AC3E}">
        <p14:creationId xmlns:p14="http://schemas.microsoft.com/office/powerpoint/2010/main" val="3833976913"/>
      </p:ext>
    </p:extLst>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49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2000" y="252000"/>
            <a:ext cx="1298575" cy="865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ytuł 1"/>
          <p:cNvSpPr txBox="1">
            <a:spLocks/>
          </p:cNvSpPr>
          <p:nvPr/>
        </p:nvSpPr>
        <p:spPr>
          <a:xfrm>
            <a:off x="1844767" y="609601"/>
            <a:ext cx="6996525" cy="811559"/>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sz="3000" b="1" dirty="0" smtClean="0">
                <a:solidFill>
                  <a:schemeClr val="accent2">
                    <a:lumMod val="75000"/>
                  </a:schemeClr>
                </a:solidFill>
              </a:rPr>
              <a:t>Szkolenia </a:t>
            </a:r>
            <a:r>
              <a:rPr lang="pl-PL" sz="3000" b="1" dirty="0">
                <a:solidFill>
                  <a:schemeClr val="accent2">
                    <a:lumMod val="75000"/>
                  </a:schemeClr>
                </a:solidFill>
              </a:rPr>
              <a:t>pracowników Urzędu</a:t>
            </a:r>
          </a:p>
        </p:txBody>
      </p:sp>
      <p:sp>
        <p:nvSpPr>
          <p:cNvPr id="5" name="Symbol zastępczy tekstu 2"/>
          <p:cNvSpPr txBox="1">
            <a:spLocks/>
          </p:cNvSpPr>
          <p:nvPr/>
        </p:nvSpPr>
        <p:spPr>
          <a:xfrm>
            <a:off x="1115616" y="1421160"/>
            <a:ext cx="7515992" cy="3933259"/>
          </a:xfrm>
          <a:prstGeom prst="rect">
            <a:avLst/>
          </a:prstGeom>
        </p:spPr>
        <p:txBody>
          <a:bodyPr anchor="ctr">
            <a:normAutofit/>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marL="0" indent="0" fontAlgn="auto">
              <a:lnSpc>
                <a:spcPct val="150000"/>
              </a:lnSpc>
              <a:buNone/>
            </a:pPr>
            <a:r>
              <a:rPr lang="pl-PL" dirty="0" smtClean="0">
                <a:solidFill>
                  <a:schemeClr val="accent2">
                    <a:lumMod val="50000"/>
                  </a:schemeClr>
                </a:solidFill>
                <a:latin typeface="+mj-lt"/>
                <a:cs typeface="Times New Roman" panose="02020603050405020304" pitchFamily="18" charset="0"/>
              </a:rPr>
              <a:t>Pracownicy uczestniczyli w 65 szkoleniach indywidualnych.</a:t>
            </a:r>
          </a:p>
          <a:p>
            <a:pPr marL="0" indent="0" fontAlgn="auto">
              <a:lnSpc>
                <a:spcPct val="150000"/>
              </a:lnSpc>
              <a:buNone/>
            </a:pPr>
            <a:r>
              <a:rPr lang="pl-PL" dirty="0" smtClean="0">
                <a:solidFill>
                  <a:schemeClr val="accent2">
                    <a:lumMod val="50000"/>
                  </a:schemeClr>
                </a:solidFill>
                <a:latin typeface="+mj-lt"/>
                <a:cs typeface="Times New Roman" panose="02020603050405020304" pitchFamily="18" charset="0"/>
              </a:rPr>
              <a:t>Zorganizowano też szkolenie grupowe pn.:</a:t>
            </a:r>
          </a:p>
          <a:p>
            <a:pPr fontAlgn="auto">
              <a:lnSpc>
                <a:spcPct val="150000"/>
              </a:lnSpc>
            </a:pPr>
            <a:r>
              <a:rPr lang="pl-PL" dirty="0" smtClean="0">
                <a:solidFill>
                  <a:schemeClr val="accent2">
                    <a:lumMod val="50000"/>
                  </a:schemeClr>
                </a:solidFill>
                <a:latin typeface="+mj-lt"/>
                <a:cs typeface="Times New Roman" panose="02020603050405020304" pitchFamily="18" charset="0"/>
              </a:rPr>
              <a:t>Komunikacja niewerbalna – mowa ciała i mimika jako niezbędny aspekt w pracy z klientem.</a:t>
            </a:r>
            <a:endParaRPr lang="pl-PL" dirty="0">
              <a:solidFill>
                <a:schemeClr val="accent2">
                  <a:lumMod val="50000"/>
                </a:schemeClr>
              </a:solidFill>
              <a:latin typeface="+mj-lt"/>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49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2000" y="252000"/>
            <a:ext cx="1298575" cy="865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ytuł 1"/>
          <p:cNvSpPr txBox="1">
            <a:spLocks/>
          </p:cNvSpPr>
          <p:nvPr/>
        </p:nvSpPr>
        <p:spPr>
          <a:xfrm>
            <a:off x="1844767" y="609601"/>
            <a:ext cx="6996525" cy="811559"/>
          </a:xfrm>
          <a:prstGeom prst="rect">
            <a:avLst/>
          </a:prstGeom>
        </p:spPr>
        <p:txBody>
          <a:bodyPr>
            <a:normAutofit fontScale="92500" lnSpcReduction="20000"/>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sz="3000" b="1" dirty="0" smtClean="0">
                <a:solidFill>
                  <a:schemeClr val="accent2">
                    <a:lumMod val="75000"/>
                  </a:schemeClr>
                </a:solidFill>
              </a:rPr>
              <a:t>Przykładowa tematyka szkoleń indywidualnych </a:t>
            </a:r>
            <a:r>
              <a:rPr lang="pl-PL" sz="3000" b="1" dirty="0">
                <a:solidFill>
                  <a:schemeClr val="accent2">
                    <a:lumMod val="75000"/>
                  </a:schemeClr>
                </a:solidFill>
              </a:rPr>
              <a:t>pracowników </a:t>
            </a:r>
            <a:r>
              <a:rPr lang="pl-PL" sz="3000" b="1" dirty="0" smtClean="0">
                <a:solidFill>
                  <a:schemeClr val="accent2">
                    <a:lumMod val="75000"/>
                  </a:schemeClr>
                </a:solidFill>
              </a:rPr>
              <a:t>Urzędu</a:t>
            </a:r>
          </a:p>
        </p:txBody>
      </p:sp>
      <p:sp>
        <p:nvSpPr>
          <p:cNvPr id="5" name="Symbol zastępczy tekstu 2"/>
          <p:cNvSpPr txBox="1">
            <a:spLocks/>
          </p:cNvSpPr>
          <p:nvPr/>
        </p:nvSpPr>
        <p:spPr>
          <a:xfrm>
            <a:off x="1115616" y="1117188"/>
            <a:ext cx="7515992" cy="5264140"/>
          </a:xfrm>
          <a:prstGeom prst="rect">
            <a:avLst/>
          </a:prstGeom>
        </p:spPr>
        <p:txBody>
          <a:bodyPr anchor="ctr">
            <a:normAutofit fontScale="70000" lnSpcReduction="20000"/>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fontAlgn="auto">
              <a:lnSpc>
                <a:spcPct val="150000"/>
              </a:lnSpc>
            </a:pPr>
            <a:r>
              <a:rPr lang="pl-PL" dirty="0" smtClean="0">
                <a:solidFill>
                  <a:schemeClr val="accent2">
                    <a:lumMod val="50000"/>
                  </a:schemeClr>
                </a:solidFill>
                <a:latin typeface="+mj-lt"/>
                <a:cs typeface="Times New Roman" panose="02020603050405020304" pitchFamily="18" charset="0"/>
              </a:rPr>
              <a:t>Warsztaty archiwistyczne;</a:t>
            </a:r>
            <a:endParaRPr lang="pl-PL" dirty="0">
              <a:solidFill>
                <a:schemeClr val="accent2">
                  <a:lumMod val="50000"/>
                </a:schemeClr>
              </a:solidFill>
              <a:latin typeface="+mj-lt"/>
              <a:cs typeface="Times New Roman" panose="02020603050405020304" pitchFamily="18" charset="0"/>
            </a:endParaRPr>
          </a:p>
          <a:p>
            <a:pPr fontAlgn="auto">
              <a:lnSpc>
                <a:spcPct val="150000"/>
              </a:lnSpc>
            </a:pPr>
            <a:r>
              <a:rPr lang="pl-PL" dirty="0" smtClean="0">
                <a:solidFill>
                  <a:schemeClr val="accent2">
                    <a:lumMod val="50000"/>
                  </a:schemeClr>
                </a:solidFill>
                <a:latin typeface="+mj-lt"/>
                <a:cs typeface="Times New Roman" panose="02020603050405020304" pitchFamily="18" charset="0"/>
              </a:rPr>
              <a:t>RODO w PSZ – wdrożenie przepisów przy wykorzystaniu systemów;</a:t>
            </a:r>
            <a:endParaRPr lang="pl-PL" dirty="0">
              <a:solidFill>
                <a:schemeClr val="accent2">
                  <a:lumMod val="50000"/>
                </a:schemeClr>
              </a:solidFill>
              <a:latin typeface="+mj-lt"/>
              <a:cs typeface="Times New Roman" panose="02020603050405020304" pitchFamily="18" charset="0"/>
            </a:endParaRPr>
          </a:p>
          <a:p>
            <a:pPr fontAlgn="auto">
              <a:lnSpc>
                <a:spcPct val="150000"/>
              </a:lnSpc>
            </a:pPr>
            <a:r>
              <a:rPr lang="pl-PL" dirty="0" smtClean="0">
                <a:solidFill>
                  <a:schemeClr val="accent2">
                    <a:lumMod val="50000"/>
                  </a:schemeClr>
                </a:solidFill>
                <a:latin typeface="+mj-lt"/>
                <a:cs typeface="Times New Roman" panose="02020603050405020304" pitchFamily="18" charset="0"/>
              </a:rPr>
              <a:t>Zezwolenia na pracę sezonową oraz </a:t>
            </a:r>
            <a:r>
              <a:rPr lang="pl-PL" dirty="0">
                <a:solidFill>
                  <a:schemeClr val="accent2">
                    <a:lumMod val="50000"/>
                  </a:schemeClr>
                </a:solidFill>
                <a:latin typeface="+mj-lt"/>
                <a:cs typeface="Times New Roman" panose="02020603050405020304" pitchFamily="18" charset="0"/>
              </a:rPr>
              <a:t>o</a:t>
            </a:r>
            <a:r>
              <a:rPr lang="pl-PL" dirty="0" smtClean="0">
                <a:solidFill>
                  <a:schemeClr val="accent2">
                    <a:lumMod val="50000"/>
                  </a:schemeClr>
                </a:solidFill>
                <a:latin typeface="+mj-lt"/>
                <a:cs typeface="Times New Roman" panose="02020603050405020304" pitchFamily="18" charset="0"/>
              </a:rPr>
              <a:t>świadczenia o powierzeniu pracy cudzoziemcowi;</a:t>
            </a:r>
            <a:endParaRPr lang="pl-PL" dirty="0">
              <a:solidFill>
                <a:schemeClr val="accent2">
                  <a:lumMod val="50000"/>
                </a:schemeClr>
              </a:solidFill>
              <a:latin typeface="+mj-lt"/>
              <a:cs typeface="Times New Roman" panose="02020603050405020304" pitchFamily="18" charset="0"/>
            </a:endParaRPr>
          </a:p>
          <a:p>
            <a:pPr fontAlgn="auto">
              <a:lnSpc>
                <a:spcPct val="150000"/>
              </a:lnSpc>
            </a:pPr>
            <a:r>
              <a:rPr lang="pl-PL" dirty="0" smtClean="0">
                <a:solidFill>
                  <a:schemeClr val="accent2">
                    <a:lumMod val="50000"/>
                  </a:schemeClr>
                </a:solidFill>
                <a:latin typeface="+mj-lt"/>
                <a:cs typeface="Times New Roman" panose="02020603050405020304" pitchFamily="18" charset="0"/>
              </a:rPr>
              <a:t>Zamówienia publiczne do 30 tys. Euro z uwzględnieniem RODO;</a:t>
            </a:r>
            <a:endParaRPr lang="pl-PL" dirty="0">
              <a:solidFill>
                <a:schemeClr val="accent2">
                  <a:lumMod val="50000"/>
                </a:schemeClr>
              </a:solidFill>
              <a:latin typeface="+mj-lt"/>
              <a:cs typeface="Times New Roman" panose="02020603050405020304" pitchFamily="18" charset="0"/>
            </a:endParaRPr>
          </a:p>
          <a:p>
            <a:pPr fontAlgn="auto">
              <a:lnSpc>
                <a:spcPct val="150000"/>
              </a:lnSpc>
            </a:pPr>
            <a:r>
              <a:rPr lang="pl-PL" dirty="0" smtClean="0">
                <a:solidFill>
                  <a:schemeClr val="accent2">
                    <a:lumMod val="50000"/>
                  </a:schemeClr>
                </a:solidFill>
                <a:latin typeface="+mj-lt"/>
                <a:cs typeface="Times New Roman" panose="02020603050405020304" pitchFamily="18" charset="0"/>
              </a:rPr>
              <a:t>Gospodarka finansowa środkami FP w PUP z uwzględnieniem windykacji nienależnie pobranych świadczeń oraz projektów pozakonkursowych;</a:t>
            </a:r>
            <a:endParaRPr lang="pl-PL" dirty="0">
              <a:solidFill>
                <a:schemeClr val="accent2">
                  <a:lumMod val="50000"/>
                </a:schemeClr>
              </a:solidFill>
              <a:latin typeface="+mj-lt"/>
              <a:cs typeface="Times New Roman" panose="02020603050405020304" pitchFamily="18" charset="0"/>
            </a:endParaRPr>
          </a:p>
          <a:p>
            <a:pPr fontAlgn="auto">
              <a:lnSpc>
                <a:spcPct val="150000"/>
              </a:lnSpc>
            </a:pPr>
            <a:r>
              <a:rPr lang="pl-PL" dirty="0" smtClean="0">
                <a:solidFill>
                  <a:schemeClr val="accent2">
                    <a:lumMod val="50000"/>
                  </a:schemeClr>
                </a:solidFill>
                <a:latin typeface="+mj-lt"/>
                <a:cs typeface="Times New Roman" panose="02020603050405020304" pitchFamily="18" charset="0"/>
              </a:rPr>
              <a:t>Wybrane zagadnienia z prawa pracy;</a:t>
            </a:r>
            <a:endParaRPr lang="pl-PL" dirty="0">
              <a:solidFill>
                <a:schemeClr val="accent2">
                  <a:lumMod val="50000"/>
                </a:schemeClr>
              </a:solidFill>
              <a:latin typeface="+mj-lt"/>
              <a:cs typeface="Times New Roman" panose="02020603050405020304" pitchFamily="18" charset="0"/>
            </a:endParaRPr>
          </a:p>
          <a:p>
            <a:pPr fontAlgn="auto">
              <a:lnSpc>
                <a:spcPct val="150000"/>
              </a:lnSpc>
            </a:pPr>
            <a:r>
              <a:rPr lang="pl-PL" dirty="0" smtClean="0">
                <a:solidFill>
                  <a:schemeClr val="accent2">
                    <a:lumMod val="50000"/>
                  </a:schemeClr>
                </a:solidFill>
                <a:latin typeface="+mj-lt"/>
                <a:cs typeface="Times New Roman" panose="02020603050405020304" pitchFamily="18" charset="0"/>
              </a:rPr>
              <a:t>Współpraca w środowisku lokalnym na rzecz zatrudnienia: Lokalne partnerstwa oraz społeczna odpowiedzialność biznesu. Ustawa o finansach publicznych a rola i odpowiedzialność PRRP.</a:t>
            </a:r>
            <a:endParaRPr lang="pl-PL" dirty="0">
              <a:solidFill>
                <a:schemeClr val="accent2">
                  <a:lumMod val="50000"/>
                </a:schemeClr>
              </a:solidFill>
              <a:latin typeface="+mj-lt"/>
              <a:cs typeface="Times New Roman" panose="02020603050405020304" pitchFamily="18" charset="0"/>
            </a:endParaRPr>
          </a:p>
        </p:txBody>
      </p:sp>
    </p:spTree>
    <p:extLst>
      <p:ext uri="{BB962C8B-B14F-4D97-AF65-F5344CB8AC3E}">
        <p14:creationId xmlns:p14="http://schemas.microsoft.com/office/powerpoint/2010/main" val="2601084097"/>
      </p:ext>
    </p:extLst>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60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2000" y="252000"/>
            <a:ext cx="1298575" cy="865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ytuł 1"/>
          <p:cNvSpPr txBox="1">
            <a:spLocks/>
          </p:cNvSpPr>
          <p:nvPr/>
        </p:nvSpPr>
        <p:spPr>
          <a:xfrm>
            <a:off x="1844767" y="609601"/>
            <a:ext cx="6996525" cy="811559"/>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sz="3000" b="1" dirty="0" smtClean="0">
                <a:solidFill>
                  <a:schemeClr val="accent2">
                    <a:lumMod val="75000"/>
                  </a:schemeClr>
                </a:solidFill>
              </a:rPr>
              <a:t>Oświadczenia dot. cudzoziemców</a:t>
            </a:r>
            <a:endParaRPr lang="pl-PL" sz="3000" b="1" dirty="0">
              <a:solidFill>
                <a:schemeClr val="accent2">
                  <a:lumMod val="75000"/>
                </a:schemeClr>
              </a:solidFill>
            </a:endParaRPr>
          </a:p>
        </p:txBody>
      </p:sp>
      <p:sp>
        <p:nvSpPr>
          <p:cNvPr id="6" name="Symbol zastępczy tekstu 2"/>
          <p:cNvSpPr txBox="1">
            <a:spLocks/>
          </p:cNvSpPr>
          <p:nvPr/>
        </p:nvSpPr>
        <p:spPr>
          <a:xfrm>
            <a:off x="1115616" y="1117188"/>
            <a:ext cx="7515992" cy="5264140"/>
          </a:xfrm>
          <a:prstGeom prst="rect">
            <a:avLst/>
          </a:prstGeom>
        </p:spPr>
        <p:txBody>
          <a:bodyPr anchor="ctr">
            <a:normAutofit fontScale="92500" lnSpcReduction="10000"/>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marL="0" indent="0" fontAlgn="auto">
              <a:lnSpc>
                <a:spcPct val="150000"/>
              </a:lnSpc>
              <a:buNone/>
            </a:pPr>
            <a:r>
              <a:rPr lang="pl-PL" dirty="0" smtClean="0">
                <a:solidFill>
                  <a:schemeClr val="accent2">
                    <a:lumMod val="50000"/>
                  </a:schemeClr>
                </a:solidFill>
                <a:cs typeface="Times New Roman" panose="02020603050405020304" pitchFamily="18" charset="0"/>
              </a:rPr>
              <a:t>Liczba </a:t>
            </a:r>
            <a:r>
              <a:rPr lang="pl-PL" dirty="0">
                <a:solidFill>
                  <a:schemeClr val="accent2">
                    <a:lumMod val="50000"/>
                  </a:schemeClr>
                </a:solidFill>
                <a:cs typeface="Times New Roman" panose="02020603050405020304" pitchFamily="18" charset="0"/>
              </a:rPr>
              <a:t>zarejestrowanych oświadczeń </a:t>
            </a:r>
            <a:r>
              <a:rPr lang="pl-PL" dirty="0" smtClean="0">
                <a:solidFill>
                  <a:schemeClr val="accent2">
                    <a:lumMod val="50000"/>
                  </a:schemeClr>
                </a:solidFill>
                <a:cs typeface="Times New Roman" panose="02020603050405020304" pitchFamily="18" charset="0"/>
              </a:rPr>
              <a:t>o powierzeniu wykonywania pracy cudzoziemcowi w </a:t>
            </a:r>
            <a:r>
              <a:rPr lang="pl-PL" dirty="0">
                <a:solidFill>
                  <a:schemeClr val="accent2">
                    <a:lumMod val="50000"/>
                  </a:schemeClr>
                </a:solidFill>
                <a:cs typeface="Times New Roman" panose="02020603050405020304" pitchFamily="18" charset="0"/>
              </a:rPr>
              <a:t>Powiatowym Urzędzie Pracy dla Powiatu Warszawskiego w </a:t>
            </a:r>
            <a:r>
              <a:rPr lang="pl-PL" dirty="0" smtClean="0">
                <a:solidFill>
                  <a:schemeClr val="accent2">
                    <a:lumMod val="50000"/>
                  </a:schemeClr>
                </a:solidFill>
                <a:cs typeface="Times New Roman" panose="02020603050405020304" pitchFamily="18" charset="0"/>
              </a:rPr>
              <a:t>2018 </a:t>
            </a:r>
            <a:r>
              <a:rPr lang="pl-PL" dirty="0">
                <a:solidFill>
                  <a:schemeClr val="accent2">
                    <a:lumMod val="50000"/>
                  </a:schemeClr>
                </a:solidFill>
                <a:cs typeface="Times New Roman" panose="02020603050405020304" pitchFamily="18" charset="0"/>
              </a:rPr>
              <a:t>r. </a:t>
            </a:r>
            <a:r>
              <a:rPr lang="pl-PL" dirty="0" smtClean="0">
                <a:solidFill>
                  <a:schemeClr val="accent2">
                    <a:lumMod val="50000"/>
                  </a:schemeClr>
                </a:solidFill>
                <a:cs typeface="Times New Roman" panose="02020603050405020304" pitchFamily="18" charset="0"/>
              </a:rPr>
              <a:t>-  </a:t>
            </a:r>
            <a:r>
              <a:rPr lang="pl-PL" b="1" dirty="0" smtClean="0">
                <a:solidFill>
                  <a:schemeClr val="accent2">
                    <a:lumMod val="50000"/>
                  </a:schemeClr>
                </a:solidFill>
                <a:cs typeface="Times New Roman" panose="02020603050405020304" pitchFamily="18" charset="0"/>
              </a:rPr>
              <a:t>10250</a:t>
            </a:r>
            <a:r>
              <a:rPr lang="pl-PL" dirty="0" smtClean="0">
                <a:solidFill>
                  <a:schemeClr val="accent2">
                    <a:lumMod val="50000"/>
                  </a:schemeClr>
                </a:solidFill>
                <a:cs typeface="Times New Roman" panose="02020603050405020304" pitchFamily="18" charset="0"/>
              </a:rPr>
              <a:t> </a:t>
            </a:r>
            <a:r>
              <a:rPr lang="pl-PL" dirty="0">
                <a:solidFill>
                  <a:schemeClr val="accent2">
                    <a:lumMod val="50000"/>
                  </a:schemeClr>
                </a:solidFill>
                <a:cs typeface="Times New Roman" panose="02020603050405020304" pitchFamily="18" charset="0"/>
              </a:rPr>
              <a:t>szt. </a:t>
            </a:r>
            <a:endParaRPr lang="pl-PL" dirty="0" smtClean="0">
              <a:solidFill>
                <a:schemeClr val="accent2">
                  <a:lumMod val="50000"/>
                </a:schemeClr>
              </a:solidFill>
              <a:cs typeface="Times New Roman" panose="02020603050405020304" pitchFamily="18" charset="0"/>
            </a:endParaRPr>
          </a:p>
          <a:p>
            <a:pPr marL="0" indent="0" fontAlgn="auto">
              <a:lnSpc>
                <a:spcPct val="150000"/>
              </a:lnSpc>
              <a:buNone/>
            </a:pPr>
            <a:r>
              <a:rPr lang="pl-PL" dirty="0" smtClean="0">
                <a:solidFill>
                  <a:schemeClr val="accent2">
                    <a:lumMod val="50000"/>
                  </a:schemeClr>
                </a:solidFill>
                <a:cs typeface="Times New Roman" panose="02020603050405020304" pitchFamily="18" charset="0"/>
              </a:rPr>
              <a:t>Liczba wydanych decyzji </a:t>
            </a:r>
            <a:r>
              <a:rPr lang="pl-PL" dirty="0" err="1" smtClean="0">
                <a:solidFill>
                  <a:schemeClr val="accent2">
                    <a:lumMod val="50000"/>
                  </a:schemeClr>
                </a:solidFill>
                <a:cs typeface="Times New Roman" panose="02020603050405020304" pitchFamily="18" charset="0"/>
              </a:rPr>
              <a:t>ws</a:t>
            </a:r>
            <a:r>
              <a:rPr lang="pl-PL" dirty="0" smtClean="0">
                <a:solidFill>
                  <a:schemeClr val="accent2">
                    <a:lumMod val="50000"/>
                  </a:schemeClr>
                </a:solidFill>
                <a:cs typeface="Times New Roman" panose="02020603050405020304" pitchFamily="18" charset="0"/>
              </a:rPr>
              <a:t>. oświadczeń: 243 szt.</a:t>
            </a:r>
            <a:endParaRPr lang="pl-PL" dirty="0">
              <a:solidFill>
                <a:schemeClr val="accent2">
                  <a:lumMod val="50000"/>
                </a:schemeClr>
              </a:solidFill>
              <a:cs typeface="Times New Roman" panose="02020603050405020304" pitchFamily="18" charset="0"/>
            </a:endParaRPr>
          </a:p>
          <a:p>
            <a:pPr marL="0" indent="0" fontAlgn="auto">
              <a:lnSpc>
                <a:spcPct val="150000"/>
              </a:lnSpc>
              <a:buNone/>
            </a:pPr>
            <a:r>
              <a:rPr lang="pl-PL" dirty="0">
                <a:solidFill>
                  <a:schemeClr val="accent2">
                    <a:lumMod val="50000"/>
                  </a:schemeClr>
                </a:solidFill>
                <a:cs typeface="Times New Roman" panose="02020603050405020304" pitchFamily="18" charset="0"/>
              </a:rPr>
              <a:t>Zgłoszenia dotyczyły głównie pracowników – obywateli Ukrainy;</a:t>
            </a:r>
          </a:p>
          <a:p>
            <a:pPr marL="0" indent="0" fontAlgn="auto">
              <a:lnSpc>
                <a:spcPct val="150000"/>
              </a:lnSpc>
              <a:buNone/>
            </a:pPr>
            <a:r>
              <a:rPr lang="pl-PL" dirty="0">
                <a:solidFill>
                  <a:schemeClr val="accent2">
                    <a:lumMod val="50000"/>
                  </a:schemeClr>
                </a:solidFill>
                <a:cs typeface="Times New Roman" panose="02020603050405020304" pitchFamily="18" charset="0"/>
              </a:rPr>
              <a:t>Najczęściej powtarzające się branże: </a:t>
            </a:r>
          </a:p>
          <a:p>
            <a:pPr marL="0" indent="0" fontAlgn="auto">
              <a:lnSpc>
                <a:spcPct val="120000"/>
              </a:lnSpc>
              <a:spcBef>
                <a:spcPts val="0"/>
              </a:spcBef>
              <a:buNone/>
            </a:pPr>
            <a:r>
              <a:rPr lang="pl-PL" dirty="0">
                <a:solidFill>
                  <a:schemeClr val="accent2">
                    <a:lumMod val="50000"/>
                  </a:schemeClr>
                </a:solidFill>
                <a:cs typeface="Times New Roman" panose="02020603050405020304" pitchFamily="18" charset="0"/>
              </a:rPr>
              <a:t>- rolnictwo, </a:t>
            </a:r>
          </a:p>
          <a:p>
            <a:pPr marL="0" indent="0" fontAlgn="auto">
              <a:lnSpc>
                <a:spcPct val="120000"/>
              </a:lnSpc>
              <a:spcBef>
                <a:spcPts val="0"/>
              </a:spcBef>
              <a:buNone/>
            </a:pPr>
            <a:r>
              <a:rPr lang="pl-PL" dirty="0">
                <a:solidFill>
                  <a:schemeClr val="accent2">
                    <a:lumMod val="50000"/>
                  </a:schemeClr>
                </a:solidFill>
                <a:cs typeface="Times New Roman" panose="02020603050405020304" pitchFamily="18" charset="0"/>
              </a:rPr>
              <a:t>- budownictwo,</a:t>
            </a:r>
          </a:p>
          <a:p>
            <a:pPr marL="0" indent="0" fontAlgn="auto">
              <a:lnSpc>
                <a:spcPct val="120000"/>
              </a:lnSpc>
              <a:spcBef>
                <a:spcPts val="0"/>
              </a:spcBef>
              <a:buNone/>
            </a:pPr>
            <a:r>
              <a:rPr lang="pl-PL" dirty="0">
                <a:solidFill>
                  <a:schemeClr val="accent2">
                    <a:lumMod val="50000"/>
                  </a:schemeClr>
                </a:solidFill>
                <a:cs typeface="Times New Roman" panose="02020603050405020304" pitchFamily="18" charset="0"/>
              </a:rPr>
              <a:t>- usługi domowe (opieka, prowadzenie domu).</a:t>
            </a:r>
          </a:p>
        </p:txBody>
      </p:sp>
    </p:spTree>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60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2000" y="252000"/>
            <a:ext cx="1298575" cy="865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ytuł 1"/>
          <p:cNvSpPr txBox="1">
            <a:spLocks/>
          </p:cNvSpPr>
          <p:nvPr/>
        </p:nvSpPr>
        <p:spPr>
          <a:xfrm>
            <a:off x="1844767" y="609601"/>
            <a:ext cx="6996525" cy="811559"/>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sz="3000" b="1" dirty="0" smtClean="0">
                <a:solidFill>
                  <a:schemeClr val="accent2">
                    <a:lumMod val="75000"/>
                  </a:schemeClr>
                </a:solidFill>
              </a:rPr>
              <a:t>Zezwolenia na pracę sezonową</a:t>
            </a:r>
            <a:endParaRPr lang="pl-PL" sz="3000" b="1" dirty="0">
              <a:solidFill>
                <a:schemeClr val="accent2">
                  <a:lumMod val="75000"/>
                </a:schemeClr>
              </a:solidFill>
            </a:endParaRPr>
          </a:p>
        </p:txBody>
      </p:sp>
      <p:sp>
        <p:nvSpPr>
          <p:cNvPr id="6" name="Symbol zastępczy tekstu 2"/>
          <p:cNvSpPr txBox="1">
            <a:spLocks/>
          </p:cNvSpPr>
          <p:nvPr/>
        </p:nvSpPr>
        <p:spPr>
          <a:xfrm>
            <a:off x="1115616" y="836712"/>
            <a:ext cx="7515992" cy="5264140"/>
          </a:xfrm>
          <a:prstGeom prst="rect">
            <a:avLst/>
          </a:prstGeom>
        </p:spPr>
        <p:txBody>
          <a:bodyPr anchor="ctr">
            <a:normAutofit/>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marL="0" indent="0" fontAlgn="auto">
              <a:lnSpc>
                <a:spcPct val="150000"/>
              </a:lnSpc>
              <a:buNone/>
            </a:pPr>
            <a:r>
              <a:rPr lang="pl-PL" dirty="0" smtClean="0">
                <a:solidFill>
                  <a:schemeClr val="accent2">
                    <a:lumMod val="50000"/>
                  </a:schemeClr>
                </a:solidFill>
                <a:cs typeface="Times New Roman" panose="02020603050405020304" pitchFamily="18" charset="0"/>
              </a:rPr>
              <a:t>Liczba wydanych decyzji </a:t>
            </a:r>
            <a:r>
              <a:rPr lang="pl-PL" dirty="0" err="1" smtClean="0">
                <a:solidFill>
                  <a:schemeClr val="accent2">
                    <a:lumMod val="50000"/>
                  </a:schemeClr>
                </a:solidFill>
                <a:cs typeface="Times New Roman" panose="02020603050405020304" pitchFamily="18" charset="0"/>
              </a:rPr>
              <a:t>ws</a:t>
            </a:r>
            <a:r>
              <a:rPr lang="pl-PL" dirty="0" smtClean="0">
                <a:solidFill>
                  <a:schemeClr val="accent2">
                    <a:lumMod val="50000"/>
                  </a:schemeClr>
                </a:solidFill>
                <a:cs typeface="Times New Roman" panose="02020603050405020304" pitchFamily="18" charset="0"/>
              </a:rPr>
              <a:t>. zezwoleń typu S na pracę sezonową cudzoziemca – </a:t>
            </a:r>
            <a:r>
              <a:rPr lang="pl-PL" b="1" dirty="0" smtClean="0">
                <a:solidFill>
                  <a:schemeClr val="accent2">
                    <a:lumMod val="50000"/>
                  </a:schemeClr>
                </a:solidFill>
                <a:cs typeface="Times New Roman" panose="02020603050405020304" pitchFamily="18" charset="0"/>
              </a:rPr>
              <a:t>484 </a:t>
            </a:r>
            <a:r>
              <a:rPr lang="pl-PL" dirty="0" smtClean="0">
                <a:solidFill>
                  <a:schemeClr val="accent2">
                    <a:lumMod val="50000"/>
                  </a:schemeClr>
                </a:solidFill>
                <a:cs typeface="Times New Roman" panose="02020603050405020304" pitchFamily="18" charset="0"/>
              </a:rPr>
              <a:t>szt. w tym:</a:t>
            </a:r>
          </a:p>
          <a:p>
            <a:pPr marL="0" indent="0" fontAlgn="auto">
              <a:lnSpc>
                <a:spcPct val="150000"/>
              </a:lnSpc>
              <a:buNone/>
            </a:pPr>
            <a:r>
              <a:rPr lang="pl-PL" dirty="0" smtClean="0">
                <a:solidFill>
                  <a:schemeClr val="accent2">
                    <a:lumMod val="50000"/>
                  </a:schemeClr>
                </a:solidFill>
                <a:cs typeface="Times New Roman" panose="02020603050405020304" pitchFamily="18" charset="0"/>
              </a:rPr>
              <a:t>- o umorzeniu postępowania – 71 szt.</a:t>
            </a:r>
          </a:p>
          <a:p>
            <a:pPr marL="0" indent="0" fontAlgn="auto">
              <a:lnSpc>
                <a:spcPct val="150000"/>
              </a:lnSpc>
              <a:buNone/>
            </a:pPr>
            <a:r>
              <a:rPr lang="pl-PL" dirty="0" smtClean="0">
                <a:solidFill>
                  <a:schemeClr val="accent2">
                    <a:lumMod val="50000"/>
                  </a:schemeClr>
                </a:solidFill>
                <a:cs typeface="Times New Roman" panose="02020603050405020304" pitchFamily="18" charset="0"/>
              </a:rPr>
              <a:t>- o uchyleniu zezwoleń typu S na pracę sezonową – 37 szt.</a:t>
            </a:r>
            <a:endParaRPr lang="pl-PL" dirty="0">
              <a:solidFill>
                <a:schemeClr val="accent2">
                  <a:lumMod val="50000"/>
                </a:schemeClr>
              </a:solidFill>
              <a:cs typeface="Times New Roman" panose="02020603050405020304" pitchFamily="18" charset="0"/>
            </a:endParaRPr>
          </a:p>
        </p:txBody>
      </p:sp>
    </p:spTree>
    <p:extLst>
      <p:ext uri="{BB962C8B-B14F-4D97-AF65-F5344CB8AC3E}">
        <p14:creationId xmlns:p14="http://schemas.microsoft.com/office/powerpoint/2010/main" val="2703308137"/>
      </p:ext>
    </p:extLst>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60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2000" y="252000"/>
            <a:ext cx="1298575" cy="865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ytuł 1"/>
          <p:cNvSpPr txBox="1">
            <a:spLocks/>
          </p:cNvSpPr>
          <p:nvPr/>
        </p:nvSpPr>
        <p:spPr>
          <a:xfrm>
            <a:off x="1844767" y="609601"/>
            <a:ext cx="6996525" cy="811559"/>
          </a:xfrm>
          <a:prstGeom prst="rect">
            <a:avLst/>
          </a:prstGeom>
        </p:spPr>
        <p:txBody>
          <a:bodyPr>
            <a:normAutofit fontScale="92500" lnSpcReduction="20000"/>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sz="3000" b="1" dirty="0" smtClean="0">
                <a:solidFill>
                  <a:schemeClr val="accent2">
                    <a:lumMod val="75000"/>
                  </a:schemeClr>
                </a:solidFill>
              </a:rPr>
              <a:t>Informacje Starosty na temat zaspokojenia potrzeb kadrowych</a:t>
            </a:r>
            <a:endParaRPr lang="pl-PL" sz="3000" b="1" dirty="0">
              <a:solidFill>
                <a:schemeClr val="accent2">
                  <a:lumMod val="75000"/>
                </a:schemeClr>
              </a:solidFill>
            </a:endParaRPr>
          </a:p>
        </p:txBody>
      </p:sp>
      <p:sp>
        <p:nvSpPr>
          <p:cNvPr id="6" name="Symbol zastępczy tekstu 2"/>
          <p:cNvSpPr txBox="1">
            <a:spLocks/>
          </p:cNvSpPr>
          <p:nvPr/>
        </p:nvSpPr>
        <p:spPr>
          <a:xfrm>
            <a:off x="1115616" y="1117188"/>
            <a:ext cx="7515992" cy="5264140"/>
          </a:xfrm>
          <a:prstGeom prst="rect">
            <a:avLst/>
          </a:prstGeom>
        </p:spPr>
        <p:txBody>
          <a:bodyPr anchor="ctr">
            <a:normAutofit/>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marL="0" indent="0" fontAlgn="auto">
              <a:lnSpc>
                <a:spcPct val="150000"/>
              </a:lnSpc>
              <a:buNone/>
            </a:pPr>
            <a:r>
              <a:rPr lang="pl-PL" dirty="0">
                <a:solidFill>
                  <a:schemeClr val="accent2">
                    <a:lumMod val="50000"/>
                  </a:schemeClr>
                </a:solidFill>
                <a:cs typeface="Times New Roman" panose="02020603050405020304" pitchFamily="18" charset="0"/>
              </a:rPr>
              <a:t>W </a:t>
            </a:r>
            <a:r>
              <a:rPr lang="pl-PL" dirty="0" smtClean="0">
                <a:solidFill>
                  <a:schemeClr val="accent2">
                    <a:lumMod val="50000"/>
                  </a:schemeClr>
                </a:solidFill>
                <a:cs typeface="Times New Roman" panose="02020603050405020304" pitchFamily="18" charset="0"/>
              </a:rPr>
              <a:t>2018 </a:t>
            </a:r>
            <a:r>
              <a:rPr lang="pl-PL" dirty="0">
                <a:solidFill>
                  <a:schemeClr val="accent2">
                    <a:lumMod val="50000"/>
                  </a:schemeClr>
                </a:solidFill>
                <a:cs typeface="Times New Roman" panose="02020603050405020304" pitchFamily="18" charset="0"/>
              </a:rPr>
              <a:t>r. wydano </a:t>
            </a:r>
            <a:r>
              <a:rPr lang="pl-PL" b="1" dirty="0" smtClean="0">
                <a:solidFill>
                  <a:schemeClr val="accent2">
                    <a:lumMod val="50000"/>
                  </a:schemeClr>
                </a:solidFill>
                <a:cs typeface="Times New Roman" panose="02020603050405020304" pitchFamily="18" charset="0"/>
              </a:rPr>
              <a:t>6084</a:t>
            </a:r>
            <a:r>
              <a:rPr lang="pl-PL" dirty="0" smtClean="0">
                <a:solidFill>
                  <a:schemeClr val="accent2">
                    <a:lumMod val="50000"/>
                  </a:schemeClr>
                </a:solidFill>
                <a:cs typeface="Times New Roman" panose="02020603050405020304" pitchFamily="18" charset="0"/>
              </a:rPr>
              <a:t> Informacje </a:t>
            </a:r>
            <a:r>
              <a:rPr lang="pl-PL" dirty="0">
                <a:solidFill>
                  <a:schemeClr val="accent2">
                    <a:lumMod val="50000"/>
                  </a:schemeClr>
                </a:solidFill>
                <a:cs typeface="Times New Roman" panose="02020603050405020304" pitchFamily="18" charset="0"/>
              </a:rPr>
              <a:t>Starosty na temat możliwości zaspokojenia potrzeb kadrowych podmiotu powierzającego wykonanie pracy cudzoziemcowi obejmująca obywateli polskich i cudzoziemców określonych w art. 87 ust. 1 pkt 1-11 ustawy </a:t>
            </a:r>
            <a:br>
              <a:rPr lang="pl-PL" dirty="0">
                <a:solidFill>
                  <a:schemeClr val="accent2">
                    <a:lumMod val="50000"/>
                  </a:schemeClr>
                </a:solidFill>
                <a:cs typeface="Times New Roman" panose="02020603050405020304" pitchFamily="18" charset="0"/>
              </a:rPr>
            </a:br>
            <a:r>
              <a:rPr lang="pl-PL" dirty="0">
                <a:solidFill>
                  <a:schemeClr val="accent2">
                    <a:lumMod val="50000"/>
                  </a:schemeClr>
                </a:solidFill>
                <a:cs typeface="Times New Roman" panose="02020603050405020304" pitchFamily="18" charset="0"/>
              </a:rPr>
              <a:t>o promocji zatrudnienia i instytucjach rynku pracy, zarejestrowanych jako osoby bezrobotne lub poszukujące pracy. </a:t>
            </a:r>
          </a:p>
        </p:txBody>
      </p:sp>
    </p:spTree>
    <p:extLst>
      <p:ext uri="{BB962C8B-B14F-4D97-AF65-F5344CB8AC3E}">
        <p14:creationId xmlns:p14="http://schemas.microsoft.com/office/powerpoint/2010/main" val="478893113"/>
      </p:ext>
    </p:extLst>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60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2000" y="252000"/>
            <a:ext cx="1298575" cy="865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ytuł 1"/>
          <p:cNvSpPr txBox="1">
            <a:spLocks/>
          </p:cNvSpPr>
          <p:nvPr/>
        </p:nvSpPr>
        <p:spPr>
          <a:xfrm>
            <a:off x="1844767" y="609601"/>
            <a:ext cx="6996525" cy="811559"/>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sz="3000" b="1" dirty="0" smtClean="0">
                <a:solidFill>
                  <a:schemeClr val="accent2">
                    <a:lumMod val="75000"/>
                  </a:schemeClr>
                </a:solidFill>
              </a:rPr>
              <a:t>Decyzje administracyjne</a:t>
            </a:r>
            <a:endParaRPr lang="pl-PL" sz="3000" b="1" dirty="0">
              <a:solidFill>
                <a:schemeClr val="accent2">
                  <a:lumMod val="75000"/>
                </a:schemeClr>
              </a:solidFill>
            </a:endParaRPr>
          </a:p>
        </p:txBody>
      </p:sp>
      <p:sp>
        <p:nvSpPr>
          <p:cNvPr id="6" name="Symbol zastępczy tekstu 2"/>
          <p:cNvSpPr txBox="1">
            <a:spLocks/>
          </p:cNvSpPr>
          <p:nvPr/>
        </p:nvSpPr>
        <p:spPr>
          <a:xfrm>
            <a:off x="1115616" y="1268760"/>
            <a:ext cx="7515992" cy="4752528"/>
          </a:xfrm>
          <a:prstGeom prst="rect">
            <a:avLst/>
          </a:prstGeom>
        </p:spPr>
        <p:txBody>
          <a:bodyPr anchor="ctr">
            <a:normAutofit/>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marL="0" indent="0" fontAlgn="auto">
              <a:lnSpc>
                <a:spcPct val="150000"/>
              </a:lnSpc>
              <a:spcBef>
                <a:spcPts val="0"/>
              </a:spcBef>
              <a:spcAft>
                <a:spcPts val="0"/>
              </a:spcAft>
              <a:buNone/>
            </a:pPr>
            <a:r>
              <a:rPr lang="pl-PL" dirty="0">
                <a:solidFill>
                  <a:schemeClr val="accent2">
                    <a:lumMod val="50000"/>
                  </a:schemeClr>
                </a:solidFill>
                <a:cs typeface="Times New Roman" panose="02020603050405020304" pitchFamily="18" charset="0"/>
              </a:rPr>
              <a:t>W </a:t>
            </a:r>
            <a:r>
              <a:rPr lang="pl-PL" dirty="0" smtClean="0">
                <a:solidFill>
                  <a:schemeClr val="accent2">
                    <a:lumMod val="50000"/>
                  </a:schemeClr>
                </a:solidFill>
                <a:cs typeface="Times New Roman" panose="02020603050405020304" pitchFamily="18" charset="0"/>
              </a:rPr>
              <a:t>2018 </a:t>
            </a:r>
            <a:r>
              <a:rPr lang="pl-PL" dirty="0">
                <a:solidFill>
                  <a:schemeClr val="accent2">
                    <a:lumMod val="50000"/>
                  </a:schemeClr>
                </a:solidFill>
                <a:cs typeface="Times New Roman" panose="02020603050405020304" pitchFamily="18" charset="0"/>
              </a:rPr>
              <a:t>r. Powiatowy Urząd Pracy dla Powiatu Warszawskiego Zachodniego w toku postępowania administracyjnego </a:t>
            </a:r>
            <a:r>
              <a:rPr lang="pl-PL" dirty="0" smtClean="0">
                <a:solidFill>
                  <a:schemeClr val="accent2">
                    <a:lumMod val="50000"/>
                  </a:schemeClr>
                </a:solidFill>
                <a:cs typeface="Times New Roman" panose="02020603050405020304" pitchFamily="18" charset="0"/>
              </a:rPr>
              <a:t>wydał ogółem </a:t>
            </a:r>
            <a:r>
              <a:rPr lang="pl-PL" b="1" smtClean="0">
                <a:solidFill>
                  <a:schemeClr val="accent2">
                    <a:lumMod val="50000"/>
                  </a:schemeClr>
                </a:solidFill>
                <a:cs typeface="Times New Roman" panose="02020603050405020304" pitchFamily="18" charset="0"/>
              </a:rPr>
              <a:t>5429</a:t>
            </a:r>
            <a:r>
              <a:rPr lang="pl-PL" smtClean="0">
                <a:solidFill>
                  <a:schemeClr val="accent2">
                    <a:lumMod val="50000"/>
                  </a:schemeClr>
                </a:solidFill>
                <a:cs typeface="Times New Roman" panose="02020603050405020304" pitchFamily="18" charset="0"/>
              </a:rPr>
              <a:t> decyzji dotyczących </a:t>
            </a:r>
            <a:r>
              <a:rPr lang="pl-PL" dirty="0" smtClean="0">
                <a:solidFill>
                  <a:schemeClr val="accent2">
                    <a:lumMod val="50000"/>
                  </a:schemeClr>
                </a:solidFill>
                <a:cs typeface="Times New Roman" panose="02020603050405020304" pitchFamily="18" charset="0"/>
              </a:rPr>
              <a:t>osób bezrobotnych i poszukujących pracy,</a:t>
            </a:r>
            <a:endParaRPr lang="pl-PL" dirty="0">
              <a:solidFill>
                <a:schemeClr val="accent2">
                  <a:lumMod val="50000"/>
                </a:schemeClr>
              </a:solidFill>
              <a:cs typeface="Times New Roman" panose="02020603050405020304" pitchFamily="18" charset="0"/>
            </a:endParaRPr>
          </a:p>
          <a:p>
            <a:pPr marL="0" indent="0" fontAlgn="auto">
              <a:lnSpc>
                <a:spcPct val="150000"/>
              </a:lnSpc>
              <a:spcBef>
                <a:spcPts val="0"/>
              </a:spcBef>
              <a:spcAft>
                <a:spcPts val="0"/>
              </a:spcAft>
              <a:buNone/>
            </a:pPr>
            <a:r>
              <a:rPr lang="pl-PL" dirty="0" smtClean="0">
                <a:solidFill>
                  <a:schemeClr val="accent2">
                    <a:lumMod val="50000"/>
                  </a:schemeClr>
                </a:solidFill>
                <a:cs typeface="Times New Roman" panose="02020603050405020304" pitchFamily="18" charset="0"/>
              </a:rPr>
              <a:t>z </a:t>
            </a:r>
            <a:r>
              <a:rPr lang="pl-PL" dirty="0">
                <a:solidFill>
                  <a:schemeClr val="accent2">
                    <a:lumMod val="50000"/>
                  </a:schemeClr>
                </a:solidFill>
                <a:cs typeface="Times New Roman" panose="02020603050405020304" pitchFamily="18" charset="0"/>
              </a:rPr>
              <a:t>tego zaskarżonych do II instancji – </a:t>
            </a:r>
            <a:r>
              <a:rPr lang="pl-PL" dirty="0" smtClean="0">
                <a:solidFill>
                  <a:schemeClr val="accent2">
                    <a:lumMod val="50000"/>
                  </a:schemeClr>
                </a:solidFill>
                <a:cs typeface="Times New Roman" panose="02020603050405020304" pitchFamily="18" charset="0"/>
              </a:rPr>
              <a:t>15, </a:t>
            </a:r>
            <a:r>
              <a:rPr lang="pl-PL" dirty="0">
                <a:solidFill>
                  <a:schemeClr val="accent2">
                    <a:lumMod val="50000"/>
                  </a:schemeClr>
                </a:solidFill>
                <a:cs typeface="Times New Roman" panose="02020603050405020304" pitchFamily="18" charset="0"/>
              </a:rPr>
              <a:t>z których 2 zostały uchylone. </a:t>
            </a:r>
          </a:p>
        </p:txBody>
      </p:sp>
    </p:spTree>
    <p:extLst>
      <p:ext uri="{BB962C8B-B14F-4D97-AF65-F5344CB8AC3E}">
        <p14:creationId xmlns:p14="http://schemas.microsoft.com/office/powerpoint/2010/main" val="3312751710"/>
      </p:ext>
    </p:extLst>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9" name="pole tekstowe 2"/>
          <p:cNvSpPr txBox="1">
            <a:spLocks noChangeArrowheads="1"/>
          </p:cNvSpPr>
          <p:nvPr/>
        </p:nvSpPr>
        <p:spPr bwMode="auto">
          <a:xfrm>
            <a:off x="2411760" y="2204864"/>
            <a:ext cx="4344459" cy="1323439"/>
          </a:xfrm>
          <a:prstGeom prst="rect">
            <a:avLst/>
          </a:prstGeom>
          <a:noFill/>
          <a:ln w="9525">
            <a:noFill/>
            <a:miter lim="800000"/>
            <a:headEnd/>
            <a:tailEnd/>
          </a:ln>
        </p:spPr>
        <p:txBody>
          <a:bodyPr wrap="none">
            <a:spAutoFit/>
          </a:bodyPr>
          <a:lstStyle/>
          <a:p>
            <a:pPr>
              <a:buClr>
                <a:srgbClr val="000000"/>
              </a:buClr>
              <a:buSzPct val="100000"/>
              <a:buFont typeface="Times New Roman" pitchFamily="18" charset="0"/>
              <a:buNone/>
            </a:pPr>
            <a:r>
              <a:rPr lang="pl-PL" sz="8000" b="1" dirty="0" smtClean="0">
                <a:solidFill>
                  <a:schemeClr val="accent2">
                    <a:lumMod val="50000"/>
                  </a:schemeClr>
                </a:solidFill>
                <a:latin typeface="+mj-lt"/>
                <a:cs typeface="Times New Roman" panose="02020603050405020304" pitchFamily="18" charset="0"/>
              </a:rPr>
              <a:t>FINANSE</a:t>
            </a:r>
            <a:endParaRPr lang="pl-PL" sz="8000" b="1" dirty="0">
              <a:solidFill>
                <a:schemeClr val="accent2">
                  <a:lumMod val="50000"/>
                </a:schemeClr>
              </a:solidFill>
              <a:latin typeface="+mj-lt"/>
              <a:cs typeface="Times New Roman" panose="02020603050405020304" pitchFamily="18" charset="0"/>
            </a:endParaRPr>
          </a:p>
        </p:txBody>
      </p:sp>
      <p:pic>
        <p:nvPicPr>
          <p:cNvPr id="8909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2000" y="252000"/>
            <a:ext cx="1298575" cy="865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5603"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429014" y="4797152"/>
            <a:ext cx="2314791" cy="171641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3" name="pole tekstowe 2"/>
          <p:cNvSpPr txBox="1">
            <a:spLocks noChangeArrowheads="1"/>
          </p:cNvSpPr>
          <p:nvPr/>
        </p:nvSpPr>
        <p:spPr bwMode="auto">
          <a:xfrm>
            <a:off x="1214438" y="1714500"/>
            <a:ext cx="184150" cy="1754188"/>
          </a:xfrm>
          <a:prstGeom prst="rect">
            <a:avLst/>
          </a:prstGeom>
          <a:noFill/>
          <a:ln w="9525">
            <a:noFill/>
            <a:miter lim="800000"/>
            <a:headEnd/>
            <a:tailEnd/>
          </a:ln>
        </p:spPr>
        <p:txBody>
          <a:bodyPr wrap="none">
            <a:spAutoFit/>
          </a:bodyPr>
          <a:lstStyle/>
          <a:p>
            <a:pPr>
              <a:buClr>
                <a:srgbClr val="000000"/>
              </a:buClr>
              <a:buSzPct val="100000"/>
              <a:buFont typeface="Times New Roman" pitchFamily="18" charset="0"/>
              <a:buNone/>
            </a:pPr>
            <a:endParaRPr lang="pl-PL" b="1">
              <a:solidFill>
                <a:srgbClr val="000000"/>
              </a:solidFill>
              <a:latin typeface="Times New Roman" pitchFamily="18" charset="0"/>
            </a:endParaRPr>
          </a:p>
          <a:p>
            <a:pPr>
              <a:buClr>
                <a:srgbClr val="000000"/>
              </a:buClr>
              <a:buSzPct val="100000"/>
              <a:buFont typeface="Times New Roman" pitchFamily="18" charset="0"/>
              <a:buNone/>
            </a:pPr>
            <a:endParaRPr lang="pl-PL" b="1">
              <a:solidFill>
                <a:srgbClr val="000000"/>
              </a:solidFill>
              <a:latin typeface="Times New Roman" pitchFamily="18" charset="0"/>
            </a:endParaRPr>
          </a:p>
          <a:p>
            <a:pPr>
              <a:buClr>
                <a:srgbClr val="000000"/>
              </a:buClr>
              <a:buSzPct val="100000"/>
              <a:buFont typeface="Times New Roman" pitchFamily="18" charset="0"/>
              <a:buNone/>
            </a:pPr>
            <a:endParaRPr lang="pl-PL" b="1">
              <a:solidFill>
                <a:srgbClr val="000000"/>
              </a:solidFill>
              <a:latin typeface="Times New Roman" pitchFamily="18" charset="0"/>
            </a:endParaRPr>
          </a:p>
          <a:p>
            <a:pPr>
              <a:buClr>
                <a:srgbClr val="000000"/>
              </a:buClr>
              <a:buSzPct val="100000"/>
              <a:buFont typeface="Times New Roman" pitchFamily="18" charset="0"/>
              <a:buNone/>
            </a:pPr>
            <a:endParaRPr lang="pl-PL" b="1">
              <a:solidFill>
                <a:srgbClr val="000000"/>
              </a:solidFill>
              <a:latin typeface="Times New Roman" pitchFamily="18" charset="0"/>
            </a:endParaRPr>
          </a:p>
          <a:p>
            <a:pPr>
              <a:buClr>
                <a:srgbClr val="000000"/>
              </a:buClr>
              <a:buSzPct val="100000"/>
              <a:buFont typeface="Times New Roman" pitchFamily="18" charset="0"/>
              <a:buNone/>
            </a:pPr>
            <a:endParaRPr lang="pl-PL" b="1">
              <a:solidFill>
                <a:srgbClr val="000000"/>
              </a:solidFill>
              <a:latin typeface="Times New Roman" pitchFamily="18" charset="0"/>
            </a:endParaRPr>
          </a:p>
          <a:p>
            <a:pPr>
              <a:buClr>
                <a:srgbClr val="000000"/>
              </a:buClr>
              <a:buSzPct val="100000"/>
              <a:buFont typeface="Times New Roman" pitchFamily="18" charset="0"/>
              <a:buNone/>
            </a:pPr>
            <a:endParaRPr lang="pl-PL"/>
          </a:p>
        </p:txBody>
      </p:sp>
      <p:sp>
        <p:nvSpPr>
          <p:cNvPr id="71684" name="pole tekstowe 3"/>
          <p:cNvSpPr txBox="1">
            <a:spLocks noChangeArrowheads="1"/>
          </p:cNvSpPr>
          <p:nvPr/>
        </p:nvSpPr>
        <p:spPr bwMode="auto">
          <a:xfrm>
            <a:off x="1214438" y="1714500"/>
            <a:ext cx="184150" cy="2032000"/>
          </a:xfrm>
          <a:prstGeom prst="rect">
            <a:avLst/>
          </a:prstGeom>
          <a:noFill/>
          <a:ln w="9525">
            <a:noFill/>
            <a:miter lim="800000"/>
            <a:headEnd/>
            <a:tailEnd/>
          </a:ln>
        </p:spPr>
        <p:txBody>
          <a:bodyPr wrap="none">
            <a:spAutoFit/>
          </a:bodyPr>
          <a:lstStyle/>
          <a:p>
            <a:pPr>
              <a:buClr>
                <a:srgbClr val="000000"/>
              </a:buClr>
              <a:buSzPct val="100000"/>
              <a:buFont typeface="Times New Roman" pitchFamily="18" charset="0"/>
              <a:buNone/>
            </a:pPr>
            <a:endParaRPr lang="pl-PL" b="1">
              <a:solidFill>
                <a:srgbClr val="000000"/>
              </a:solidFill>
              <a:latin typeface="Times New Roman" pitchFamily="18" charset="0"/>
            </a:endParaRPr>
          </a:p>
          <a:p>
            <a:pPr>
              <a:buClr>
                <a:srgbClr val="000000"/>
              </a:buClr>
              <a:buSzPct val="100000"/>
              <a:buFont typeface="Times New Roman" pitchFamily="18" charset="0"/>
              <a:buNone/>
            </a:pPr>
            <a:endParaRPr lang="pl-PL" b="1">
              <a:solidFill>
                <a:srgbClr val="000000"/>
              </a:solidFill>
              <a:latin typeface="Times New Roman" pitchFamily="18" charset="0"/>
            </a:endParaRPr>
          </a:p>
          <a:p>
            <a:pPr>
              <a:buClr>
                <a:srgbClr val="000000"/>
              </a:buClr>
              <a:buSzPct val="100000"/>
              <a:buFont typeface="Times New Roman" pitchFamily="18" charset="0"/>
              <a:buNone/>
            </a:pPr>
            <a:endParaRPr lang="pl-PL" b="1">
              <a:solidFill>
                <a:srgbClr val="000000"/>
              </a:solidFill>
              <a:latin typeface="Times New Roman" pitchFamily="18" charset="0"/>
            </a:endParaRPr>
          </a:p>
          <a:p>
            <a:pPr>
              <a:buClr>
                <a:srgbClr val="000000"/>
              </a:buClr>
              <a:buSzPct val="100000"/>
              <a:buFont typeface="Times New Roman" pitchFamily="18" charset="0"/>
              <a:buNone/>
            </a:pPr>
            <a:endParaRPr lang="pl-PL" b="1">
              <a:solidFill>
                <a:srgbClr val="000000"/>
              </a:solidFill>
              <a:latin typeface="Times New Roman" pitchFamily="18" charset="0"/>
            </a:endParaRPr>
          </a:p>
          <a:p>
            <a:pPr>
              <a:buClr>
                <a:srgbClr val="000000"/>
              </a:buClr>
              <a:buSzPct val="100000"/>
              <a:buFont typeface="Times New Roman" pitchFamily="18" charset="0"/>
              <a:buNone/>
            </a:pPr>
            <a:endParaRPr lang="pl-PL" b="1">
              <a:solidFill>
                <a:srgbClr val="000000"/>
              </a:solidFill>
              <a:latin typeface="Times New Roman" pitchFamily="18" charset="0"/>
            </a:endParaRPr>
          </a:p>
          <a:p>
            <a:pPr>
              <a:buClr>
                <a:srgbClr val="000000"/>
              </a:buClr>
              <a:buSzPct val="100000"/>
              <a:buFont typeface="Times New Roman" pitchFamily="18" charset="0"/>
              <a:buNone/>
            </a:pPr>
            <a:endParaRPr lang="pl-PL" b="1">
              <a:solidFill>
                <a:srgbClr val="000000"/>
              </a:solidFill>
              <a:latin typeface="Times New Roman" pitchFamily="18" charset="0"/>
            </a:endParaRPr>
          </a:p>
          <a:p>
            <a:pPr>
              <a:buClr>
                <a:srgbClr val="000000"/>
              </a:buClr>
              <a:buSzPct val="100000"/>
              <a:buFont typeface="Times New Roman" pitchFamily="18" charset="0"/>
              <a:buNone/>
            </a:pPr>
            <a:endParaRPr lang="pl-PL"/>
          </a:p>
        </p:txBody>
      </p:sp>
      <p:sp>
        <p:nvSpPr>
          <p:cNvPr id="71685" name="pole tekstowe 5"/>
          <p:cNvSpPr txBox="1">
            <a:spLocks noChangeArrowheads="1"/>
          </p:cNvSpPr>
          <p:nvPr/>
        </p:nvSpPr>
        <p:spPr bwMode="auto">
          <a:xfrm>
            <a:off x="1701629" y="296719"/>
            <a:ext cx="7397987" cy="461665"/>
          </a:xfrm>
          <a:prstGeom prst="rect">
            <a:avLst/>
          </a:prstGeom>
          <a:noFill/>
          <a:ln w="9525">
            <a:noFill/>
            <a:miter lim="800000"/>
            <a:headEnd/>
            <a:tailEnd/>
          </a:ln>
        </p:spPr>
        <p:txBody>
          <a:bodyPr wrap="none">
            <a:spAutoFit/>
          </a:bodyPr>
          <a:lstStyle/>
          <a:p>
            <a:pPr>
              <a:buClr>
                <a:srgbClr val="000000"/>
              </a:buClr>
              <a:buSzPct val="100000"/>
              <a:buFont typeface="Times New Roman" pitchFamily="18" charset="0"/>
              <a:buNone/>
            </a:pPr>
            <a:r>
              <a:rPr lang="pl-PL" sz="2400" b="1" dirty="0">
                <a:solidFill>
                  <a:schemeClr val="accent2">
                    <a:lumMod val="50000"/>
                  </a:schemeClr>
                </a:solidFill>
                <a:latin typeface="+mj-lt"/>
                <a:cs typeface="Times New Roman" panose="02020603050405020304" pitchFamily="18" charset="0"/>
              </a:rPr>
              <a:t>Aktywne formy przeciwdziałania bezrobociu w </a:t>
            </a:r>
            <a:r>
              <a:rPr lang="pl-PL" sz="2400" b="1" dirty="0" smtClean="0">
                <a:solidFill>
                  <a:schemeClr val="accent2">
                    <a:lumMod val="50000"/>
                  </a:schemeClr>
                </a:solidFill>
                <a:latin typeface="+mj-lt"/>
                <a:cs typeface="Times New Roman" panose="02020603050405020304" pitchFamily="18" charset="0"/>
              </a:rPr>
              <a:t>2018 </a:t>
            </a:r>
            <a:r>
              <a:rPr lang="pl-PL" sz="2400" b="1" dirty="0">
                <a:solidFill>
                  <a:schemeClr val="accent2">
                    <a:lumMod val="50000"/>
                  </a:schemeClr>
                </a:solidFill>
                <a:latin typeface="+mj-lt"/>
                <a:cs typeface="Times New Roman" panose="02020603050405020304" pitchFamily="18" charset="0"/>
              </a:rPr>
              <a:t>r. </a:t>
            </a:r>
          </a:p>
        </p:txBody>
      </p:sp>
      <p:graphicFrame>
        <p:nvGraphicFramePr>
          <p:cNvPr id="8" name="Tabela 7"/>
          <p:cNvGraphicFramePr>
            <a:graphicFrameLocks noGrp="1"/>
          </p:cNvGraphicFramePr>
          <p:nvPr>
            <p:extLst>
              <p:ext uri="{D42A27DB-BD31-4B8C-83A1-F6EECF244321}">
                <p14:modId xmlns:p14="http://schemas.microsoft.com/office/powerpoint/2010/main" val="816937324"/>
              </p:ext>
            </p:extLst>
          </p:nvPr>
        </p:nvGraphicFramePr>
        <p:xfrm>
          <a:off x="252001" y="908721"/>
          <a:ext cx="8640479" cy="6186736"/>
        </p:xfrm>
        <a:graphic>
          <a:graphicData uri="http://schemas.openxmlformats.org/drawingml/2006/table">
            <a:tbl>
              <a:tblPr/>
              <a:tblGrid>
                <a:gridCol w="1830610"/>
                <a:gridCol w="1025142"/>
                <a:gridCol w="805468"/>
                <a:gridCol w="805468"/>
                <a:gridCol w="951917"/>
                <a:gridCol w="796477"/>
                <a:gridCol w="757937"/>
                <a:gridCol w="833730"/>
                <a:gridCol w="833730"/>
              </a:tblGrid>
              <a:tr h="235170">
                <a:tc>
                  <a:txBody>
                    <a:bodyPr/>
                    <a:lstStyle/>
                    <a:p>
                      <a:pPr algn="l" fontAlgn="b"/>
                      <a:endParaRPr lang="pl-PL" sz="1000" b="0" i="0" u="none" strike="noStrike" dirty="0">
                        <a:latin typeface="Times New Roman" panose="02020603050405020304" pitchFamily="18" charset="0"/>
                        <a:cs typeface="Times New Roman" panose="02020603050405020304" pitchFamily="18" charset="0"/>
                      </a:endParaRPr>
                    </a:p>
                  </a:txBody>
                  <a:tcPr marL="0" marR="0" marT="0" marB="0" anchor="b">
                    <a:lnL>
                      <a:noFill/>
                    </a:lnL>
                    <a:lnR w="6350" cap="flat" cmpd="sng" algn="ctr">
                      <a:solidFill>
                        <a:srgbClr val="000000"/>
                      </a:solidFill>
                      <a:prstDash val="solid"/>
                      <a:round/>
                      <a:headEnd type="none" w="med" len="med"/>
                      <a:tailEnd type="none" w="med" len="med"/>
                    </a:lnR>
                    <a:lnT>
                      <a:noFill/>
                    </a:lnT>
                    <a:lnB>
                      <a:noFill/>
                    </a:lnB>
                  </a:tcPr>
                </a:tc>
                <a:tc gridSpan="4">
                  <a:txBody>
                    <a:bodyPr/>
                    <a:lstStyle/>
                    <a:p>
                      <a:pPr algn="ctr" fontAlgn="ctr"/>
                      <a:r>
                        <a:rPr lang="pl-PL" sz="1000" b="1" i="0" u="none" strike="noStrike" dirty="0">
                          <a:latin typeface="+mj-lt"/>
                          <a:cs typeface="Times New Roman" panose="02020603050405020304" pitchFamily="18" charset="0"/>
                        </a:rPr>
                        <a:t>PLAN na </a:t>
                      </a:r>
                      <a:r>
                        <a:rPr lang="pl-PL" sz="1000" b="1" i="0" u="none" strike="noStrike" dirty="0" smtClean="0">
                          <a:latin typeface="+mj-lt"/>
                          <a:cs typeface="Times New Roman" panose="02020603050405020304" pitchFamily="18" charset="0"/>
                        </a:rPr>
                        <a:t>2018 </a:t>
                      </a:r>
                      <a:r>
                        <a:rPr lang="pl-PL" sz="1000" b="1" i="0" u="none" strike="noStrike" dirty="0">
                          <a:latin typeface="+mj-lt"/>
                          <a:cs typeface="Times New Roman" panose="02020603050405020304" pitchFamily="18" charset="0"/>
                        </a:rPr>
                        <a:t>r.</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40000"/>
                        <a:lumOff val="60000"/>
                      </a:schemeClr>
                    </a:solidFill>
                  </a:tcPr>
                </a:tc>
                <a:tc hMerge="1">
                  <a:txBody>
                    <a:bodyPr/>
                    <a:lstStyle/>
                    <a:p>
                      <a:endParaRPr lang="pl-PL"/>
                    </a:p>
                  </a:txBody>
                  <a:tcPr/>
                </a:tc>
                <a:tc hMerge="1">
                  <a:txBody>
                    <a:bodyPr/>
                    <a:lstStyle/>
                    <a:p>
                      <a:endParaRPr lang="pl-PL"/>
                    </a:p>
                  </a:txBody>
                  <a:tcPr/>
                </a:tc>
                <a:tc hMerge="1">
                  <a:txBody>
                    <a:bodyPr/>
                    <a:lstStyle/>
                    <a:p>
                      <a:pPr algn="ctr" fontAlgn="ctr"/>
                      <a:endParaRPr lang="pl-PL" sz="1000" b="1" i="0" u="none" strike="noStrike" dirty="0">
                        <a:latin typeface="Times New Roman"/>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40000"/>
                        <a:lumOff val="60000"/>
                      </a:schemeClr>
                    </a:solidFill>
                  </a:tcPr>
                </a:tc>
                <a:tc gridSpan="4">
                  <a:txBody>
                    <a:bodyPr/>
                    <a:lstStyle/>
                    <a:p>
                      <a:pPr algn="ctr" fontAlgn="ctr"/>
                      <a:r>
                        <a:rPr lang="pl-PL" sz="1000" b="1" i="0" u="none" strike="noStrike" dirty="0">
                          <a:latin typeface="+mj-lt"/>
                          <a:cs typeface="Times New Roman" panose="02020603050405020304" pitchFamily="18" charset="0"/>
                        </a:rPr>
                        <a:t>WYDATKI</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6">
                        <a:lumMod val="40000"/>
                        <a:lumOff val="60000"/>
                      </a:schemeClr>
                    </a:solidFill>
                  </a:tcPr>
                </a:tc>
                <a:tc hMerge="1">
                  <a:txBody>
                    <a:bodyPr/>
                    <a:lstStyle/>
                    <a:p>
                      <a:endParaRPr lang="pl-PL"/>
                    </a:p>
                  </a:txBody>
                  <a:tcPr/>
                </a:tc>
                <a:tc hMerge="1">
                  <a:txBody>
                    <a:bodyPr/>
                    <a:lstStyle/>
                    <a:p>
                      <a:endParaRPr lang="pl-PL"/>
                    </a:p>
                  </a:txBody>
                  <a:tcPr/>
                </a:tc>
                <a:tc hMerge="1">
                  <a:txBody>
                    <a:bodyPr/>
                    <a:lstStyle/>
                    <a:p>
                      <a:pPr algn="ctr" fontAlgn="ctr"/>
                      <a:endParaRPr lang="pl-PL" sz="1000" b="1" i="0" u="none" strike="noStrike" dirty="0">
                        <a:latin typeface="Times New Roman"/>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6">
                        <a:lumMod val="40000"/>
                        <a:lumOff val="60000"/>
                      </a:schemeClr>
                    </a:solidFill>
                  </a:tcPr>
                </a:tc>
              </a:tr>
              <a:tr h="331815">
                <a:tc>
                  <a:txBody>
                    <a:bodyPr/>
                    <a:lstStyle/>
                    <a:p>
                      <a:pPr algn="l" fontAlgn="b"/>
                      <a:endParaRPr lang="pl-PL" sz="1000" b="0" i="0" u="none" strike="noStrike">
                        <a:latin typeface="Times New Roman" panose="02020603050405020304" pitchFamily="18" charset="0"/>
                        <a:cs typeface="Times New Roman" panose="02020603050405020304" pitchFamily="18" charset="0"/>
                      </a:endParaRPr>
                    </a:p>
                  </a:txBody>
                  <a:tcPr marL="0" marR="0" marT="0" marB="0" anchor="b">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tcPr>
                </a:tc>
                <a:tc>
                  <a:txBody>
                    <a:bodyPr/>
                    <a:lstStyle/>
                    <a:p>
                      <a:pPr algn="ctr" fontAlgn="ctr"/>
                      <a:r>
                        <a:rPr lang="pl-PL" sz="1000" b="0" i="0" u="none" strike="noStrike" dirty="0">
                          <a:latin typeface="Times New Roman" panose="02020603050405020304" pitchFamily="18" charset="0"/>
                          <a:cs typeface="Times New Roman" panose="02020603050405020304" pitchFamily="18" charset="0"/>
                        </a:rPr>
                        <a:t>OGÓŁEM</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3">
                        <a:lumMod val="20000"/>
                        <a:lumOff val="80000"/>
                      </a:schemeClr>
                    </a:solidFill>
                  </a:tcPr>
                </a:tc>
                <a:tc>
                  <a:txBody>
                    <a:bodyPr/>
                    <a:lstStyle/>
                    <a:p>
                      <a:pPr algn="ctr" fontAlgn="ctr"/>
                      <a:r>
                        <a:rPr lang="pl-PL" sz="1000" b="1" i="0" u="none" strike="noStrike" dirty="0">
                          <a:solidFill>
                            <a:srgbClr val="FF0000"/>
                          </a:solidFill>
                          <a:latin typeface="+mj-lt"/>
                          <a:cs typeface="Times New Roman" panose="02020603050405020304" pitchFamily="18" charset="0"/>
                        </a:rPr>
                        <a:t>FP</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pl-PL" sz="1000" b="1" i="0" u="none" strike="noStrike" dirty="0" smtClean="0">
                          <a:solidFill>
                            <a:schemeClr val="accent5">
                              <a:lumMod val="75000"/>
                            </a:schemeClr>
                          </a:solidFill>
                          <a:latin typeface="+mj-lt"/>
                          <a:cs typeface="Times New Roman" panose="02020603050405020304" pitchFamily="18" charset="0"/>
                        </a:rPr>
                        <a:t>EFS – </a:t>
                      </a:r>
                      <a:br>
                        <a:rPr lang="pl-PL" sz="1000" b="1" i="0" u="none" strike="noStrike" dirty="0" smtClean="0">
                          <a:solidFill>
                            <a:schemeClr val="accent5">
                              <a:lumMod val="75000"/>
                            </a:schemeClr>
                          </a:solidFill>
                          <a:latin typeface="+mj-lt"/>
                          <a:cs typeface="Times New Roman" panose="02020603050405020304" pitchFamily="18" charset="0"/>
                        </a:rPr>
                      </a:br>
                      <a:r>
                        <a:rPr lang="pl-PL" sz="1000" b="1" i="0" u="none" strike="noStrike" dirty="0" smtClean="0">
                          <a:solidFill>
                            <a:schemeClr val="accent5">
                              <a:lumMod val="75000"/>
                            </a:schemeClr>
                          </a:solidFill>
                          <a:latin typeface="+mj-lt"/>
                          <a:cs typeface="Times New Roman" panose="02020603050405020304" pitchFamily="18" charset="0"/>
                        </a:rPr>
                        <a:t>PO WER</a:t>
                      </a:r>
                      <a:endParaRPr lang="pl-PL" sz="1000" b="1" i="0" u="none" strike="noStrike" dirty="0">
                        <a:solidFill>
                          <a:schemeClr val="accent5">
                            <a:lumMod val="75000"/>
                          </a:schemeClr>
                        </a:solidFill>
                        <a:latin typeface="+mj-lt"/>
                        <a:cs typeface="Times New Roman" panose="02020603050405020304" pitchFamily="18" charset="0"/>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pl-PL" sz="1000" b="1" i="0" u="none" strike="noStrike" dirty="0" smtClean="0">
                          <a:solidFill>
                            <a:srgbClr val="800080"/>
                          </a:solidFill>
                          <a:latin typeface="+mj-lt"/>
                          <a:cs typeface="Times New Roman" panose="02020603050405020304" pitchFamily="18" charset="0"/>
                        </a:rPr>
                        <a:t>EFS - RPO</a:t>
                      </a:r>
                      <a:endParaRPr lang="pl-PL" sz="1000" b="1" i="0" u="none" strike="noStrike" dirty="0">
                        <a:solidFill>
                          <a:srgbClr val="800080"/>
                        </a:solidFill>
                        <a:latin typeface="+mj-lt"/>
                        <a:cs typeface="Times New Roman" panose="02020603050405020304" pitchFamily="18" charset="0"/>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pl-PL" sz="1000" b="0" i="0" u="none" strike="noStrike" dirty="0">
                          <a:latin typeface="+mj-lt"/>
                          <a:cs typeface="Times New Roman" panose="02020603050405020304" pitchFamily="18" charset="0"/>
                        </a:rPr>
                        <a:t>OGÓŁEM</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6">
                        <a:lumMod val="40000"/>
                        <a:lumOff val="60000"/>
                      </a:schemeClr>
                    </a:solidFill>
                  </a:tcPr>
                </a:tc>
                <a:tc>
                  <a:txBody>
                    <a:bodyPr/>
                    <a:lstStyle/>
                    <a:p>
                      <a:pPr algn="ctr" fontAlgn="ctr"/>
                      <a:r>
                        <a:rPr lang="pl-PL" sz="1000" b="1" i="0" u="none" strike="noStrike" dirty="0">
                          <a:solidFill>
                            <a:srgbClr val="FF0000"/>
                          </a:solidFill>
                          <a:latin typeface="+mj-lt"/>
                          <a:cs typeface="Times New Roman" panose="02020603050405020304" pitchFamily="18" charset="0"/>
                        </a:rPr>
                        <a:t>FP</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pl-PL" sz="1000" b="1" i="0" u="none" strike="noStrike" dirty="0" smtClean="0">
                          <a:solidFill>
                            <a:schemeClr val="accent5">
                              <a:lumMod val="75000"/>
                            </a:schemeClr>
                          </a:solidFill>
                          <a:latin typeface="+mj-lt"/>
                          <a:cs typeface="Times New Roman" panose="02020603050405020304" pitchFamily="18" charset="0"/>
                        </a:rPr>
                        <a:t>EFS –</a:t>
                      </a:r>
                      <a:br>
                        <a:rPr lang="pl-PL" sz="1000" b="1" i="0" u="none" strike="noStrike" dirty="0" smtClean="0">
                          <a:solidFill>
                            <a:schemeClr val="accent5">
                              <a:lumMod val="75000"/>
                            </a:schemeClr>
                          </a:solidFill>
                          <a:latin typeface="+mj-lt"/>
                          <a:cs typeface="Times New Roman" panose="02020603050405020304" pitchFamily="18" charset="0"/>
                        </a:rPr>
                      </a:br>
                      <a:r>
                        <a:rPr lang="pl-PL" sz="1000" b="1" i="0" u="none" strike="noStrike" dirty="0" smtClean="0">
                          <a:solidFill>
                            <a:schemeClr val="accent5">
                              <a:lumMod val="75000"/>
                            </a:schemeClr>
                          </a:solidFill>
                          <a:latin typeface="+mj-lt"/>
                          <a:cs typeface="Times New Roman" panose="02020603050405020304" pitchFamily="18" charset="0"/>
                        </a:rPr>
                        <a:t> PO WER</a:t>
                      </a:r>
                      <a:endParaRPr lang="pl-PL" sz="1000" b="1" i="0" u="none" strike="noStrike" dirty="0">
                        <a:solidFill>
                          <a:schemeClr val="accent5">
                            <a:lumMod val="75000"/>
                          </a:schemeClr>
                        </a:solidFill>
                        <a:latin typeface="+mj-lt"/>
                        <a:cs typeface="Times New Roman" panose="02020603050405020304" pitchFamily="18" charset="0"/>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pl-PL" sz="1000" b="1" i="0" u="none" strike="noStrike" dirty="0" smtClean="0">
                          <a:solidFill>
                            <a:srgbClr val="800080"/>
                          </a:solidFill>
                          <a:latin typeface="+mj-lt"/>
                          <a:cs typeface="Times New Roman" panose="02020603050405020304" pitchFamily="18" charset="0"/>
                        </a:rPr>
                        <a:t>EFS</a:t>
                      </a:r>
                      <a:r>
                        <a:rPr lang="pl-PL" sz="1000" b="1" i="0" u="none" strike="noStrike" baseline="0" dirty="0" smtClean="0">
                          <a:solidFill>
                            <a:srgbClr val="800080"/>
                          </a:solidFill>
                          <a:latin typeface="+mj-lt"/>
                          <a:cs typeface="Times New Roman" panose="02020603050405020304" pitchFamily="18" charset="0"/>
                        </a:rPr>
                        <a:t> </a:t>
                      </a:r>
                      <a:r>
                        <a:rPr lang="pl-PL" sz="1000" b="1" i="0" u="none" strike="noStrike" dirty="0" smtClean="0">
                          <a:solidFill>
                            <a:srgbClr val="800080"/>
                          </a:solidFill>
                          <a:latin typeface="+mj-lt"/>
                          <a:cs typeface="Times New Roman" panose="02020603050405020304" pitchFamily="18" charset="0"/>
                        </a:rPr>
                        <a:t>- RPO</a:t>
                      </a:r>
                      <a:endParaRPr lang="pl-PL" sz="1000" b="1" i="0" u="none" strike="noStrike" dirty="0">
                        <a:solidFill>
                          <a:srgbClr val="800080"/>
                        </a:solidFill>
                        <a:latin typeface="+mj-lt"/>
                        <a:cs typeface="Times New Roman" panose="02020603050405020304" pitchFamily="18" charset="0"/>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16917">
                <a:tc>
                  <a:txBody>
                    <a:bodyPr/>
                    <a:lstStyle/>
                    <a:p>
                      <a:pPr algn="l" fontAlgn="ctr">
                        <a:spcAft>
                          <a:spcPts val="0"/>
                        </a:spcAft>
                      </a:pPr>
                      <a:r>
                        <a:rPr lang="pl-PL" sz="800" b="0" i="0" u="none" strike="noStrike" dirty="0">
                          <a:latin typeface="+mj-lt"/>
                          <a:cs typeface="Times New Roman" panose="02020603050405020304" pitchFamily="18" charset="0"/>
                        </a:rPr>
                        <a:t>STAŻE</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pl-PL" sz="800" b="0" i="0" u="none" strike="noStrike" dirty="0" smtClean="0">
                          <a:effectLst/>
                          <a:latin typeface="Calibri" panose="020F0502020204030204" pitchFamily="34" charset="0"/>
                          <a:cs typeface="Calibri" panose="020F0502020204030204" pitchFamily="34" charset="0"/>
                        </a:rPr>
                        <a:t>791 972,20</a:t>
                      </a:r>
                      <a:endParaRPr lang="pl-PL" sz="800" b="0" i="0" u="none" strike="noStrike" dirty="0">
                        <a:effectLst/>
                        <a:latin typeface="Calibri" panose="020F0502020204030204" pitchFamily="34" charset="0"/>
                        <a:cs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3">
                        <a:lumMod val="20000"/>
                        <a:lumOff val="80000"/>
                      </a:schemeClr>
                    </a:solidFill>
                  </a:tcPr>
                </a:tc>
                <a:tc>
                  <a:txBody>
                    <a:bodyPr/>
                    <a:lstStyle/>
                    <a:p>
                      <a:pPr algn="r" fontAlgn="ctr"/>
                      <a:r>
                        <a:rPr lang="pl-PL" sz="800" b="0" i="0" u="none" strike="noStrike" dirty="0" smtClean="0">
                          <a:effectLst/>
                          <a:latin typeface="Calibri" panose="020F0502020204030204" pitchFamily="34" charset="0"/>
                          <a:cs typeface="Calibri" panose="020F0502020204030204" pitchFamily="34" charset="0"/>
                        </a:rPr>
                        <a:t>126 372,20</a:t>
                      </a:r>
                      <a:endParaRPr lang="pl-PL" sz="800" b="0" i="0" u="none" strike="noStrike" dirty="0">
                        <a:effectLst/>
                        <a:latin typeface="Calibri" panose="020F0502020204030204" pitchFamily="34" charset="0"/>
                        <a:cs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pl-PL" sz="800" b="0" i="0" u="none" strike="noStrike" dirty="0" smtClean="0">
                          <a:effectLst/>
                          <a:latin typeface="Calibri" panose="020F0502020204030204" pitchFamily="34" charset="0"/>
                          <a:cs typeface="Calibri" panose="020F0502020204030204" pitchFamily="34" charset="0"/>
                        </a:rPr>
                        <a:t>465 500,00</a:t>
                      </a:r>
                      <a:endParaRPr lang="pl-PL" sz="800" b="0" i="0" u="none" strike="noStrike" dirty="0">
                        <a:effectLst/>
                        <a:latin typeface="Calibri" panose="020F0502020204030204" pitchFamily="34" charset="0"/>
                        <a:cs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a:r>
                        <a:rPr lang="pl-PL" sz="800" dirty="0" smtClean="0">
                          <a:latin typeface="Calibri" panose="020F0502020204030204" pitchFamily="34" charset="0"/>
                          <a:cs typeface="Calibri" panose="020F0502020204030204" pitchFamily="34" charset="0"/>
                        </a:rPr>
                        <a:t>200 100,00</a:t>
                      </a:r>
                      <a:endParaRPr lang="pl-PL" sz="800" dirty="0">
                        <a:latin typeface="Calibri" panose="020F0502020204030204" pitchFamily="34" charset="0"/>
                        <a:cs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pl-PL" sz="800" b="0" i="0" u="none" strike="noStrike" dirty="0" smtClean="0">
                          <a:effectLst/>
                          <a:latin typeface="Calibri" panose="020F0502020204030204" pitchFamily="34" charset="0"/>
                          <a:cs typeface="Calibri" panose="020F0502020204030204" pitchFamily="34" charset="0"/>
                        </a:rPr>
                        <a:t>545 589,49</a:t>
                      </a:r>
                      <a:endParaRPr lang="pl-PL" sz="800" b="0" i="0" u="none" strike="noStrike" dirty="0">
                        <a:effectLst/>
                        <a:latin typeface="Calibri" panose="020F0502020204030204" pitchFamily="34" charset="0"/>
                        <a:cs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6">
                        <a:lumMod val="40000"/>
                        <a:lumOff val="60000"/>
                      </a:schemeClr>
                    </a:solidFill>
                  </a:tcPr>
                </a:tc>
                <a:tc>
                  <a:txBody>
                    <a:bodyPr/>
                    <a:lstStyle/>
                    <a:p>
                      <a:pPr algn="r" fontAlgn="ctr"/>
                      <a:r>
                        <a:rPr lang="pl-PL" sz="800" b="0" i="0" u="none" strike="noStrike" dirty="0" smtClean="0">
                          <a:effectLst/>
                          <a:latin typeface="Calibri" panose="020F0502020204030204" pitchFamily="34" charset="0"/>
                          <a:cs typeface="Calibri" panose="020F0502020204030204" pitchFamily="34" charset="0"/>
                        </a:rPr>
                        <a:t>120 735,01</a:t>
                      </a:r>
                      <a:endParaRPr lang="pl-PL" sz="800" b="0" i="0" u="none" strike="noStrike" dirty="0">
                        <a:effectLst/>
                        <a:latin typeface="Calibri" panose="020F0502020204030204" pitchFamily="34" charset="0"/>
                        <a:cs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pl-PL" sz="800" b="0" i="0" u="none" strike="noStrike" dirty="0" smtClean="0">
                          <a:effectLst/>
                          <a:latin typeface="Calibri" panose="020F0502020204030204" pitchFamily="34" charset="0"/>
                          <a:cs typeface="Calibri" panose="020F0502020204030204" pitchFamily="34" charset="0"/>
                        </a:rPr>
                        <a:t>317 217,57</a:t>
                      </a:r>
                      <a:endParaRPr lang="pl-PL" sz="800" b="0" i="0" u="none" strike="noStrike" dirty="0">
                        <a:effectLst/>
                        <a:latin typeface="Calibri" panose="020F0502020204030204" pitchFamily="34" charset="0"/>
                        <a:cs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pl-PL" sz="800" b="0" i="0" u="none" strike="noStrike" dirty="0" smtClean="0">
                          <a:effectLst/>
                          <a:latin typeface="Calibri" panose="020F0502020204030204" pitchFamily="34" charset="0"/>
                          <a:cs typeface="Calibri" panose="020F0502020204030204" pitchFamily="34" charset="0"/>
                        </a:rPr>
                        <a:t>107 636,91</a:t>
                      </a:r>
                      <a:endParaRPr lang="pl-PL" sz="800" b="0" i="0" u="none" strike="noStrike" dirty="0">
                        <a:effectLst/>
                        <a:latin typeface="Calibri" panose="020F0502020204030204" pitchFamily="34" charset="0"/>
                        <a:cs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24209">
                <a:tc>
                  <a:txBody>
                    <a:bodyPr/>
                    <a:lstStyle/>
                    <a:p>
                      <a:pPr algn="l" fontAlgn="ctr">
                        <a:spcAft>
                          <a:spcPts val="0"/>
                        </a:spcAft>
                      </a:pPr>
                      <a:r>
                        <a:rPr lang="pl-PL" sz="800" b="0" i="0" u="none" strike="noStrike" dirty="0">
                          <a:latin typeface="+mj-lt"/>
                          <a:cs typeface="Times New Roman" panose="02020603050405020304" pitchFamily="18" charset="0"/>
                        </a:rPr>
                        <a:t>ROBOTY PUBLICZNE</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pl-PL" sz="800" b="0" i="0" u="none" strike="noStrike" dirty="0" smtClean="0">
                          <a:effectLst/>
                          <a:latin typeface="Calibri" panose="020F0502020204030204" pitchFamily="34" charset="0"/>
                          <a:cs typeface="Calibri" panose="020F0502020204030204" pitchFamily="34" charset="0"/>
                        </a:rPr>
                        <a:t>422 954,21</a:t>
                      </a:r>
                      <a:endParaRPr lang="pl-PL" sz="800" b="0" i="0" u="none" strike="noStrike" dirty="0">
                        <a:effectLst/>
                        <a:latin typeface="Calibri" panose="020F0502020204030204" pitchFamily="34" charset="0"/>
                        <a:cs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3">
                        <a:lumMod val="20000"/>
                        <a:lumOff val="80000"/>
                      </a:schemeClr>
                    </a:solidFill>
                  </a:tcPr>
                </a:tc>
                <a:tc>
                  <a:txBody>
                    <a:bodyPr/>
                    <a:lstStyle/>
                    <a:p>
                      <a:pPr algn="r" fontAlgn="ctr"/>
                      <a:r>
                        <a:rPr lang="pl-PL" sz="800" b="0" i="0" u="none" strike="noStrike" dirty="0" smtClean="0">
                          <a:effectLst/>
                          <a:latin typeface="Calibri" panose="020F0502020204030204" pitchFamily="34" charset="0"/>
                          <a:cs typeface="Calibri" panose="020F0502020204030204" pitchFamily="34" charset="0"/>
                        </a:rPr>
                        <a:t>422 954,21</a:t>
                      </a:r>
                      <a:endParaRPr lang="pl-PL" sz="800" b="0" i="0" u="none" strike="noStrike" dirty="0">
                        <a:effectLst/>
                        <a:latin typeface="Calibri" panose="020F0502020204030204" pitchFamily="34" charset="0"/>
                        <a:cs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pl-PL" sz="800" b="0" i="0" u="none" strike="noStrike" dirty="0">
                          <a:effectLst/>
                          <a:latin typeface="Calibri" panose="020F0502020204030204" pitchFamily="34" charset="0"/>
                          <a:cs typeface="Calibri" panose="020F0502020204030204" pitchFamily="34" charset="0"/>
                        </a:rPr>
                        <a:t>                    -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a:endParaRPr lang="pl-PL" sz="800" dirty="0">
                        <a:latin typeface="Calibri" panose="020F0502020204030204" pitchFamily="34" charset="0"/>
                        <a:cs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pl-PL" sz="800" b="0" i="0" u="none" strike="noStrike" dirty="0" smtClean="0">
                          <a:effectLst/>
                          <a:latin typeface="Calibri" panose="020F0502020204030204" pitchFamily="34" charset="0"/>
                          <a:cs typeface="Calibri" panose="020F0502020204030204" pitchFamily="34" charset="0"/>
                        </a:rPr>
                        <a:t>413 440,35</a:t>
                      </a:r>
                      <a:endParaRPr lang="pl-PL" sz="800" b="0" i="0" u="none" strike="noStrike" dirty="0">
                        <a:effectLst/>
                        <a:latin typeface="Calibri" panose="020F0502020204030204" pitchFamily="34" charset="0"/>
                        <a:cs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6">
                        <a:lumMod val="40000"/>
                        <a:lumOff val="60000"/>
                      </a:schemeClr>
                    </a:solidFill>
                  </a:tcPr>
                </a:tc>
                <a:tc>
                  <a:txBody>
                    <a:bodyPr/>
                    <a:lstStyle/>
                    <a:p>
                      <a:pPr algn="r" fontAlgn="ctr"/>
                      <a:r>
                        <a:rPr lang="pl-PL" sz="800" b="0" i="0" u="none" strike="noStrike" dirty="0" smtClean="0">
                          <a:effectLst/>
                          <a:latin typeface="Calibri" panose="020F0502020204030204" pitchFamily="34" charset="0"/>
                          <a:cs typeface="Calibri" panose="020F0502020204030204" pitchFamily="34" charset="0"/>
                        </a:rPr>
                        <a:t>413 440,35</a:t>
                      </a:r>
                      <a:endParaRPr lang="pl-PL" sz="800" b="0" i="0" u="none" strike="noStrike" dirty="0">
                        <a:effectLst/>
                        <a:latin typeface="Calibri" panose="020F0502020204030204" pitchFamily="34" charset="0"/>
                        <a:cs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pl-PL" sz="800" b="0" i="0" u="none" strike="noStrike" dirty="0">
                          <a:effectLst/>
                          <a:latin typeface="Calibri" panose="020F0502020204030204" pitchFamily="34" charset="0"/>
                          <a:cs typeface="Calibri" panose="020F0502020204030204" pitchFamily="34" charset="0"/>
                        </a:rPr>
                        <a:t>                 -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pl-PL" sz="800" b="0" i="0" u="none" strike="noStrike" dirty="0">
                          <a:effectLst/>
                          <a:latin typeface="Calibri" panose="020F0502020204030204" pitchFamily="34" charset="0"/>
                          <a:cs typeface="Calibri" panose="020F0502020204030204" pitchFamily="34" charset="0"/>
                        </a:rPr>
                        <a:t>                 -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35170">
                <a:tc>
                  <a:txBody>
                    <a:bodyPr/>
                    <a:lstStyle/>
                    <a:p>
                      <a:pPr algn="l" fontAlgn="ctr">
                        <a:spcAft>
                          <a:spcPts val="0"/>
                        </a:spcAft>
                      </a:pPr>
                      <a:r>
                        <a:rPr lang="pl-PL" sz="800" b="0" i="0" u="none" strike="noStrike" dirty="0">
                          <a:latin typeface="+mj-lt"/>
                          <a:cs typeface="Times New Roman" panose="02020603050405020304" pitchFamily="18" charset="0"/>
                        </a:rPr>
                        <a:t>PRACE INTERWENCYJNE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pl-PL" sz="800" b="0" i="0" u="none" strike="noStrike" dirty="0" smtClean="0">
                          <a:effectLst/>
                          <a:latin typeface="Calibri" panose="020F0502020204030204" pitchFamily="34" charset="0"/>
                          <a:cs typeface="Calibri" panose="020F0502020204030204" pitchFamily="34" charset="0"/>
                        </a:rPr>
                        <a:t>120 687,95</a:t>
                      </a:r>
                      <a:endParaRPr lang="pl-PL" sz="800" b="0" i="0" u="none" strike="noStrike" dirty="0">
                        <a:effectLst/>
                        <a:latin typeface="Calibri" panose="020F0502020204030204" pitchFamily="34" charset="0"/>
                        <a:cs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3">
                        <a:lumMod val="20000"/>
                        <a:lumOff val="80000"/>
                      </a:schemeClr>
                    </a:solidFill>
                  </a:tcPr>
                </a:tc>
                <a:tc>
                  <a:txBody>
                    <a:bodyPr/>
                    <a:lstStyle/>
                    <a:p>
                      <a:pPr algn="r" fontAlgn="ctr"/>
                      <a:r>
                        <a:rPr lang="pl-PL" sz="800" b="0" i="0" u="none" strike="noStrike" dirty="0" smtClean="0">
                          <a:effectLst/>
                          <a:latin typeface="Calibri" panose="020F0502020204030204" pitchFamily="34" charset="0"/>
                          <a:cs typeface="Calibri" panose="020F0502020204030204" pitchFamily="34" charset="0"/>
                        </a:rPr>
                        <a:t>120 687,95</a:t>
                      </a:r>
                      <a:endParaRPr lang="pl-PL" sz="800" b="0" i="0" u="none" strike="noStrike" dirty="0">
                        <a:effectLst/>
                        <a:latin typeface="Calibri" panose="020F0502020204030204" pitchFamily="34" charset="0"/>
                        <a:cs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pl-PL" sz="800" b="0" i="0" u="none" strike="noStrike" dirty="0">
                          <a:effectLst/>
                          <a:latin typeface="Calibri" panose="020F0502020204030204" pitchFamily="34" charset="0"/>
                          <a:cs typeface="Calibri" panose="020F0502020204030204" pitchFamily="34" charset="0"/>
                        </a:rPr>
                        <a:t>                    -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pl-PL" sz="800" b="0" i="0" u="none" strike="noStrike" dirty="0">
                          <a:effectLst/>
                          <a:latin typeface="Calibri" panose="020F0502020204030204" pitchFamily="34" charset="0"/>
                          <a:cs typeface="Calibri" panose="020F0502020204030204" pitchFamily="34" charset="0"/>
                        </a:rPr>
                        <a:t>                         -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pl-PL" sz="800" b="0" i="0" u="none" strike="noStrike" dirty="0" smtClean="0">
                          <a:effectLst/>
                          <a:latin typeface="Calibri" panose="020F0502020204030204" pitchFamily="34" charset="0"/>
                          <a:cs typeface="Calibri" panose="020F0502020204030204" pitchFamily="34" charset="0"/>
                        </a:rPr>
                        <a:t>104 449,20</a:t>
                      </a:r>
                      <a:endParaRPr lang="pl-PL" sz="800" b="0" i="0" u="none" strike="noStrike" dirty="0">
                        <a:effectLst/>
                        <a:latin typeface="Calibri" panose="020F0502020204030204" pitchFamily="34" charset="0"/>
                        <a:cs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6">
                        <a:lumMod val="40000"/>
                        <a:lumOff val="60000"/>
                      </a:schemeClr>
                    </a:solidFill>
                  </a:tcPr>
                </a:tc>
                <a:tc>
                  <a:txBody>
                    <a:bodyPr/>
                    <a:lstStyle/>
                    <a:p>
                      <a:pPr algn="r" fontAlgn="ctr"/>
                      <a:r>
                        <a:rPr lang="pl-PL" sz="800" b="0" i="0" u="none" strike="noStrike" dirty="0" smtClean="0">
                          <a:effectLst/>
                          <a:latin typeface="Calibri" panose="020F0502020204030204" pitchFamily="34" charset="0"/>
                          <a:cs typeface="Calibri" panose="020F0502020204030204" pitchFamily="34" charset="0"/>
                        </a:rPr>
                        <a:t>104 449,20</a:t>
                      </a:r>
                      <a:endParaRPr lang="pl-PL" sz="800" b="0" i="0" u="none" strike="noStrike" dirty="0">
                        <a:effectLst/>
                        <a:latin typeface="Calibri" panose="020F0502020204030204" pitchFamily="34" charset="0"/>
                        <a:cs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pl-PL" sz="800" b="0" i="0" u="none" strike="noStrike" dirty="0">
                          <a:effectLst/>
                          <a:latin typeface="Calibri" panose="020F0502020204030204" pitchFamily="34" charset="0"/>
                          <a:cs typeface="Calibri" panose="020F0502020204030204" pitchFamily="34" charset="0"/>
                        </a:rPr>
                        <a:t>                 -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pl-PL" sz="800" b="0" i="0" u="none" strike="noStrike" dirty="0">
                          <a:effectLst/>
                          <a:latin typeface="Calibri" panose="020F0502020204030204" pitchFamily="34" charset="0"/>
                          <a:cs typeface="Calibri" panose="020F0502020204030204" pitchFamily="34" charset="0"/>
                        </a:rPr>
                        <a:t>                 -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96878">
                <a:tc>
                  <a:txBody>
                    <a:bodyPr/>
                    <a:lstStyle/>
                    <a:p>
                      <a:pPr algn="l" fontAlgn="ctr">
                        <a:spcAft>
                          <a:spcPts val="0"/>
                        </a:spcAft>
                      </a:pPr>
                      <a:r>
                        <a:rPr lang="pl-PL" sz="800" b="0" i="0" u="none" strike="noStrike" dirty="0">
                          <a:latin typeface="+mj-lt"/>
                          <a:cs typeface="Times New Roman" panose="02020603050405020304" pitchFamily="18" charset="0"/>
                        </a:rPr>
                        <a:t>SZKOLENIA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pl-PL" sz="800" b="0" i="0" u="none" strike="noStrike" dirty="0" smtClean="0">
                          <a:effectLst/>
                          <a:latin typeface="Calibri" panose="020F0502020204030204" pitchFamily="34" charset="0"/>
                          <a:cs typeface="Calibri" panose="020F0502020204030204" pitchFamily="34" charset="0"/>
                        </a:rPr>
                        <a:t>202 744,58</a:t>
                      </a:r>
                      <a:endParaRPr lang="pl-PL" sz="800" b="0" i="0" u="none" strike="noStrike" dirty="0">
                        <a:effectLst/>
                        <a:latin typeface="Calibri" panose="020F0502020204030204" pitchFamily="34" charset="0"/>
                        <a:cs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3">
                        <a:lumMod val="20000"/>
                        <a:lumOff val="80000"/>
                      </a:schemeClr>
                    </a:solidFill>
                  </a:tcPr>
                </a:tc>
                <a:tc>
                  <a:txBody>
                    <a:bodyPr/>
                    <a:lstStyle/>
                    <a:p>
                      <a:pPr algn="r" fontAlgn="ctr"/>
                      <a:r>
                        <a:rPr lang="pl-PL" sz="800" b="0" i="0" u="none" strike="noStrike" dirty="0" smtClean="0">
                          <a:effectLst/>
                          <a:latin typeface="Calibri" panose="020F0502020204030204" pitchFamily="34" charset="0"/>
                          <a:cs typeface="Calibri" panose="020F0502020204030204" pitchFamily="34" charset="0"/>
                        </a:rPr>
                        <a:t>42 632,12</a:t>
                      </a:r>
                      <a:endParaRPr lang="pl-PL" sz="800" b="0" i="0" u="none" strike="noStrike" dirty="0">
                        <a:effectLst/>
                        <a:latin typeface="Calibri" panose="020F0502020204030204" pitchFamily="34" charset="0"/>
                        <a:cs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pl-PL" sz="800" b="0" i="0" u="none" strike="noStrike" dirty="0" smtClean="0">
                          <a:effectLst/>
                          <a:latin typeface="Calibri" panose="020F0502020204030204" pitchFamily="34" charset="0"/>
                          <a:cs typeface="Calibri" panose="020F0502020204030204" pitchFamily="34" charset="0"/>
                        </a:rPr>
                        <a:t>80 146,52</a:t>
                      </a:r>
                      <a:endParaRPr lang="pl-PL" sz="800" b="0" i="0" u="none" strike="noStrike" dirty="0">
                        <a:effectLst/>
                        <a:latin typeface="Calibri" panose="020F0502020204030204" pitchFamily="34" charset="0"/>
                        <a:cs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pl-PL" sz="800" b="0" i="0" u="none" strike="noStrike" dirty="0" smtClean="0">
                          <a:effectLst/>
                          <a:latin typeface="Calibri" panose="020F0502020204030204" pitchFamily="34" charset="0"/>
                          <a:cs typeface="Calibri" panose="020F0502020204030204" pitchFamily="34" charset="0"/>
                        </a:rPr>
                        <a:t>79 965,94</a:t>
                      </a:r>
                      <a:endParaRPr lang="pl-PL" sz="800" b="0" i="0" u="none" strike="noStrike" dirty="0">
                        <a:effectLst/>
                        <a:latin typeface="Calibri" panose="020F0502020204030204" pitchFamily="34" charset="0"/>
                        <a:cs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pl-PL" sz="800" b="0" i="0" u="none" strike="noStrike" dirty="0" smtClean="0">
                          <a:effectLst/>
                          <a:latin typeface="Calibri" panose="020F0502020204030204" pitchFamily="34" charset="0"/>
                          <a:cs typeface="Calibri" panose="020F0502020204030204" pitchFamily="34" charset="0"/>
                        </a:rPr>
                        <a:t>109 732,13</a:t>
                      </a:r>
                      <a:endParaRPr lang="pl-PL" sz="800" b="0" i="0" u="none" strike="noStrike" dirty="0">
                        <a:effectLst/>
                        <a:latin typeface="Calibri" panose="020F0502020204030204" pitchFamily="34" charset="0"/>
                        <a:cs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6">
                        <a:lumMod val="40000"/>
                        <a:lumOff val="60000"/>
                      </a:schemeClr>
                    </a:solidFill>
                  </a:tcPr>
                </a:tc>
                <a:tc>
                  <a:txBody>
                    <a:bodyPr/>
                    <a:lstStyle/>
                    <a:p>
                      <a:pPr algn="r" fontAlgn="ctr"/>
                      <a:r>
                        <a:rPr lang="pl-PL" sz="800" b="0" i="0" u="none" strike="noStrike" dirty="0" smtClean="0">
                          <a:effectLst/>
                          <a:latin typeface="Calibri" panose="020F0502020204030204" pitchFamily="34" charset="0"/>
                          <a:cs typeface="Calibri" panose="020F0502020204030204" pitchFamily="34" charset="0"/>
                        </a:rPr>
                        <a:t>37 764,52</a:t>
                      </a:r>
                      <a:endParaRPr lang="pl-PL" sz="800" b="0" i="0" u="none" strike="noStrike" dirty="0">
                        <a:effectLst/>
                        <a:latin typeface="Calibri" panose="020F0502020204030204" pitchFamily="34" charset="0"/>
                        <a:cs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pl-PL" sz="800" b="0" i="0" u="none" strike="noStrike" dirty="0" smtClean="0">
                          <a:effectLst/>
                          <a:latin typeface="Calibri" panose="020F0502020204030204" pitchFamily="34" charset="0"/>
                          <a:cs typeface="Calibri" panose="020F0502020204030204" pitchFamily="34" charset="0"/>
                        </a:rPr>
                        <a:t>24 785,09</a:t>
                      </a:r>
                      <a:endParaRPr lang="pl-PL" sz="800" b="0" i="0" u="none" strike="noStrike" dirty="0">
                        <a:effectLst/>
                        <a:latin typeface="Calibri" panose="020F0502020204030204" pitchFamily="34" charset="0"/>
                        <a:cs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pl-PL" sz="800" b="0" i="0" u="none" strike="noStrike" dirty="0" smtClean="0">
                          <a:effectLst/>
                          <a:latin typeface="Calibri" panose="020F0502020204030204" pitchFamily="34" charset="0"/>
                          <a:cs typeface="Calibri" panose="020F0502020204030204" pitchFamily="34" charset="0"/>
                        </a:rPr>
                        <a:t>47 182,52</a:t>
                      </a:r>
                      <a:endParaRPr lang="pl-PL" sz="800" b="0" i="0" u="none" strike="noStrike" dirty="0">
                        <a:effectLst/>
                        <a:latin typeface="Calibri" panose="020F0502020204030204" pitchFamily="34" charset="0"/>
                        <a:cs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16024">
                <a:tc>
                  <a:txBody>
                    <a:bodyPr/>
                    <a:lstStyle/>
                    <a:p>
                      <a:pPr algn="l" fontAlgn="ctr">
                        <a:spcAft>
                          <a:spcPts val="0"/>
                        </a:spcAft>
                      </a:pPr>
                      <a:r>
                        <a:rPr lang="pl-PL" sz="800" b="0" i="0" u="none" strike="noStrike" dirty="0">
                          <a:latin typeface="+mj-lt"/>
                          <a:cs typeface="Times New Roman" panose="02020603050405020304" pitchFamily="18" charset="0"/>
                        </a:rPr>
                        <a:t>STUDIA PODYPLOMOWE</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pl-PL" sz="800" b="0" i="0" u="none" strike="noStrike" dirty="0" smtClean="0">
                          <a:effectLst/>
                          <a:latin typeface="Calibri" panose="020F0502020204030204" pitchFamily="34" charset="0"/>
                          <a:cs typeface="Calibri" panose="020F0502020204030204" pitchFamily="34" charset="0"/>
                        </a:rPr>
                        <a:t>7 468,80</a:t>
                      </a:r>
                      <a:endParaRPr lang="pl-PL" sz="800" b="0" i="0" u="none" strike="noStrike" dirty="0">
                        <a:effectLst/>
                        <a:latin typeface="Calibri" panose="020F0502020204030204" pitchFamily="34" charset="0"/>
                        <a:cs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3">
                        <a:lumMod val="20000"/>
                        <a:lumOff val="80000"/>
                      </a:schemeClr>
                    </a:solidFill>
                  </a:tcPr>
                </a:tc>
                <a:tc>
                  <a:txBody>
                    <a:bodyPr/>
                    <a:lstStyle/>
                    <a:p>
                      <a:pPr algn="r" fontAlgn="ctr"/>
                      <a:r>
                        <a:rPr lang="pl-PL" sz="800" b="0" i="0" u="none" strike="noStrike" dirty="0" smtClean="0">
                          <a:effectLst/>
                          <a:latin typeface="Calibri" panose="020F0502020204030204" pitchFamily="34" charset="0"/>
                          <a:cs typeface="Calibri" panose="020F0502020204030204" pitchFamily="34" charset="0"/>
                        </a:rPr>
                        <a:t>7 468,80</a:t>
                      </a:r>
                      <a:endParaRPr lang="pl-PL" sz="800" b="0" i="0" u="none" strike="noStrike" dirty="0">
                        <a:effectLst/>
                        <a:latin typeface="Calibri" panose="020F0502020204030204" pitchFamily="34" charset="0"/>
                        <a:cs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pl-PL" sz="800" b="0" i="0" u="none" strike="noStrike" dirty="0">
                          <a:effectLst/>
                          <a:latin typeface="Calibri" panose="020F0502020204030204" pitchFamily="34" charset="0"/>
                          <a:cs typeface="Calibri" panose="020F0502020204030204" pitchFamily="34" charset="0"/>
                        </a:rPr>
                        <a:t>                    -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pl-PL" sz="800" b="0" i="0" u="none" strike="noStrike" dirty="0">
                          <a:effectLst/>
                          <a:latin typeface="Calibri" panose="020F0502020204030204" pitchFamily="34" charset="0"/>
                          <a:cs typeface="Calibri" panose="020F0502020204030204" pitchFamily="34" charset="0"/>
                        </a:rPr>
                        <a:t>                         -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pl-PL" sz="800" b="0" i="0" u="none" strike="noStrike" dirty="0" smtClean="0">
                          <a:effectLst/>
                          <a:latin typeface="Calibri" panose="020F0502020204030204" pitchFamily="34" charset="0"/>
                          <a:cs typeface="Calibri" panose="020F0502020204030204" pitchFamily="34" charset="0"/>
                        </a:rPr>
                        <a:t>7 466,86</a:t>
                      </a:r>
                      <a:endParaRPr lang="pl-PL" sz="800" b="0" i="0" u="none" strike="noStrike" dirty="0">
                        <a:effectLst/>
                        <a:latin typeface="Calibri" panose="020F0502020204030204" pitchFamily="34" charset="0"/>
                        <a:cs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6">
                        <a:lumMod val="40000"/>
                        <a:lumOff val="60000"/>
                      </a:schemeClr>
                    </a:solidFill>
                  </a:tcPr>
                </a:tc>
                <a:tc>
                  <a:txBody>
                    <a:bodyPr/>
                    <a:lstStyle/>
                    <a:p>
                      <a:pPr algn="r" fontAlgn="ctr"/>
                      <a:r>
                        <a:rPr lang="pl-PL" sz="800" b="0" i="0" u="none" strike="noStrike" dirty="0" smtClean="0">
                          <a:effectLst/>
                          <a:latin typeface="Calibri" panose="020F0502020204030204" pitchFamily="34" charset="0"/>
                          <a:cs typeface="Calibri" panose="020F0502020204030204" pitchFamily="34" charset="0"/>
                        </a:rPr>
                        <a:t>7 466,86</a:t>
                      </a:r>
                      <a:endParaRPr lang="pl-PL" sz="800" b="0" i="0" u="none" strike="noStrike" dirty="0">
                        <a:effectLst/>
                        <a:latin typeface="Calibri" panose="020F0502020204030204" pitchFamily="34" charset="0"/>
                        <a:cs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pl-PL" sz="800" b="0" i="0" u="none" strike="noStrike" dirty="0">
                          <a:effectLst/>
                          <a:latin typeface="Calibri" panose="020F0502020204030204" pitchFamily="34" charset="0"/>
                          <a:cs typeface="Calibri" panose="020F0502020204030204" pitchFamily="34" charset="0"/>
                        </a:rPr>
                        <a:t>                 -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pl-PL" sz="800" b="0" i="0" u="none" strike="noStrike" dirty="0">
                          <a:effectLst/>
                          <a:latin typeface="Calibri" panose="020F0502020204030204" pitchFamily="34" charset="0"/>
                          <a:cs typeface="Calibri" panose="020F0502020204030204" pitchFamily="34" charset="0"/>
                        </a:rPr>
                        <a:t>                 -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20495">
                <a:tc>
                  <a:txBody>
                    <a:bodyPr/>
                    <a:lstStyle/>
                    <a:p>
                      <a:pPr algn="l" fontAlgn="ctr">
                        <a:spcAft>
                          <a:spcPts val="0"/>
                        </a:spcAft>
                      </a:pPr>
                      <a:r>
                        <a:rPr lang="pl-PL" sz="800" b="0" i="0" u="none" strike="noStrike" dirty="0">
                          <a:latin typeface="+mj-lt"/>
                          <a:cs typeface="Times New Roman" panose="02020603050405020304" pitchFamily="18" charset="0"/>
                        </a:rPr>
                        <a:t>PRACE SPOŁECZNIE UŻYTECZNE</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pl-PL" sz="800" b="0" i="0" u="none" strike="noStrike" dirty="0" smtClean="0">
                          <a:effectLst/>
                          <a:latin typeface="Calibri" panose="020F0502020204030204" pitchFamily="34" charset="0"/>
                          <a:cs typeface="Calibri" panose="020F0502020204030204" pitchFamily="34" charset="0"/>
                        </a:rPr>
                        <a:t>25 263,30</a:t>
                      </a:r>
                      <a:endParaRPr lang="pl-PL" sz="800" b="0" i="0" u="none" strike="noStrike" dirty="0">
                        <a:effectLst/>
                        <a:latin typeface="Calibri" panose="020F0502020204030204" pitchFamily="34" charset="0"/>
                        <a:cs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3">
                        <a:lumMod val="20000"/>
                        <a:lumOff val="80000"/>
                      </a:schemeClr>
                    </a:solidFill>
                  </a:tcPr>
                </a:tc>
                <a:tc>
                  <a:txBody>
                    <a:bodyPr/>
                    <a:lstStyle/>
                    <a:p>
                      <a:pPr algn="r" fontAlgn="ctr"/>
                      <a:r>
                        <a:rPr lang="pl-PL" sz="800" b="0" i="0" u="none" strike="noStrike" dirty="0" smtClean="0">
                          <a:effectLst/>
                          <a:latin typeface="Calibri" panose="020F0502020204030204" pitchFamily="34" charset="0"/>
                          <a:cs typeface="Calibri" panose="020F0502020204030204" pitchFamily="34" charset="0"/>
                        </a:rPr>
                        <a:t>25 263,30</a:t>
                      </a:r>
                      <a:endParaRPr lang="pl-PL" sz="800" b="0" i="0" u="none" strike="noStrike" dirty="0">
                        <a:effectLst/>
                        <a:latin typeface="Calibri" panose="020F0502020204030204" pitchFamily="34" charset="0"/>
                        <a:cs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pl-PL" sz="800" b="0" i="0" u="none" strike="noStrike" dirty="0">
                          <a:effectLst/>
                          <a:latin typeface="Calibri" panose="020F0502020204030204" pitchFamily="34" charset="0"/>
                          <a:cs typeface="Calibri" panose="020F0502020204030204" pitchFamily="34" charset="0"/>
                        </a:rPr>
                        <a:t>                    -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pl-PL" sz="800" b="0" i="0" u="none" strike="noStrike" dirty="0">
                          <a:effectLst/>
                          <a:latin typeface="Calibri" panose="020F0502020204030204" pitchFamily="34" charset="0"/>
                          <a:cs typeface="Calibri" panose="020F0502020204030204" pitchFamily="34" charset="0"/>
                        </a:rPr>
                        <a:t>                         -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pl-PL" sz="800" b="0" i="0" u="none" strike="noStrike" dirty="0" smtClean="0">
                          <a:effectLst/>
                          <a:latin typeface="Calibri" panose="020F0502020204030204" pitchFamily="34" charset="0"/>
                          <a:cs typeface="Calibri" panose="020F0502020204030204" pitchFamily="34" charset="0"/>
                        </a:rPr>
                        <a:t>23 271,30</a:t>
                      </a:r>
                      <a:endParaRPr lang="pl-PL" sz="800" b="0" i="0" u="none" strike="noStrike" dirty="0">
                        <a:effectLst/>
                        <a:latin typeface="Calibri" panose="020F0502020204030204" pitchFamily="34" charset="0"/>
                        <a:cs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6">
                        <a:lumMod val="40000"/>
                        <a:lumOff val="60000"/>
                      </a:schemeClr>
                    </a:solidFill>
                  </a:tcPr>
                </a:tc>
                <a:tc>
                  <a:txBody>
                    <a:bodyPr/>
                    <a:lstStyle/>
                    <a:p>
                      <a:pPr algn="r" fontAlgn="ctr"/>
                      <a:r>
                        <a:rPr lang="pl-PL" sz="800" b="0" i="0" u="none" strike="noStrike" dirty="0" smtClean="0">
                          <a:effectLst/>
                          <a:latin typeface="Calibri" panose="020F0502020204030204" pitchFamily="34" charset="0"/>
                          <a:cs typeface="Calibri" panose="020F0502020204030204" pitchFamily="34" charset="0"/>
                        </a:rPr>
                        <a:t>23 271,30</a:t>
                      </a:r>
                      <a:endParaRPr lang="pl-PL" sz="800" b="0" i="0" u="none" strike="noStrike" dirty="0">
                        <a:effectLst/>
                        <a:latin typeface="Calibri" panose="020F0502020204030204" pitchFamily="34" charset="0"/>
                        <a:cs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pl-PL" sz="800" b="0" i="0" u="none" strike="noStrike" dirty="0">
                          <a:effectLst/>
                          <a:latin typeface="Calibri" panose="020F0502020204030204" pitchFamily="34" charset="0"/>
                          <a:cs typeface="Calibri" panose="020F0502020204030204" pitchFamily="34" charset="0"/>
                        </a:rPr>
                        <a:t>                 -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pl-PL" sz="800" b="0" i="0" u="none" strike="noStrike" dirty="0">
                          <a:effectLst/>
                          <a:latin typeface="Calibri" panose="020F0502020204030204" pitchFamily="34" charset="0"/>
                          <a:cs typeface="Calibri" panose="020F0502020204030204" pitchFamily="34" charset="0"/>
                        </a:rPr>
                        <a:t>                 -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35170">
                <a:tc>
                  <a:txBody>
                    <a:bodyPr/>
                    <a:lstStyle/>
                    <a:p>
                      <a:pPr algn="l" fontAlgn="ctr">
                        <a:spcAft>
                          <a:spcPts val="0"/>
                        </a:spcAft>
                      </a:pPr>
                      <a:r>
                        <a:rPr lang="pl-PL" sz="800" b="0" i="0" u="none" strike="noStrike" dirty="0">
                          <a:latin typeface="+mj-lt"/>
                          <a:cs typeface="Times New Roman" panose="02020603050405020304" pitchFamily="18" charset="0"/>
                        </a:rPr>
                        <a:t>ŚRODKI NA PODJĘCIE </a:t>
                      </a:r>
                      <a:r>
                        <a:rPr lang="pl-PL" sz="800" b="0" i="0" u="none" strike="noStrike" dirty="0" smtClean="0">
                          <a:latin typeface="+mj-lt"/>
                          <a:cs typeface="Times New Roman" panose="02020603050405020304" pitchFamily="18" charset="0"/>
                        </a:rPr>
                        <a:t>DZIAŁ.</a:t>
                      </a:r>
                      <a:r>
                        <a:rPr lang="pl-PL" sz="800" b="0" i="0" u="none" strike="noStrike" baseline="0" dirty="0" smtClean="0">
                          <a:latin typeface="+mj-lt"/>
                          <a:cs typeface="Times New Roman" panose="02020603050405020304" pitchFamily="18" charset="0"/>
                        </a:rPr>
                        <a:t> </a:t>
                      </a:r>
                      <a:r>
                        <a:rPr lang="pl-PL" sz="800" b="0" i="0" u="none" strike="noStrike" dirty="0" smtClean="0">
                          <a:latin typeface="+mj-lt"/>
                          <a:cs typeface="Times New Roman" panose="02020603050405020304" pitchFamily="18" charset="0"/>
                        </a:rPr>
                        <a:t>GOSP.</a:t>
                      </a:r>
                      <a:endParaRPr lang="pl-PL" sz="800" b="0" i="0" u="none" strike="noStrike" dirty="0">
                        <a:latin typeface="+mj-lt"/>
                        <a:cs typeface="Times New Roman" panose="02020603050405020304" pitchFamily="18" charset="0"/>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pl-PL" sz="800" b="0" i="0" u="none" strike="noStrike" dirty="0" smtClean="0">
                          <a:effectLst/>
                          <a:latin typeface="Calibri" panose="020F0502020204030204" pitchFamily="34" charset="0"/>
                          <a:cs typeface="Calibri" panose="020F0502020204030204" pitchFamily="34" charset="0"/>
                        </a:rPr>
                        <a:t>1 195 115,00</a:t>
                      </a:r>
                      <a:endParaRPr lang="pl-PL" sz="800" b="0" i="0" u="none" strike="noStrike" dirty="0">
                        <a:effectLst/>
                        <a:latin typeface="Calibri" panose="020F0502020204030204" pitchFamily="34" charset="0"/>
                        <a:cs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3">
                        <a:lumMod val="20000"/>
                        <a:lumOff val="80000"/>
                      </a:schemeClr>
                    </a:solidFill>
                  </a:tcPr>
                </a:tc>
                <a:tc>
                  <a:txBody>
                    <a:bodyPr/>
                    <a:lstStyle/>
                    <a:p>
                      <a:pPr algn="r" fontAlgn="ctr"/>
                      <a:r>
                        <a:rPr lang="pl-PL" sz="800" b="0" i="0" u="none" strike="noStrike" dirty="0" smtClean="0">
                          <a:effectLst/>
                          <a:latin typeface="Calibri" panose="020F0502020204030204" pitchFamily="34" charset="0"/>
                          <a:cs typeface="Calibri" panose="020F0502020204030204" pitchFamily="34" charset="0"/>
                        </a:rPr>
                        <a:t>111 965,00</a:t>
                      </a:r>
                      <a:endParaRPr lang="pl-PL" sz="800" b="0" i="0" u="none" strike="noStrike" dirty="0">
                        <a:effectLst/>
                        <a:latin typeface="Calibri" panose="020F0502020204030204" pitchFamily="34" charset="0"/>
                        <a:cs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pl-PL" sz="800" b="0" i="0" u="none" strike="noStrike" dirty="0" smtClean="0">
                          <a:effectLst/>
                          <a:latin typeface="Calibri" panose="020F0502020204030204" pitchFamily="34" charset="0"/>
                          <a:cs typeface="Calibri" panose="020F0502020204030204" pitchFamily="34" charset="0"/>
                        </a:rPr>
                        <a:t>561 000,00</a:t>
                      </a:r>
                      <a:endParaRPr lang="pl-PL" sz="800" b="0" i="0" u="none" strike="noStrike" dirty="0">
                        <a:effectLst/>
                        <a:latin typeface="Calibri" panose="020F0502020204030204" pitchFamily="34" charset="0"/>
                        <a:cs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pl-PL" sz="800" b="0" i="0" u="none" strike="noStrike" dirty="0" smtClean="0">
                          <a:effectLst/>
                          <a:latin typeface="Calibri" panose="020F0502020204030204" pitchFamily="34" charset="0"/>
                          <a:cs typeface="Calibri" panose="020F0502020204030204" pitchFamily="34" charset="0"/>
                        </a:rPr>
                        <a:t>522 150,00</a:t>
                      </a:r>
                      <a:endParaRPr lang="pl-PL" sz="800" b="0" i="0" u="none" strike="noStrike" dirty="0">
                        <a:effectLst/>
                        <a:latin typeface="Calibri" panose="020F0502020204030204" pitchFamily="34" charset="0"/>
                        <a:cs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pl-PL" sz="800" b="0" i="0" u="none" strike="noStrike" dirty="0" smtClean="0">
                          <a:effectLst/>
                          <a:latin typeface="Calibri" panose="020F0502020204030204" pitchFamily="34" charset="0"/>
                          <a:cs typeface="Calibri" panose="020F0502020204030204" pitchFamily="34" charset="0"/>
                        </a:rPr>
                        <a:t>1 166 512,29</a:t>
                      </a:r>
                      <a:endParaRPr lang="pl-PL" sz="800" b="0" i="0" u="none" strike="noStrike" dirty="0">
                        <a:effectLst/>
                        <a:latin typeface="Calibri" panose="020F0502020204030204" pitchFamily="34" charset="0"/>
                        <a:cs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6">
                        <a:lumMod val="40000"/>
                        <a:lumOff val="60000"/>
                      </a:schemeClr>
                    </a:solidFill>
                  </a:tcPr>
                </a:tc>
                <a:tc>
                  <a:txBody>
                    <a:bodyPr/>
                    <a:lstStyle/>
                    <a:p>
                      <a:pPr algn="r" fontAlgn="ctr"/>
                      <a:r>
                        <a:rPr lang="pl-PL" sz="800" b="0" i="0" u="none" strike="noStrike" dirty="0" smtClean="0">
                          <a:effectLst/>
                          <a:latin typeface="Calibri" panose="020F0502020204030204" pitchFamily="34" charset="0"/>
                          <a:cs typeface="Calibri" panose="020F0502020204030204" pitchFamily="34" charset="0"/>
                        </a:rPr>
                        <a:t>111 965,00</a:t>
                      </a:r>
                      <a:endParaRPr lang="pl-PL" sz="800" b="0" i="0" u="none" strike="noStrike" dirty="0">
                        <a:effectLst/>
                        <a:latin typeface="Calibri" panose="020F0502020204030204" pitchFamily="34" charset="0"/>
                        <a:cs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pl-PL" sz="800" b="0" i="0" u="none" strike="noStrike" dirty="0" smtClean="0">
                          <a:effectLst/>
                          <a:latin typeface="Calibri" panose="020F0502020204030204" pitchFamily="34" charset="0"/>
                          <a:cs typeface="Calibri" panose="020F0502020204030204" pitchFamily="34" charset="0"/>
                        </a:rPr>
                        <a:t>552 748,55</a:t>
                      </a:r>
                      <a:endParaRPr lang="pl-PL" sz="800" b="0" i="0" u="none" strike="noStrike" dirty="0">
                        <a:effectLst/>
                        <a:latin typeface="Calibri" panose="020F0502020204030204" pitchFamily="34" charset="0"/>
                        <a:cs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pl-PL" sz="800" b="0" i="0" u="none" strike="noStrike" dirty="0" smtClean="0">
                          <a:effectLst/>
                          <a:latin typeface="Calibri" panose="020F0502020204030204" pitchFamily="34" charset="0"/>
                          <a:cs typeface="Calibri" panose="020F0502020204030204" pitchFamily="34" charset="0"/>
                        </a:rPr>
                        <a:t>501 798,74</a:t>
                      </a:r>
                      <a:endParaRPr lang="pl-PL" sz="800" b="0" i="0" u="none" strike="noStrike" dirty="0">
                        <a:effectLst/>
                        <a:latin typeface="Calibri" panose="020F0502020204030204" pitchFamily="34" charset="0"/>
                        <a:cs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330129">
                <a:tc>
                  <a:txBody>
                    <a:bodyPr/>
                    <a:lstStyle/>
                    <a:p>
                      <a:pPr marL="0" marR="0" indent="0" algn="l" defTabSz="914400" rtl="0" eaLnBrk="1" fontAlgn="ctr" latinLnBrk="0" hangingPunct="1">
                        <a:lnSpc>
                          <a:spcPct val="100000"/>
                        </a:lnSpc>
                        <a:spcBef>
                          <a:spcPts val="0"/>
                        </a:spcBef>
                        <a:spcAft>
                          <a:spcPts val="0"/>
                        </a:spcAft>
                        <a:buClrTx/>
                        <a:buSzTx/>
                        <a:buFontTx/>
                        <a:buNone/>
                        <a:tabLst/>
                        <a:defRPr/>
                      </a:pPr>
                      <a:r>
                        <a:rPr lang="pl-PL" sz="800" b="0" i="0" u="none" strike="noStrike" dirty="0" smtClean="0">
                          <a:latin typeface="+mj-lt"/>
                          <a:cs typeface="Times New Roman" panose="02020603050405020304" pitchFamily="18" charset="0"/>
                        </a:rPr>
                        <a:t>ŚRODKI NA PODJĘCIE DZIAŁAL.</a:t>
                      </a:r>
                      <a:r>
                        <a:rPr lang="pl-PL" sz="800" b="0" i="0" u="none" strike="noStrike" baseline="0" dirty="0" smtClean="0">
                          <a:latin typeface="+mj-lt"/>
                          <a:cs typeface="Times New Roman" panose="02020603050405020304" pitchFamily="18" charset="0"/>
                        </a:rPr>
                        <a:t> </a:t>
                      </a:r>
                      <a:r>
                        <a:rPr lang="pl-PL" sz="800" b="0" i="0" u="none" strike="noStrike" dirty="0" smtClean="0">
                          <a:latin typeface="+mj-lt"/>
                          <a:cs typeface="Times New Roman" panose="02020603050405020304" pitchFamily="18" charset="0"/>
                        </a:rPr>
                        <a:t>GOSP. SZKOLENIA</a:t>
                      </a:r>
                      <a:endParaRPr lang="pl-PL" sz="800" b="0" i="0" u="none" strike="noStrike" dirty="0">
                        <a:latin typeface="+mj-lt"/>
                        <a:cs typeface="Times New Roman" panose="02020603050405020304" pitchFamily="18" charset="0"/>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pl-PL" sz="800" b="0" i="0" u="none" strike="noStrike" dirty="0" smtClean="0">
                          <a:effectLst/>
                          <a:latin typeface="Calibri" panose="020F0502020204030204" pitchFamily="34" charset="0"/>
                          <a:cs typeface="Calibri" panose="020F0502020204030204" pitchFamily="34" charset="0"/>
                        </a:rPr>
                        <a:t>14 149,37</a:t>
                      </a:r>
                      <a:endParaRPr lang="pl-PL" sz="800" b="0" i="0" u="none" strike="noStrike" dirty="0">
                        <a:effectLst/>
                        <a:latin typeface="Calibri" panose="020F0502020204030204" pitchFamily="34" charset="0"/>
                        <a:cs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3">
                        <a:lumMod val="20000"/>
                        <a:lumOff val="80000"/>
                      </a:schemeClr>
                    </a:solidFill>
                  </a:tcPr>
                </a:tc>
                <a:tc>
                  <a:txBody>
                    <a:bodyPr/>
                    <a:lstStyle/>
                    <a:p>
                      <a:pPr algn="r" fontAlgn="ctr"/>
                      <a:r>
                        <a:rPr lang="pl-PL" sz="800" b="0" i="0" u="none" strike="noStrike" dirty="0">
                          <a:effectLst/>
                          <a:latin typeface="Calibri" panose="020F0502020204030204" pitchFamily="34" charset="0"/>
                          <a:cs typeface="Calibri" panose="020F0502020204030204" pitchFamily="34" charset="0"/>
                        </a:rPr>
                        <a:t>                    -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pl-PL" sz="800" b="0" i="0" u="none" strike="noStrike" dirty="0">
                          <a:effectLst/>
                          <a:latin typeface="Calibri" panose="020F0502020204030204" pitchFamily="34" charset="0"/>
                          <a:cs typeface="Calibri" panose="020F0502020204030204" pitchFamily="34" charset="0"/>
                        </a:rPr>
                        <a:t>                    -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pl-PL" sz="800" b="0" i="0" u="none" strike="noStrike" dirty="0" smtClean="0">
                          <a:effectLst/>
                          <a:latin typeface="Calibri" panose="020F0502020204030204" pitchFamily="34" charset="0"/>
                          <a:cs typeface="Calibri" panose="020F0502020204030204" pitchFamily="34" charset="0"/>
                        </a:rPr>
                        <a:t>14 149,37</a:t>
                      </a:r>
                      <a:endParaRPr lang="pl-PL" sz="800" b="0" i="0" u="none" strike="noStrike" dirty="0">
                        <a:effectLst/>
                        <a:latin typeface="Calibri" panose="020F0502020204030204" pitchFamily="34" charset="0"/>
                        <a:cs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pl-PL" sz="800" b="0" i="0" u="none" strike="noStrike" dirty="0" smtClean="0">
                          <a:effectLst/>
                          <a:latin typeface="Calibri" panose="020F0502020204030204" pitchFamily="34" charset="0"/>
                          <a:cs typeface="Calibri" panose="020F0502020204030204" pitchFamily="34" charset="0"/>
                        </a:rPr>
                        <a:t>13 026,03</a:t>
                      </a:r>
                      <a:endParaRPr lang="pl-PL" sz="800" b="0" i="0" u="none" strike="noStrike" dirty="0">
                        <a:effectLst/>
                        <a:latin typeface="Calibri" panose="020F0502020204030204" pitchFamily="34" charset="0"/>
                        <a:cs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6">
                        <a:lumMod val="40000"/>
                        <a:lumOff val="60000"/>
                      </a:schemeClr>
                    </a:solidFill>
                  </a:tcPr>
                </a:tc>
                <a:tc>
                  <a:txBody>
                    <a:bodyPr/>
                    <a:lstStyle/>
                    <a:p>
                      <a:pPr algn="r" fontAlgn="ctr"/>
                      <a:r>
                        <a:rPr lang="pl-PL" sz="800" b="0" i="0" u="none" strike="noStrike" dirty="0">
                          <a:effectLst/>
                          <a:latin typeface="Calibri" panose="020F0502020204030204" pitchFamily="34" charset="0"/>
                          <a:cs typeface="Calibri" panose="020F0502020204030204" pitchFamily="34" charset="0"/>
                        </a:rPr>
                        <a:t>                    -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pl-PL" sz="800" b="0" i="0" u="none" strike="noStrike">
                          <a:effectLst/>
                          <a:latin typeface="Calibri" panose="020F0502020204030204" pitchFamily="34" charset="0"/>
                          <a:cs typeface="Calibri" panose="020F0502020204030204" pitchFamily="34" charset="0"/>
                        </a:rPr>
                        <a:t>                 -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pl-PL" sz="800" b="0" i="0" u="none" strike="noStrike" dirty="0" smtClean="0">
                          <a:effectLst/>
                          <a:latin typeface="Calibri" panose="020F0502020204030204" pitchFamily="34" charset="0"/>
                          <a:cs typeface="Calibri" panose="020F0502020204030204" pitchFamily="34" charset="0"/>
                        </a:rPr>
                        <a:t>13 026,03</a:t>
                      </a:r>
                      <a:endParaRPr lang="pl-PL" sz="800" b="0" i="0" u="none" strike="noStrike" dirty="0">
                        <a:effectLst/>
                        <a:latin typeface="Calibri" panose="020F0502020204030204" pitchFamily="34" charset="0"/>
                        <a:cs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96992">
                <a:tc>
                  <a:txBody>
                    <a:bodyPr/>
                    <a:lstStyle/>
                    <a:p>
                      <a:pPr algn="l" fontAlgn="ctr">
                        <a:spcAft>
                          <a:spcPts val="0"/>
                        </a:spcAft>
                      </a:pPr>
                      <a:r>
                        <a:rPr lang="pl-PL" sz="800" b="0" i="0" u="none" strike="noStrike" dirty="0">
                          <a:latin typeface="+mj-lt"/>
                          <a:cs typeface="Times New Roman" panose="02020603050405020304" pitchFamily="18" charset="0"/>
                        </a:rPr>
                        <a:t>STYPENDIUM NA KONTYNUACJĘ NAUKI</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pl-PL" sz="800" b="0" i="0" u="none" strike="noStrike" dirty="0" smtClean="0">
                          <a:effectLst/>
                          <a:latin typeface="Calibri" panose="020F0502020204030204" pitchFamily="34" charset="0"/>
                          <a:cs typeface="Calibri" panose="020F0502020204030204" pitchFamily="34" charset="0"/>
                        </a:rPr>
                        <a:t>498,90</a:t>
                      </a:r>
                      <a:endParaRPr lang="pl-PL" sz="800" b="0" i="0" u="none" strike="noStrike" dirty="0">
                        <a:effectLst/>
                        <a:latin typeface="Calibri" panose="020F0502020204030204" pitchFamily="34" charset="0"/>
                        <a:cs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3">
                        <a:lumMod val="20000"/>
                        <a:lumOff val="80000"/>
                      </a:schemeClr>
                    </a:solidFill>
                  </a:tcPr>
                </a:tc>
                <a:tc>
                  <a:txBody>
                    <a:bodyPr/>
                    <a:lstStyle/>
                    <a:p>
                      <a:pPr algn="r" fontAlgn="ctr"/>
                      <a:r>
                        <a:rPr lang="pl-PL" sz="800" b="0" i="0" u="none" strike="noStrike" dirty="0" smtClean="0">
                          <a:effectLst/>
                          <a:latin typeface="Calibri" panose="020F0502020204030204" pitchFamily="34" charset="0"/>
                          <a:cs typeface="Calibri" panose="020F0502020204030204" pitchFamily="34" charset="0"/>
                        </a:rPr>
                        <a:t>498,90</a:t>
                      </a:r>
                      <a:endParaRPr lang="pl-PL" sz="800" b="0" i="0" u="none" strike="noStrike" dirty="0">
                        <a:effectLst/>
                        <a:latin typeface="Calibri" panose="020F0502020204030204" pitchFamily="34" charset="0"/>
                        <a:cs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pl-PL" sz="800" b="0" i="0" u="none" strike="noStrike" dirty="0">
                          <a:effectLst/>
                          <a:latin typeface="Calibri" panose="020F0502020204030204" pitchFamily="34" charset="0"/>
                          <a:cs typeface="Calibri" panose="020F0502020204030204" pitchFamily="34" charset="0"/>
                        </a:rPr>
                        <a:t>                    -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pl-PL" sz="800" b="0" i="0" u="none" strike="noStrike" dirty="0">
                          <a:effectLst/>
                          <a:latin typeface="Calibri" panose="020F0502020204030204" pitchFamily="34" charset="0"/>
                          <a:cs typeface="Calibri" panose="020F0502020204030204" pitchFamily="34" charset="0"/>
                        </a:rPr>
                        <a:t>                         -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pl-PL" sz="800" b="0" i="0" u="none" strike="noStrike" dirty="0" smtClean="0">
                          <a:effectLst/>
                          <a:latin typeface="Calibri" panose="020F0502020204030204" pitchFamily="34" charset="0"/>
                          <a:cs typeface="Calibri" panose="020F0502020204030204" pitchFamily="34" charset="0"/>
                        </a:rPr>
                        <a:t>332,60</a:t>
                      </a:r>
                      <a:endParaRPr lang="pl-PL" sz="800" b="0" i="0" u="none" strike="noStrike" dirty="0">
                        <a:effectLst/>
                        <a:latin typeface="Calibri" panose="020F0502020204030204" pitchFamily="34" charset="0"/>
                        <a:cs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6">
                        <a:lumMod val="40000"/>
                        <a:lumOff val="60000"/>
                      </a:schemeClr>
                    </a:solidFill>
                  </a:tcPr>
                </a:tc>
                <a:tc>
                  <a:txBody>
                    <a:bodyPr/>
                    <a:lstStyle/>
                    <a:p>
                      <a:pPr algn="r" fontAlgn="ctr"/>
                      <a:r>
                        <a:rPr lang="pl-PL" sz="800" b="0" i="0" u="none" strike="noStrike" dirty="0" smtClean="0">
                          <a:effectLst/>
                          <a:latin typeface="Calibri" panose="020F0502020204030204" pitchFamily="34" charset="0"/>
                          <a:cs typeface="Calibri" panose="020F0502020204030204" pitchFamily="34" charset="0"/>
                        </a:rPr>
                        <a:t>332,60</a:t>
                      </a:r>
                      <a:endParaRPr lang="pl-PL" sz="800" b="0" i="0" u="none" strike="noStrike" dirty="0">
                        <a:effectLst/>
                        <a:latin typeface="Calibri" panose="020F0502020204030204" pitchFamily="34" charset="0"/>
                        <a:cs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pl-PL" sz="800" b="0" i="0" u="none" strike="noStrike" dirty="0">
                          <a:effectLst/>
                          <a:latin typeface="Calibri" panose="020F0502020204030204" pitchFamily="34" charset="0"/>
                          <a:cs typeface="Calibri" panose="020F0502020204030204" pitchFamily="34" charset="0"/>
                        </a:rPr>
                        <a:t>                 -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pl-PL" sz="800" b="0" i="0" u="none" strike="noStrike" dirty="0">
                          <a:effectLst/>
                          <a:latin typeface="Calibri" panose="020F0502020204030204" pitchFamily="34" charset="0"/>
                          <a:cs typeface="Calibri" panose="020F0502020204030204" pitchFamily="34" charset="0"/>
                        </a:rPr>
                        <a:t>                 -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35170">
                <a:tc>
                  <a:txBody>
                    <a:bodyPr/>
                    <a:lstStyle/>
                    <a:p>
                      <a:pPr algn="l" fontAlgn="ctr">
                        <a:spcAft>
                          <a:spcPts val="0"/>
                        </a:spcAft>
                      </a:pPr>
                      <a:r>
                        <a:rPr lang="pl-PL" sz="800" b="0" i="0" u="none" strike="noStrike" dirty="0">
                          <a:latin typeface="+mj-lt"/>
                          <a:cs typeface="Times New Roman" panose="02020603050405020304" pitchFamily="18" charset="0"/>
                        </a:rPr>
                        <a:t>DOPOSAŻENIE STANOWISKA PRACY</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pl-PL" sz="800" b="0" i="0" u="none" strike="noStrike" dirty="0" smtClean="0">
                          <a:effectLst/>
                          <a:latin typeface="Calibri" panose="020F0502020204030204" pitchFamily="34" charset="0"/>
                          <a:cs typeface="Calibri" panose="020F0502020204030204" pitchFamily="34" charset="0"/>
                        </a:rPr>
                        <a:t>93 600,00</a:t>
                      </a:r>
                      <a:endParaRPr lang="pl-PL" sz="800" b="0" i="0" u="none" strike="noStrike" dirty="0">
                        <a:effectLst/>
                        <a:latin typeface="Calibri" panose="020F0502020204030204" pitchFamily="34" charset="0"/>
                        <a:cs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3">
                        <a:lumMod val="20000"/>
                        <a:lumOff val="80000"/>
                      </a:schemeClr>
                    </a:solidFill>
                  </a:tcPr>
                </a:tc>
                <a:tc>
                  <a:txBody>
                    <a:bodyPr/>
                    <a:lstStyle/>
                    <a:p>
                      <a:pPr algn="r" fontAlgn="ctr"/>
                      <a:r>
                        <a:rPr lang="pl-PL" sz="800" b="0" i="0" u="none" strike="noStrike" dirty="0" smtClean="0">
                          <a:effectLst/>
                          <a:latin typeface="Calibri" panose="020F0502020204030204" pitchFamily="34" charset="0"/>
                          <a:cs typeface="Calibri" panose="020F0502020204030204" pitchFamily="34" charset="0"/>
                        </a:rPr>
                        <a:t>93 600,00</a:t>
                      </a:r>
                      <a:endParaRPr lang="pl-PL" sz="800" b="0" i="0" u="none" strike="noStrike" dirty="0">
                        <a:effectLst/>
                        <a:latin typeface="Calibri" panose="020F0502020204030204" pitchFamily="34" charset="0"/>
                        <a:cs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pl-PL" sz="800" b="0" i="0" u="none" strike="noStrike" dirty="0">
                          <a:effectLst/>
                          <a:latin typeface="Calibri" panose="020F0502020204030204" pitchFamily="34" charset="0"/>
                          <a:cs typeface="Calibri" panose="020F0502020204030204" pitchFamily="34" charset="0"/>
                        </a:rPr>
                        <a:t>                    -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pl-PL" sz="800" b="0" i="0" u="none" strike="noStrike" dirty="0">
                          <a:effectLst/>
                          <a:latin typeface="Calibri" panose="020F0502020204030204" pitchFamily="34" charset="0"/>
                          <a:cs typeface="Calibri" panose="020F0502020204030204" pitchFamily="34" charset="0"/>
                        </a:rPr>
                        <a:t>                         -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pl-PL" sz="800" b="0" i="0" u="none" strike="noStrike" dirty="0" smtClean="0">
                          <a:effectLst/>
                          <a:latin typeface="Calibri" panose="020F0502020204030204" pitchFamily="34" charset="0"/>
                          <a:cs typeface="Calibri" panose="020F0502020204030204" pitchFamily="34" charset="0"/>
                        </a:rPr>
                        <a:t>92 813,00</a:t>
                      </a:r>
                      <a:endParaRPr lang="pl-PL" sz="800" b="0" i="0" u="none" strike="noStrike" dirty="0">
                        <a:effectLst/>
                        <a:latin typeface="Calibri" panose="020F0502020204030204" pitchFamily="34" charset="0"/>
                        <a:cs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6">
                        <a:lumMod val="40000"/>
                        <a:lumOff val="60000"/>
                      </a:schemeClr>
                    </a:solidFill>
                  </a:tcPr>
                </a:tc>
                <a:tc>
                  <a:txBody>
                    <a:bodyPr/>
                    <a:lstStyle/>
                    <a:p>
                      <a:pPr algn="r" fontAlgn="ctr"/>
                      <a:r>
                        <a:rPr lang="pl-PL" sz="800" b="0" i="0" u="none" strike="noStrike" dirty="0" smtClean="0">
                          <a:effectLst/>
                          <a:latin typeface="Calibri" panose="020F0502020204030204" pitchFamily="34" charset="0"/>
                          <a:cs typeface="Calibri" panose="020F0502020204030204" pitchFamily="34" charset="0"/>
                        </a:rPr>
                        <a:t>92 813,00</a:t>
                      </a:r>
                      <a:endParaRPr lang="pl-PL" sz="800" b="0" i="0" u="none" strike="noStrike" dirty="0">
                        <a:effectLst/>
                        <a:latin typeface="Calibri" panose="020F0502020204030204" pitchFamily="34" charset="0"/>
                        <a:cs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pl-PL" sz="800" b="0" i="0" u="none" strike="noStrike" dirty="0">
                          <a:effectLst/>
                          <a:latin typeface="Calibri" panose="020F0502020204030204" pitchFamily="34" charset="0"/>
                          <a:cs typeface="Calibri" panose="020F0502020204030204" pitchFamily="34" charset="0"/>
                        </a:rPr>
                        <a:t>                 -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pl-PL" sz="800" b="0" i="0" u="none" strike="noStrike" dirty="0">
                          <a:effectLst/>
                          <a:latin typeface="Calibri" panose="020F0502020204030204" pitchFamily="34" charset="0"/>
                          <a:cs typeface="Calibri" panose="020F0502020204030204" pitchFamily="34" charset="0"/>
                        </a:rPr>
                        <a:t>                 -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313560">
                <a:tc>
                  <a:txBody>
                    <a:bodyPr/>
                    <a:lstStyle/>
                    <a:p>
                      <a:pPr algn="l" fontAlgn="ctr">
                        <a:spcAft>
                          <a:spcPts val="0"/>
                        </a:spcAft>
                      </a:pPr>
                      <a:r>
                        <a:rPr lang="pl-PL" sz="800" b="0" i="0" u="none" strike="noStrike" dirty="0">
                          <a:latin typeface="+mj-lt"/>
                          <a:cs typeface="Times New Roman" panose="02020603050405020304" pitchFamily="18" charset="0"/>
                        </a:rPr>
                        <a:t>INNE WYDATKI (BADANIA BEZROBOTNYCH)</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pl-PL" sz="800" b="0" i="0" u="none" strike="noStrike" dirty="0" smtClean="0">
                          <a:effectLst/>
                          <a:latin typeface="Calibri" panose="020F0502020204030204" pitchFamily="34" charset="0"/>
                          <a:cs typeface="Calibri" panose="020F0502020204030204" pitchFamily="34" charset="0"/>
                        </a:rPr>
                        <a:t> 1700,00</a:t>
                      </a:r>
                      <a:endParaRPr lang="pl-PL" sz="800" b="0" i="0" u="none" strike="noStrike" dirty="0">
                        <a:effectLst/>
                        <a:latin typeface="Calibri" panose="020F0502020204030204" pitchFamily="34" charset="0"/>
                        <a:cs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3">
                        <a:lumMod val="20000"/>
                        <a:lumOff val="80000"/>
                      </a:schemeClr>
                    </a:solidFill>
                  </a:tcPr>
                </a:tc>
                <a:tc>
                  <a:txBody>
                    <a:bodyPr/>
                    <a:lstStyle/>
                    <a:p>
                      <a:pPr algn="r" fontAlgn="ctr"/>
                      <a:r>
                        <a:rPr lang="pl-PL" sz="800" b="0" i="0" u="none" strike="noStrike" dirty="0" smtClean="0">
                          <a:effectLst/>
                          <a:latin typeface="Calibri" panose="020F0502020204030204" pitchFamily="34" charset="0"/>
                          <a:cs typeface="Calibri" panose="020F0502020204030204" pitchFamily="34" charset="0"/>
                        </a:rPr>
                        <a:t>1 700,00</a:t>
                      </a:r>
                      <a:endParaRPr lang="pl-PL" sz="800" b="0" i="0" u="none" strike="noStrike" dirty="0">
                        <a:effectLst/>
                        <a:latin typeface="Calibri" panose="020F0502020204030204" pitchFamily="34" charset="0"/>
                        <a:cs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pl-PL" sz="800" b="0" i="0" u="none" strike="noStrike" dirty="0">
                          <a:effectLst/>
                          <a:latin typeface="Calibri" panose="020F0502020204030204" pitchFamily="34" charset="0"/>
                          <a:cs typeface="Calibri" panose="020F0502020204030204" pitchFamily="34" charset="0"/>
                        </a:rPr>
                        <a:t>                    -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pl-PL" sz="800" b="0" i="0" u="none" strike="noStrike" dirty="0">
                          <a:effectLst/>
                          <a:latin typeface="Calibri" panose="020F0502020204030204" pitchFamily="34" charset="0"/>
                          <a:cs typeface="Calibri" panose="020F0502020204030204" pitchFamily="34" charset="0"/>
                        </a:rPr>
                        <a:t>                         -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pl-PL" sz="800" b="0" i="0" u="none" strike="noStrike" dirty="0" smtClean="0">
                          <a:effectLst/>
                          <a:latin typeface="Calibri" panose="020F0502020204030204" pitchFamily="34" charset="0"/>
                          <a:cs typeface="Calibri" panose="020F0502020204030204" pitchFamily="34" charset="0"/>
                        </a:rPr>
                        <a:t>168,00</a:t>
                      </a:r>
                      <a:endParaRPr lang="pl-PL" sz="800" b="0" i="0" u="none" strike="noStrike" dirty="0">
                        <a:effectLst/>
                        <a:latin typeface="Calibri" panose="020F0502020204030204" pitchFamily="34" charset="0"/>
                        <a:cs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6">
                        <a:lumMod val="40000"/>
                        <a:lumOff val="60000"/>
                      </a:schemeClr>
                    </a:solidFill>
                  </a:tcPr>
                </a:tc>
                <a:tc>
                  <a:txBody>
                    <a:bodyPr/>
                    <a:lstStyle/>
                    <a:p>
                      <a:pPr algn="r" fontAlgn="ctr"/>
                      <a:r>
                        <a:rPr lang="pl-PL" sz="800" b="0" i="0" u="none" strike="noStrike" dirty="0" smtClean="0">
                          <a:effectLst/>
                          <a:latin typeface="Calibri" panose="020F0502020204030204" pitchFamily="34" charset="0"/>
                          <a:cs typeface="Calibri" panose="020F0502020204030204" pitchFamily="34" charset="0"/>
                        </a:rPr>
                        <a:t>168,00</a:t>
                      </a:r>
                      <a:endParaRPr lang="pl-PL" sz="800" b="0" i="0" u="none" strike="noStrike" dirty="0">
                        <a:effectLst/>
                        <a:latin typeface="Calibri" panose="020F0502020204030204" pitchFamily="34" charset="0"/>
                        <a:cs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pl-PL" sz="800" b="0" i="0" u="none" strike="noStrike" dirty="0">
                          <a:effectLst/>
                          <a:latin typeface="Calibri" panose="020F0502020204030204" pitchFamily="34" charset="0"/>
                          <a:cs typeface="Calibri" panose="020F0502020204030204" pitchFamily="34" charset="0"/>
                        </a:rPr>
                        <a:t>                 -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pl-PL" sz="800" b="0" i="0" u="none" strike="noStrike" dirty="0">
                          <a:effectLst/>
                          <a:latin typeface="Calibri" panose="020F0502020204030204" pitchFamily="34" charset="0"/>
                          <a:cs typeface="Calibri" panose="020F0502020204030204" pitchFamily="34" charset="0"/>
                        </a:rPr>
                        <a:t>                 -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16917">
                <a:tc>
                  <a:txBody>
                    <a:bodyPr/>
                    <a:lstStyle/>
                    <a:p>
                      <a:pPr algn="l" fontAlgn="ctr">
                        <a:spcAft>
                          <a:spcPts val="0"/>
                        </a:spcAft>
                      </a:pPr>
                      <a:r>
                        <a:rPr lang="pl-PL" sz="800" b="0" i="0" u="none" strike="noStrike" dirty="0" smtClean="0">
                          <a:latin typeface="+mj-lt"/>
                          <a:cs typeface="Times New Roman" panose="02020603050405020304" pitchFamily="18" charset="0"/>
                        </a:rPr>
                        <a:t>OPIEKA NAD DZIECKIEM DO LAT 7</a:t>
                      </a:r>
                      <a:endParaRPr lang="pl-PL" sz="800" b="0" i="0" u="none" strike="noStrike" dirty="0">
                        <a:latin typeface="+mj-lt"/>
                        <a:cs typeface="Times New Roman" panose="02020603050405020304" pitchFamily="18" charset="0"/>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pl-PL" sz="800" b="0" i="0" u="none" strike="noStrike" dirty="0" smtClean="0">
                          <a:effectLst/>
                          <a:latin typeface="Calibri" panose="020F0502020204030204" pitchFamily="34" charset="0"/>
                          <a:cs typeface="Calibri" panose="020F0502020204030204" pitchFamily="34" charset="0"/>
                        </a:rPr>
                        <a:t>4 093,20</a:t>
                      </a:r>
                      <a:endParaRPr lang="pl-PL" sz="800" b="0" i="0" u="none" strike="noStrike" dirty="0">
                        <a:effectLst/>
                        <a:latin typeface="Calibri" panose="020F0502020204030204" pitchFamily="34" charset="0"/>
                        <a:cs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3">
                        <a:lumMod val="20000"/>
                        <a:lumOff val="80000"/>
                      </a:schemeClr>
                    </a:solidFill>
                  </a:tcPr>
                </a:tc>
                <a:tc>
                  <a:txBody>
                    <a:bodyPr/>
                    <a:lstStyle/>
                    <a:p>
                      <a:pPr algn="r" fontAlgn="ctr"/>
                      <a:r>
                        <a:rPr lang="pl-PL" sz="800" b="0" i="0" u="none" strike="noStrike" dirty="0" smtClean="0">
                          <a:effectLst/>
                          <a:latin typeface="Calibri" panose="020F0502020204030204" pitchFamily="34" charset="0"/>
                          <a:cs typeface="Calibri" panose="020F0502020204030204" pitchFamily="34" charset="0"/>
                        </a:rPr>
                        <a:t>4 093,20</a:t>
                      </a:r>
                      <a:endParaRPr lang="pl-PL" sz="800" b="0" i="0" u="none" strike="noStrike" dirty="0">
                        <a:effectLst/>
                        <a:latin typeface="Calibri" panose="020F0502020204030204" pitchFamily="34" charset="0"/>
                        <a:cs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pl-PL" sz="800" b="0" i="0" u="none" strike="noStrike" dirty="0">
                          <a:effectLst/>
                          <a:latin typeface="Calibri" panose="020F0502020204030204" pitchFamily="34" charset="0"/>
                          <a:cs typeface="Calibri" panose="020F0502020204030204" pitchFamily="34" charset="0"/>
                        </a:rPr>
                        <a:t>                    -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pl-PL" sz="800" b="0" i="0" u="none" strike="noStrike" dirty="0">
                          <a:effectLst/>
                          <a:latin typeface="Calibri" panose="020F0502020204030204" pitchFamily="34" charset="0"/>
                          <a:cs typeface="Calibri" panose="020F0502020204030204" pitchFamily="34" charset="0"/>
                        </a:rPr>
                        <a:t>                         -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pl-PL" sz="800" b="0" i="0" u="none" strike="noStrike" dirty="0" smtClean="0">
                          <a:effectLst/>
                          <a:latin typeface="Calibri" panose="020F0502020204030204" pitchFamily="34" charset="0"/>
                          <a:cs typeface="Calibri" panose="020F0502020204030204" pitchFamily="34" charset="0"/>
                        </a:rPr>
                        <a:t>3 946,50</a:t>
                      </a:r>
                      <a:endParaRPr lang="pl-PL" sz="800" b="0" i="0" u="none" strike="noStrike" dirty="0">
                        <a:effectLst/>
                        <a:latin typeface="Calibri" panose="020F0502020204030204" pitchFamily="34" charset="0"/>
                        <a:cs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6">
                        <a:lumMod val="40000"/>
                        <a:lumOff val="60000"/>
                      </a:schemeClr>
                    </a:solidFill>
                  </a:tcPr>
                </a:tc>
                <a:tc>
                  <a:txBody>
                    <a:bodyPr/>
                    <a:lstStyle/>
                    <a:p>
                      <a:pPr algn="r" fontAlgn="ctr"/>
                      <a:r>
                        <a:rPr lang="pl-PL" sz="800" b="0" i="0" u="none" strike="noStrike" dirty="0" smtClean="0">
                          <a:effectLst/>
                          <a:latin typeface="Calibri" panose="020F0502020204030204" pitchFamily="34" charset="0"/>
                          <a:cs typeface="Calibri" panose="020F0502020204030204" pitchFamily="34" charset="0"/>
                        </a:rPr>
                        <a:t>3 946,50</a:t>
                      </a:r>
                      <a:endParaRPr lang="pl-PL" sz="800" b="0" i="0" u="none" strike="noStrike" dirty="0">
                        <a:effectLst/>
                        <a:latin typeface="Calibri" panose="020F0502020204030204" pitchFamily="34" charset="0"/>
                        <a:cs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pl-PL" sz="800" b="0" i="0" u="none" strike="noStrike" dirty="0">
                          <a:effectLst/>
                          <a:latin typeface="Calibri" panose="020F0502020204030204" pitchFamily="34" charset="0"/>
                          <a:cs typeface="Calibri" panose="020F0502020204030204" pitchFamily="34" charset="0"/>
                        </a:rPr>
                        <a:t>                 -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pl-PL" sz="800" b="0" i="0" u="none" strike="noStrike" dirty="0">
                          <a:effectLst/>
                          <a:latin typeface="Calibri" panose="020F0502020204030204" pitchFamily="34" charset="0"/>
                          <a:cs typeface="Calibri" panose="020F0502020204030204" pitchFamily="34" charset="0"/>
                        </a:rPr>
                        <a:t>                 -      </a:t>
                      </a:r>
                    </a:p>
                  </a:txBody>
                  <a:tcPr marL="9525" marR="9525" marT="9525"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53424">
                <a:tc>
                  <a:txBody>
                    <a:bodyPr/>
                    <a:lstStyle/>
                    <a:p>
                      <a:pPr algn="l" fontAlgn="ctr">
                        <a:spcAft>
                          <a:spcPts val="0"/>
                        </a:spcAft>
                      </a:pPr>
                      <a:r>
                        <a:rPr lang="pl-PL" sz="800" b="0" i="0" u="none" strike="noStrike" dirty="0" smtClean="0">
                          <a:latin typeface="+mj-lt"/>
                          <a:cs typeface="Times New Roman" panose="02020603050405020304" pitchFamily="18" charset="0"/>
                        </a:rPr>
                        <a:t>BON NA ZASIEDLENIE</a:t>
                      </a:r>
                      <a:endParaRPr lang="pl-PL" sz="800" b="0" i="0" u="none" strike="noStrike" dirty="0">
                        <a:latin typeface="+mj-lt"/>
                        <a:cs typeface="Times New Roman" panose="02020603050405020304" pitchFamily="18" charset="0"/>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pl-PL" sz="800" b="0" i="0" u="none" strike="noStrike" dirty="0" smtClean="0">
                          <a:effectLst/>
                          <a:latin typeface="Calibri" panose="020F0502020204030204" pitchFamily="34" charset="0"/>
                          <a:cs typeface="Calibri" panose="020F0502020204030204" pitchFamily="34" charset="0"/>
                        </a:rPr>
                        <a:t>6 000,00</a:t>
                      </a:r>
                      <a:endParaRPr lang="pl-PL" sz="800" b="0" i="0" u="none" strike="noStrike" dirty="0">
                        <a:effectLst/>
                        <a:latin typeface="Calibri" panose="020F0502020204030204" pitchFamily="34" charset="0"/>
                        <a:cs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3">
                        <a:lumMod val="20000"/>
                        <a:lumOff val="80000"/>
                      </a:schemeClr>
                    </a:solidFill>
                  </a:tcPr>
                </a:tc>
                <a:tc>
                  <a:txBody>
                    <a:bodyPr/>
                    <a:lstStyle/>
                    <a:p>
                      <a:pPr algn="r" fontAlgn="ctr"/>
                      <a:r>
                        <a:rPr lang="pl-PL" sz="800" b="0" i="0" u="none" strike="noStrike" dirty="0">
                          <a:effectLst/>
                          <a:latin typeface="Calibri" panose="020F0502020204030204" pitchFamily="34" charset="0"/>
                          <a:cs typeface="Calibri" panose="020F0502020204030204" pitchFamily="34" charset="0"/>
                        </a:rPr>
                        <a:t>             </a:t>
                      </a:r>
                      <a:r>
                        <a:rPr lang="pl-PL" sz="800" b="0" i="0" u="none" strike="noStrike" dirty="0" smtClean="0">
                          <a:effectLst/>
                          <a:latin typeface="Calibri" panose="020F0502020204030204" pitchFamily="34" charset="0"/>
                          <a:cs typeface="Calibri" panose="020F0502020204030204" pitchFamily="34" charset="0"/>
                        </a:rPr>
                        <a:t>6 000,00</a:t>
                      </a:r>
                      <a:endParaRPr lang="pl-PL" sz="800" b="0" i="0" u="none" strike="noStrike" dirty="0">
                        <a:effectLst/>
                        <a:latin typeface="Calibri" panose="020F0502020204030204" pitchFamily="34" charset="0"/>
                        <a:cs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pl-PL" sz="800" b="0" i="0" u="none" strike="noStrike" dirty="0">
                          <a:effectLst/>
                          <a:latin typeface="Calibri" panose="020F0502020204030204" pitchFamily="34" charset="0"/>
                          <a:cs typeface="Calibri" panose="020F0502020204030204" pitchFamily="34" charset="0"/>
                        </a:rPr>
                        <a:t>                    -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pl-PL" sz="800" b="0" i="0" u="none" strike="noStrike" dirty="0">
                          <a:effectLst/>
                          <a:latin typeface="Calibri" panose="020F0502020204030204" pitchFamily="34" charset="0"/>
                          <a:cs typeface="Calibri" panose="020F0502020204030204" pitchFamily="34" charset="0"/>
                        </a:rPr>
                        <a:t>                         -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pl-PL" sz="800" b="0" i="0" u="none" strike="noStrike" dirty="0" smtClean="0">
                          <a:effectLst/>
                          <a:latin typeface="Calibri" panose="020F0502020204030204" pitchFamily="34" charset="0"/>
                          <a:cs typeface="Calibri" panose="020F0502020204030204" pitchFamily="34" charset="0"/>
                        </a:rPr>
                        <a:t>6</a:t>
                      </a:r>
                      <a:r>
                        <a:rPr lang="pl-PL" sz="800" b="0" i="0" u="none" strike="noStrike" baseline="0" dirty="0" smtClean="0">
                          <a:effectLst/>
                          <a:latin typeface="Calibri" panose="020F0502020204030204" pitchFamily="34" charset="0"/>
                          <a:cs typeface="Calibri" panose="020F0502020204030204" pitchFamily="34" charset="0"/>
                        </a:rPr>
                        <a:t> 000,00</a:t>
                      </a:r>
                      <a:endParaRPr lang="pl-PL" sz="800" b="0" i="0" u="none" strike="noStrike" dirty="0">
                        <a:effectLst/>
                        <a:latin typeface="Calibri" panose="020F0502020204030204" pitchFamily="34" charset="0"/>
                        <a:cs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6">
                        <a:lumMod val="40000"/>
                        <a:lumOff val="60000"/>
                      </a:schemeClr>
                    </a:solidFill>
                  </a:tcPr>
                </a:tc>
                <a:tc>
                  <a:txBody>
                    <a:bodyPr/>
                    <a:lstStyle/>
                    <a:p>
                      <a:pPr algn="r" fontAlgn="ctr"/>
                      <a:r>
                        <a:rPr lang="pl-PL" sz="800" b="0" i="0" u="none" strike="noStrike" dirty="0" smtClean="0">
                          <a:effectLst/>
                          <a:latin typeface="Calibri" panose="020F0502020204030204" pitchFamily="34" charset="0"/>
                          <a:cs typeface="Calibri" panose="020F0502020204030204" pitchFamily="34" charset="0"/>
                        </a:rPr>
                        <a:t>6 000,00</a:t>
                      </a:r>
                      <a:endParaRPr lang="pl-PL" sz="800" b="0" i="0" u="none" strike="noStrike" dirty="0">
                        <a:effectLst/>
                        <a:latin typeface="Calibri" panose="020F0502020204030204" pitchFamily="34" charset="0"/>
                        <a:cs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pl-PL" sz="800" b="0" i="0" u="none" strike="noStrike" dirty="0">
                          <a:effectLst/>
                          <a:latin typeface="Calibri" panose="020F0502020204030204" pitchFamily="34" charset="0"/>
                          <a:cs typeface="Calibri" panose="020F0502020204030204" pitchFamily="34" charset="0"/>
                        </a:rPr>
                        <a:t>                 -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pl-PL" sz="800" b="0" i="0" u="none" strike="noStrike" dirty="0">
                          <a:effectLst/>
                          <a:latin typeface="Calibri" panose="020F0502020204030204" pitchFamily="34" charset="0"/>
                          <a:cs typeface="Calibri" panose="020F0502020204030204" pitchFamily="34" charset="0"/>
                        </a:rPr>
                        <a:t>                 -      </a:t>
                      </a:r>
                    </a:p>
                  </a:txBody>
                  <a:tcPr marL="9525" marR="9525" marT="9525"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35170">
                <a:tc>
                  <a:txBody>
                    <a:bodyPr/>
                    <a:lstStyle/>
                    <a:p>
                      <a:pPr algn="l" fontAlgn="ctr">
                        <a:spcAft>
                          <a:spcPts val="0"/>
                        </a:spcAft>
                      </a:pPr>
                      <a:r>
                        <a:rPr lang="pl-PL" sz="800" b="0" i="0" u="none" strike="noStrike" dirty="0" smtClean="0">
                          <a:latin typeface="+mj-lt"/>
                          <a:cs typeface="Times New Roman" panose="02020603050405020304" pitchFamily="18" charset="0"/>
                        </a:rPr>
                        <a:t>ROBOTY PUBL - REZERWA</a:t>
                      </a:r>
                      <a:endParaRPr lang="pl-PL" sz="800" b="0" i="0" u="none" strike="noStrike" dirty="0">
                        <a:latin typeface="+mj-lt"/>
                        <a:cs typeface="Times New Roman" panose="02020603050405020304" pitchFamily="18" charset="0"/>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pl-PL" sz="800" b="0" i="0" u="none" strike="noStrike" dirty="0" smtClean="0">
                          <a:effectLst/>
                          <a:latin typeface="Calibri" panose="020F0502020204030204" pitchFamily="34" charset="0"/>
                          <a:cs typeface="Calibri" panose="020F0502020204030204" pitchFamily="34" charset="0"/>
                        </a:rPr>
                        <a:t>166 600,00</a:t>
                      </a:r>
                      <a:endParaRPr lang="pl-PL" sz="800" b="0" i="0" u="none" strike="noStrike" dirty="0">
                        <a:effectLst/>
                        <a:latin typeface="Calibri" panose="020F0502020204030204" pitchFamily="34" charset="0"/>
                        <a:cs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3">
                        <a:lumMod val="20000"/>
                        <a:lumOff val="80000"/>
                      </a:schemeClr>
                    </a:solidFill>
                  </a:tcPr>
                </a:tc>
                <a:tc>
                  <a:txBody>
                    <a:bodyPr/>
                    <a:lstStyle/>
                    <a:p>
                      <a:pPr algn="r" fontAlgn="ctr"/>
                      <a:r>
                        <a:rPr lang="pl-PL" sz="800" b="0" i="0" u="none" strike="noStrike" dirty="0" smtClean="0">
                          <a:effectLst/>
                          <a:latin typeface="Calibri" panose="020F0502020204030204" pitchFamily="34" charset="0"/>
                          <a:cs typeface="Calibri" panose="020F0502020204030204" pitchFamily="34" charset="0"/>
                        </a:rPr>
                        <a:t>166 600,00</a:t>
                      </a:r>
                      <a:endParaRPr lang="pl-PL" sz="800" b="0" i="0" u="none" strike="noStrike" dirty="0">
                        <a:effectLst/>
                        <a:latin typeface="Calibri" panose="020F0502020204030204" pitchFamily="34" charset="0"/>
                        <a:cs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pl-PL" sz="800" b="0" i="0" u="none" strike="noStrike" dirty="0">
                          <a:effectLst/>
                          <a:latin typeface="Calibri" panose="020F0502020204030204" pitchFamily="34" charset="0"/>
                          <a:cs typeface="Calibri" panose="020F0502020204030204" pitchFamily="34" charset="0"/>
                        </a:rPr>
                        <a:t>                    -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pl-PL" sz="800" b="0" i="0" u="none" strike="noStrike">
                          <a:effectLst/>
                          <a:latin typeface="Calibri" panose="020F0502020204030204" pitchFamily="34" charset="0"/>
                          <a:cs typeface="Calibri" panose="020F0502020204030204" pitchFamily="34" charset="0"/>
                        </a:rPr>
                        <a:t>                         -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pl-PL" sz="800" b="0" i="0" u="none" strike="noStrike" dirty="0" smtClean="0">
                          <a:effectLst/>
                          <a:latin typeface="Calibri" panose="020F0502020204030204" pitchFamily="34" charset="0"/>
                          <a:cs typeface="Calibri" panose="020F0502020204030204" pitchFamily="34" charset="0"/>
                        </a:rPr>
                        <a:t>156 796,71</a:t>
                      </a:r>
                      <a:endParaRPr lang="pl-PL" sz="800" b="0" i="0" u="none" strike="noStrike" dirty="0">
                        <a:effectLst/>
                        <a:latin typeface="Calibri" panose="020F0502020204030204" pitchFamily="34" charset="0"/>
                        <a:cs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6">
                        <a:lumMod val="40000"/>
                        <a:lumOff val="60000"/>
                      </a:schemeClr>
                    </a:solidFill>
                  </a:tcPr>
                </a:tc>
                <a:tc>
                  <a:txBody>
                    <a:bodyPr/>
                    <a:lstStyle/>
                    <a:p>
                      <a:pPr algn="r" fontAlgn="ctr"/>
                      <a:r>
                        <a:rPr lang="pl-PL" sz="800" b="0" i="0" u="none" strike="noStrike" dirty="0" smtClean="0">
                          <a:effectLst/>
                          <a:latin typeface="Calibri" panose="020F0502020204030204" pitchFamily="34" charset="0"/>
                          <a:cs typeface="Calibri" panose="020F0502020204030204" pitchFamily="34" charset="0"/>
                        </a:rPr>
                        <a:t>156 796,71</a:t>
                      </a:r>
                      <a:endParaRPr lang="pl-PL" sz="800" b="0" i="0" u="none" strike="noStrike" dirty="0">
                        <a:effectLst/>
                        <a:latin typeface="Calibri" panose="020F0502020204030204" pitchFamily="34" charset="0"/>
                        <a:cs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pl-PL" sz="800" b="0" i="0" u="none" strike="noStrike" dirty="0">
                          <a:effectLst/>
                          <a:latin typeface="Calibri" panose="020F0502020204030204" pitchFamily="34" charset="0"/>
                          <a:cs typeface="Calibri" panose="020F0502020204030204" pitchFamily="34" charset="0"/>
                        </a:rPr>
                        <a:t>                 -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pl-PL" sz="800" b="0" i="0" u="none" strike="noStrike" dirty="0">
                          <a:effectLst/>
                          <a:latin typeface="Calibri" panose="020F0502020204030204" pitchFamily="34" charset="0"/>
                          <a:cs typeface="Calibri" panose="020F0502020204030204" pitchFamily="34" charset="0"/>
                        </a:rPr>
                        <a:t>                 -      </a:t>
                      </a:r>
                    </a:p>
                  </a:txBody>
                  <a:tcPr marL="9525" marR="9525" marT="9525"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313560">
                <a:tc>
                  <a:txBody>
                    <a:bodyPr/>
                    <a:lstStyle/>
                    <a:p>
                      <a:pPr algn="l" fontAlgn="ctr">
                        <a:spcAft>
                          <a:spcPts val="0"/>
                        </a:spcAft>
                      </a:pPr>
                      <a:r>
                        <a:rPr lang="pl-PL" sz="800" b="0" i="0" u="none" strike="noStrike" dirty="0" smtClean="0">
                          <a:effectLst/>
                          <a:latin typeface="+mj-lt"/>
                          <a:cs typeface="Times New Roman" panose="02020603050405020304" pitchFamily="18" charset="0"/>
                        </a:rPr>
                        <a:t>ŚRODKI</a:t>
                      </a:r>
                      <a:r>
                        <a:rPr lang="pl-PL" sz="800" b="0" i="0" u="none" strike="noStrike" baseline="0" dirty="0" smtClean="0">
                          <a:effectLst/>
                          <a:latin typeface="+mj-lt"/>
                          <a:cs typeface="Times New Roman" panose="02020603050405020304" pitchFamily="18" charset="0"/>
                        </a:rPr>
                        <a:t> NA PODJĘCIE DZIAŁ. GOSP. - REZERWA</a:t>
                      </a:r>
                      <a:endParaRPr lang="pl-PL" sz="800" b="0" i="0" u="none" strike="noStrike" dirty="0">
                        <a:effectLst/>
                        <a:latin typeface="+mj-lt"/>
                        <a:cs typeface="Times New Roman" panose="02020603050405020304" pitchFamily="18"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pl-PL" sz="800" b="0" i="0" u="none" strike="noStrike" dirty="0" smtClean="0">
                          <a:effectLst/>
                          <a:latin typeface="Calibri" panose="020F0502020204030204" pitchFamily="34" charset="0"/>
                          <a:cs typeface="Calibri" panose="020F0502020204030204" pitchFamily="34" charset="0"/>
                        </a:rPr>
                        <a:t>38 900,00</a:t>
                      </a:r>
                      <a:endParaRPr lang="pl-PL" sz="800" b="0" i="0" u="none" strike="noStrike" dirty="0">
                        <a:effectLst/>
                        <a:latin typeface="Calibri" panose="020F0502020204030204" pitchFamily="34" charset="0"/>
                        <a:cs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3">
                        <a:lumMod val="20000"/>
                        <a:lumOff val="80000"/>
                      </a:schemeClr>
                    </a:solidFill>
                  </a:tcPr>
                </a:tc>
                <a:tc>
                  <a:txBody>
                    <a:bodyPr/>
                    <a:lstStyle/>
                    <a:p>
                      <a:pPr algn="r" fontAlgn="ctr"/>
                      <a:r>
                        <a:rPr lang="pl-PL" sz="800" b="0" i="0" u="none" strike="noStrike" dirty="0" smtClean="0">
                          <a:effectLst/>
                          <a:latin typeface="Calibri" panose="020F0502020204030204" pitchFamily="34" charset="0"/>
                          <a:cs typeface="Calibri" panose="020F0502020204030204" pitchFamily="34" charset="0"/>
                        </a:rPr>
                        <a:t>38 900,00</a:t>
                      </a:r>
                      <a:endParaRPr lang="pl-PL" sz="800" b="0" i="0" u="none" strike="noStrike" dirty="0">
                        <a:effectLst/>
                        <a:latin typeface="Calibri" panose="020F0502020204030204" pitchFamily="34" charset="0"/>
                        <a:cs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pl-PL" sz="800" b="0" i="0" u="none" strike="noStrike" dirty="0" smtClean="0">
                          <a:effectLst/>
                          <a:latin typeface="Calibri" panose="020F0502020204030204" pitchFamily="34" charset="0"/>
                          <a:cs typeface="Calibri" panose="020F0502020204030204" pitchFamily="34" charset="0"/>
                        </a:rPr>
                        <a:t>-</a:t>
                      </a:r>
                      <a:endParaRPr lang="pl-PL" sz="800" b="0" i="0" u="none" strike="noStrike" dirty="0">
                        <a:effectLst/>
                        <a:latin typeface="Calibri" panose="020F0502020204030204" pitchFamily="34" charset="0"/>
                        <a:cs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pl-PL" sz="800" b="0" i="0" u="none" strike="noStrike" dirty="0" smtClean="0">
                          <a:effectLst/>
                          <a:latin typeface="Calibri" panose="020F0502020204030204" pitchFamily="34" charset="0"/>
                          <a:cs typeface="Calibri" panose="020F0502020204030204" pitchFamily="34" charset="0"/>
                        </a:rPr>
                        <a:t>-</a:t>
                      </a:r>
                      <a:endParaRPr lang="pl-PL" sz="800" b="0" i="0" u="none" strike="noStrike" dirty="0">
                        <a:effectLst/>
                        <a:latin typeface="Calibri" panose="020F0502020204030204" pitchFamily="34" charset="0"/>
                        <a:cs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pl-PL" sz="800" b="0" i="0" u="none" strike="noStrike" dirty="0" smtClean="0">
                          <a:effectLst/>
                          <a:latin typeface="Calibri" panose="020F0502020204030204" pitchFamily="34" charset="0"/>
                          <a:cs typeface="Calibri" panose="020F0502020204030204" pitchFamily="34" charset="0"/>
                        </a:rPr>
                        <a:t>38 474,05</a:t>
                      </a:r>
                      <a:endParaRPr lang="pl-PL" sz="800" b="0" i="0" u="none" strike="noStrike" dirty="0">
                        <a:effectLst/>
                        <a:latin typeface="Calibri" panose="020F0502020204030204" pitchFamily="34" charset="0"/>
                        <a:cs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6">
                        <a:lumMod val="40000"/>
                        <a:lumOff val="60000"/>
                      </a:schemeClr>
                    </a:solidFill>
                  </a:tcPr>
                </a:tc>
                <a:tc>
                  <a:txBody>
                    <a:bodyPr/>
                    <a:lstStyle/>
                    <a:p>
                      <a:pPr algn="r" fontAlgn="ctr"/>
                      <a:r>
                        <a:rPr lang="pl-PL" sz="800" b="0" i="0" u="none" strike="noStrike" dirty="0" smtClean="0">
                          <a:effectLst/>
                          <a:latin typeface="Calibri" panose="020F0502020204030204" pitchFamily="34" charset="0"/>
                          <a:cs typeface="Calibri" panose="020F0502020204030204" pitchFamily="34" charset="0"/>
                        </a:rPr>
                        <a:t>38 474,05</a:t>
                      </a:r>
                      <a:endParaRPr lang="pl-PL" sz="800" b="0" i="0" u="none" strike="noStrike" dirty="0">
                        <a:effectLst/>
                        <a:latin typeface="Calibri" panose="020F0502020204030204" pitchFamily="34" charset="0"/>
                        <a:cs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pl-PL" sz="800" b="0" i="0" u="none" strike="noStrike" dirty="0" smtClean="0">
                          <a:effectLst/>
                          <a:latin typeface="Calibri" panose="020F0502020204030204" pitchFamily="34" charset="0"/>
                          <a:cs typeface="Calibri" panose="020F0502020204030204" pitchFamily="34" charset="0"/>
                        </a:rPr>
                        <a:t>-</a:t>
                      </a:r>
                      <a:endParaRPr lang="pl-PL" sz="800" b="0" i="0" u="none" strike="noStrike" dirty="0">
                        <a:effectLst/>
                        <a:latin typeface="Calibri" panose="020F0502020204030204" pitchFamily="34" charset="0"/>
                        <a:cs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pl-PL" sz="800" b="0" i="0" u="none" strike="noStrike" dirty="0" smtClean="0">
                          <a:effectLst/>
                          <a:latin typeface="Calibri" panose="020F0502020204030204" pitchFamily="34" charset="0"/>
                          <a:cs typeface="Calibri" panose="020F0502020204030204" pitchFamily="34" charset="0"/>
                        </a:rPr>
                        <a:t>-</a:t>
                      </a:r>
                      <a:endParaRPr lang="pl-PL" sz="800" b="0" i="0" u="none" strike="noStrike" dirty="0">
                        <a:effectLst/>
                        <a:latin typeface="Calibri" panose="020F0502020204030204" pitchFamily="34" charset="0"/>
                        <a:cs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313560">
                <a:tc>
                  <a:txBody>
                    <a:bodyPr/>
                    <a:lstStyle/>
                    <a:p>
                      <a:pPr algn="l" fontAlgn="ctr">
                        <a:spcAft>
                          <a:spcPts val="0"/>
                        </a:spcAft>
                      </a:pPr>
                      <a:r>
                        <a:rPr lang="pl-PL" sz="800" b="0" i="0" u="none" strike="noStrike" dirty="0" smtClean="0">
                          <a:effectLst/>
                          <a:latin typeface="+mj-lt"/>
                          <a:cs typeface="Times New Roman" panose="02020603050405020304" pitchFamily="18" charset="0"/>
                        </a:rPr>
                        <a:t>DOPOSAŻENIE STANOWISKA.-REZERWA</a:t>
                      </a:r>
                      <a:endParaRPr lang="pl-PL" sz="800" b="0" i="0" u="none" strike="noStrike" dirty="0">
                        <a:effectLst/>
                        <a:latin typeface="+mj-lt"/>
                        <a:cs typeface="Times New Roman" panose="02020603050405020304" pitchFamily="18"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pl-PL" sz="800" b="0" i="0" u="none" strike="noStrike" dirty="0" smtClean="0">
                          <a:effectLst/>
                          <a:latin typeface="Calibri" panose="020F0502020204030204" pitchFamily="34" charset="0"/>
                          <a:cs typeface="Calibri" panose="020F0502020204030204" pitchFamily="34" charset="0"/>
                        </a:rPr>
                        <a:t>24 000,00</a:t>
                      </a:r>
                      <a:endParaRPr lang="pl-PL" sz="800" b="0" i="0" u="none" strike="noStrike" dirty="0">
                        <a:effectLst/>
                        <a:latin typeface="Calibri" panose="020F0502020204030204" pitchFamily="34" charset="0"/>
                        <a:cs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3">
                        <a:lumMod val="20000"/>
                        <a:lumOff val="80000"/>
                      </a:schemeClr>
                    </a:solidFill>
                  </a:tcPr>
                </a:tc>
                <a:tc>
                  <a:txBody>
                    <a:bodyPr/>
                    <a:lstStyle/>
                    <a:p>
                      <a:pPr algn="r" fontAlgn="ctr"/>
                      <a:r>
                        <a:rPr lang="pl-PL" sz="800" b="0" i="0" u="none" strike="noStrike" dirty="0" smtClean="0">
                          <a:effectLst/>
                          <a:latin typeface="Calibri" panose="020F0502020204030204" pitchFamily="34" charset="0"/>
                          <a:cs typeface="Calibri" panose="020F0502020204030204" pitchFamily="34" charset="0"/>
                        </a:rPr>
                        <a:t>24 000,00</a:t>
                      </a:r>
                      <a:endParaRPr lang="pl-PL" sz="800" b="0" i="0" u="none" strike="noStrike" dirty="0">
                        <a:effectLst/>
                        <a:latin typeface="Calibri" panose="020F0502020204030204" pitchFamily="34" charset="0"/>
                        <a:cs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pl-PL" sz="800" b="0" i="0" u="none" strike="noStrike" dirty="0">
                          <a:effectLst/>
                          <a:latin typeface="Calibri" panose="020F0502020204030204" pitchFamily="34" charset="0"/>
                          <a:cs typeface="Calibri" panose="020F0502020204030204" pitchFamily="34" charset="0"/>
                        </a:rPr>
                        <a:t>                    -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pl-PL" sz="800" b="0" i="0" u="none" strike="noStrike" dirty="0">
                          <a:effectLst/>
                          <a:latin typeface="Calibri" panose="020F0502020204030204" pitchFamily="34" charset="0"/>
                          <a:cs typeface="Calibri" panose="020F0502020204030204" pitchFamily="34" charset="0"/>
                        </a:rPr>
                        <a:t>                         -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pl-PL" sz="800" b="0" i="0" u="none" strike="noStrike" dirty="0" smtClean="0">
                          <a:effectLst/>
                          <a:latin typeface="Calibri" panose="020F0502020204030204" pitchFamily="34" charset="0"/>
                          <a:cs typeface="Calibri" panose="020F0502020204030204" pitchFamily="34" charset="0"/>
                        </a:rPr>
                        <a:t>23 950,00</a:t>
                      </a:r>
                      <a:endParaRPr lang="pl-PL" sz="800" b="0" i="0" u="none" strike="noStrike" dirty="0">
                        <a:effectLst/>
                        <a:latin typeface="Calibri" panose="020F0502020204030204" pitchFamily="34" charset="0"/>
                        <a:cs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6">
                        <a:lumMod val="40000"/>
                        <a:lumOff val="60000"/>
                      </a:schemeClr>
                    </a:solidFill>
                  </a:tcPr>
                </a:tc>
                <a:tc>
                  <a:txBody>
                    <a:bodyPr/>
                    <a:lstStyle/>
                    <a:p>
                      <a:pPr algn="r" fontAlgn="ctr"/>
                      <a:r>
                        <a:rPr lang="pl-PL" sz="800" b="0" i="0" u="none" strike="noStrike" dirty="0" smtClean="0">
                          <a:effectLst/>
                          <a:latin typeface="Calibri" panose="020F0502020204030204" pitchFamily="34" charset="0"/>
                          <a:cs typeface="Calibri" panose="020F0502020204030204" pitchFamily="34" charset="0"/>
                        </a:rPr>
                        <a:t>23 950,00</a:t>
                      </a:r>
                      <a:endParaRPr lang="pl-PL" sz="800" b="0" i="0" u="none" strike="noStrike" dirty="0">
                        <a:effectLst/>
                        <a:latin typeface="Calibri" panose="020F0502020204030204" pitchFamily="34" charset="0"/>
                        <a:cs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pl-PL" sz="800" b="0" i="0" u="none" strike="noStrike" dirty="0">
                          <a:effectLst/>
                          <a:latin typeface="Calibri" panose="020F0502020204030204" pitchFamily="34" charset="0"/>
                          <a:cs typeface="Calibri" panose="020F0502020204030204" pitchFamily="34" charset="0"/>
                        </a:rPr>
                        <a:t>                 -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pl-PL" sz="800" b="0" i="0" u="none" strike="noStrike" dirty="0">
                          <a:effectLst/>
                          <a:latin typeface="Calibri" panose="020F0502020204030204" pitchFamily="34" charset="0"/>
                          <a:cs typeface="Calibri" panose="020F0502020204030204" pitchFamily="34" charset="0"/>
                        </a:rPr>
                        <a:t>                 -      </a:t>
                      </a:r>
                    </a:p>
                  </a:txBody>
                  <a:tcPr marL="9525" marR="9525" marT="9525"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35170">
                <a:tc>
                  <a:txBody>
                    <a:bodyPr/>
                    <a:lstStyle/>
                    <a:p>
                      <a:pPr algn="l" fontAlgn="ctr">
                        <a:spcAft>
                          <a:spcPts val="0"/>
                        </a:spcAft>
                      </a:pPr>
                      <a:r>
                        <a:rPr lang="pl-PL" sz="800" b="1" i="0" u="none" strike="noStrike" dirty="0">
                          <a:latin typeface="+mj-lt"/>
                          <a:cs typeface="Times New Roman" panose="02020603050405020304" pitchFamily="18" charset="0"/>
                        </a:rPr>
                        <a:t>RAZEM</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pl-PL" sz="800" b="1" i="0" u="none" strike="noStrike" dirty="0">
                          <a:effectLst/>
                          <a:latin typeface="Calibri" panose="020F0502020204030204" pitchFamily="34" charset="0"/>
                          <a:cs typeface="Calibri" panose="020F0502020204030204" pitchFamily="34" charset="0"/>
                        </a:rPr>
                        <a:t>     </a:t>
                      </a:r>
                      <a:r>
                        <a:rPr lang="pl-PL" sz="800" b="1" i="0" u="none" strike="noStrike" dirty="0" smtClean="0">
                          <a:effectLst/>
                          <a:latin typeface="Calibri" panose="020F0502020204030204" pitchFamily="34" charset="0"/>
                          <a:cs typeface="Calibri" panose="020F0502020204030204" pitchFamily="34" charset="0"/>
                        </a:rPr>
                        <a:t>3 176 200,00</a:t>
                      </a:r>
                      <a:endParaRPr lang="pl-PL" sz="800" b="1" i="0" u="none" strike="noStrike" dirty="0">
                        <a:effectLst/>
                        <a:latin typeface="Calibri" panose="020F0502020204030204" pitchFamily="34" charset="0"/>
                        <a:cs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3">
                        <a:lumMod val="20000"/>
                        <a:lumOff val="80000"/>
                      </a:schemeClr>
                    </a:solidFill>
                  </a:tcPr>
                </a:tc>
                <a:tc>
                  <a:txBody>
                    <a:bodyPr/>
                    <a:lstStyle/>
                    <a:p>
                      <a:pPr algn="ctr" fontAlgn="ctr"/>
                      <a:r>
                        <a:rPr lang="pl-PL" sz="800" b="1" i="0" u="none" strike="noStrike" dirty="0">
                          <a:effectLst/>
                          <a:latin typeface="Calibri" panose="020F0502020204030204" pitchFamily="34" charset="0"/>
                          <a:cs typeface="Calibri" panose="020F0502020204030204" pitchFamily="34" charset="0"/>
                        </a:rPr>
                        <a:t> </a:t>
                      </a:r>
                      <a:r>
                        <a:rPr lang="pl-PL" sz="800" b="1" i="0" u="none" strike="noStrike" dirty="0" smtClean="0">
                          <a:effectLst/>
                          <a:latin typeface="Calibri" panose="020F0502020204030204" pitchFamily="34" charset="0"/>
                          <a:cs typeface="Calibri" panose="020F0502020204030204" pitchFamily="34" charset="0"/>
                        </a:rPr>
                        <a:t> 1 253 488,17</a:t>
                      </a:r>
                      <a:endParaRPr lang="pl-PL" sz="800" b="1" i="0" u="none" strike="noStrike" dirty="0">
                        <a:effectLst/>
                        <a:latin typeface="Calibri" panose="020F0502020204030204" pitchFamily="34" charset="0"/>
                        <a:cs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pl-PL" sz="800" b="1" i="0" u="none" strike="noStrike" dirty="0">
                          <a:effectLst/>
                          <a:latin typeface="Calibri" panose="020F0502020204030204" pitchFamily="34" charset="0"/>
                          <a:cs typeface="Calibri" panose="020F0502020204030204" pitchFamily="34" charset="0"/>
                        </a:rPr>
                        <a:t> </a:t>
                      </a:r>
                      <a:r>
                        <a:rPr lang="pl-PL" sz="800" b="1" i="0" u="none" strike="noStrike" dirty="0" smtClean="0">
                          <a:effectLst/>
                          <a:latin typeface="Calibri" panose="020F0502020204030204" pitchFamily="34" charset="0"/>
                          <a:cs typeface="Calibri" panose="020F0502020204030204" pitchFamily="34" charset="0"/>
                        </a:rPr>
                        <a:t>1 106 646,52</a:t>
                      </a:r>
                      <a:endParaRPr lang="pl-PL" sz="800" b="1" i="0" u="none" strike="noStrike" dirty="0">
                        <a:effectLst/>
                        <a:latin typeface="Calibri" panose="020F0502020204030204" pitchFamily="34" charset="0"/>
                        <a:cs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pl-PL" sz="800" b="1" i="0" u="none" strike="noStrike" dirty="0" smtClean="0">
                          <a:effectLst/>
                          <a:latin typeface="Calibri" panose="020F0502020204030204" pitchFamily="34" charset="0"/>
                          <a:cs typeface="Calibri" panose="020F0502020204030204" pitchFamily="34" charset="0"/>
                        </a:rPr>
                        <a:t>816 365,31</a:t>
                      </a:r>
                      <a:endParaRPr lang="pl-PL" sz="800" b="1" i="0" u="none" strike="noStrike" dirty="0">
                        <a:effectLst/>
                        <a:latin typeface="Calibri" panose="020F0502020204030204" pitchFamily="34" charset="0"/>
                        <a:cs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pl-PL" sz="800" b="1" i="0" u="none" strike="noStrike" dirty="0">
                          <a:effectLst/>
                          <a:latin typeface="Calibri" panose="020F0502020204030204" pitchFamily="34" charset="0"/>
                          <a:cs typeface="Calibri" panose="020F0502020204030204" pitchFamily="34" charset="0"/>
                        </a:rPr>
                        <a:t> </a:t>
                      </a:r>
                      <a:r>
                        <a:rPr lang="pl-PL" sz="800" b="1" i="0" u="none" strike="noStrike" dirty="0" smtClean="0">
                          <a:effectLst/>
                          <a:latin typeface="Calibri" panose="020F0502020204030204" pitchFamily="34" charset="0"/>
                          <a:cs typeface="Calibri" panose="020F0502020204030204" pitchFamily="34" charset="0"/>
                        </a:rPr>
                        <a:t>  2 764 621,00</a:t>
                      </a:r>
                      <a:endParaRPr lang="pl-PL" sz="800" b="1" i="0" u="none" strike="noStrike" dirty="0">
                        <a:effectLst/>
                        <a:latin typeface="Calibri" panose="020F0502020204030204" pitchFamily="34" charset="0"/>
                        <a:cs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6">
                        <a:lumMod val="40000"/>
                        <a:lumOff val="60000"/>
                      </a:schemeClr>
                    </a:solidFill>
                  </a:tcPr>
                </a:tc>
                <a:tc>
                  <a:txBody>
                    <a:bodyPr/>
                    <a:lstStyle/>
                    <a:p>
                      <a:pPr algn="ctr" fontAlgn="ctr"/>
                      <a:r>
                        <a:rPr lang="pl-PL" sz="800" b="1" i="0" u="none" strike="noStrike" dirty="0">
                          <a:effectLst/>
                          <a:latin typeface="Calibri" panose="020F0502020204030204" pitchFamily="34" charset="0"/>
                          <a:cs typeface="Calibri" panose="020F0502020204030204" pitchFamily="34" charset="0"/>
                        </a:rPr>
                        <a:t> </a:t>
                      </a:r>
                      <a:r>
                        <a:rPr lang="pl-PL" sz="800" b="1" i="0" u="none" strike="noStrike" dirty="0" smtClean="0">
                          <a:effectLst/>
                          <a:latin typeface="Calibri" panose="020F0502020204030204" pitchFamily="34" charset="0"/>
                          <a:cs typeface="Calibri" panose="020F0502020204030204" pitchFamily="34" charset="0"/>
                        </a:rPr>
                        <a:t>1 200 225,59</a:t>
                      </a:r>
                      <a:endParaRPr lang="pl-PL" sz="800" b="1" i="0" u="none" strike="noStrike" dirty="0">
                        <a:effectLst/>
                        <a:latin typeface="Calibri" panose="020F0502020204030204" pitchFamily="34" charset="0"/>
                        <a:cs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pl-PL" sz="800" b="1" i="0" u="none" strike="noStrike" dirty="0">
                          <a:effectLst/>
                          <a:latin typeface="Calibri" panose="020F0502020204030204" pitchFamily="34" charset="0"/>
                          <a:cs typeface="Calibri" panose="020F0502020204030204" pitchFamily="34" charset="0"/>
                        </a:rPr>
                        <a:t> </a:t>
                      </a:r>
                      <a:r>
                        <a:rPr lang="pl-PL" sz="800" b="1" i="0" u="none" strike="noStrike" dirty="0" smtClean="0">
                          <a:effectLst/>
                          <a:latin typeface="Calibri" panose="020F0502020204030204" pitchFamily="34" charset="0"/>
                          <a:cs typeface="Calibri" panose="020F0502020204030204" pitchFamily="34" charset="0"/>
                        </a:rPr>
                        <a:t>894 751,21</a:t>
                      </a:r>
                      <a:endParaRPr lang="pl-PL" sz="800" b="1" i="0" u="none" strike="noStrike" dirty="0">
                        <a:effectLst/>
                        <a:latin typeface="Calibri" panose="020F0502020204030204" pitchFamily="34" charset="0"/>
                        <a:cs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pl-PL" sz="800" b="1" i="0" u="none" strike="noStrike" dirty="0" smtClean="0">
                          <a:effectLst/>
                          <a:latin typeface="Calibri" panose="020F0502020204030204" pitchFamily="34" charset="0"/>
                          <a:cs typeface="Calibri" panose="020F0502020204030204" pitchFamily="34" charset="0"/>
                        </a:rPr>
                        <a:t>669 644,20</a:t>
                      </a:r>
                      <a:endParaRPr lang="pl-PL" sz="800" b="1" i="0" u="none" strike="noStrike" dirty="0">
                        <a:effectLst/>
                        <a:latin typeface="Calibri" panose="020F0502020204030204" pitchFamily="34" charset="0"/>
                        <a:cs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35170">
                <a:tc>
                  <a:txBody>
                    <a:bodyPr/>
                    <a:lstStyle/>
                    <a:p>
                      <a:pPr algn="l" fontAlgn="ctr">
                        <a:spcAft>
                          <a:spcPts val="0"/>
                        </a:spcAft>
                      </a:pPr>
                      <a:r>
                        <a:rPr kumimoji="0" lang="pl-PL" sz="800" b="0" i="0" u="none" strike="noStrike" kern="1200" baseline="0" dirty="0" smtClean="0">
                          <a:solidFill>
                            <a:schemeClr val="tx1"/>
                          </a:solidFill>
                          <a:latin typeface="+mj-lt"/>
                          <a:ea typeface="+mn-ea"/>
                          <a:cs typeface="Times New Roman" panose="02020603050405020304" pitchFamily="18" charset="0"/>
                        </a:rPr>
                        <a:t>KRAJOWY FUNDUSZ SZKOLENIOWY</a:t>
                      </a:r>
                      <a:endParaRPr lang="pl-PL" sz="800" b="0" i="0" u="none" strike="noStrike" dirty="0">
                        <a:latin typeface="+mj-lt"/>
                        <a:cs typeface="Times New Roman" panose="02020603050405020304" pitchFamily="18" charset="0"/>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ctr"/>
                      <a:r>
                        <a:rPr lang="pl-PL" sz="800" b="0" i="0" u="none" strike="noStrike" dirty="0" smtClean="0">
                          <a:effectLst/>
                          <a:latin typeface="Calibri" panose="020F0502020204030204" pitchFamily="34" charset="0"/>
                          <a:cs typeface="Calibri" panose="020F0502020204030204" pitchFamily="34" charset="0"/>
                        </a:rPr>
                        <a:t>481</a:t>
                      </a:r>
                      <a:r>
                        <a:rPr lang="pl-PL" sz="800" b="0" i="0" u="none" strike="noStrike" baseline="0" dirty="0" smtClean="0">
                          <a:effectLst/>
                          <a:latin typeface="Calibri" panose="020F0502020204030204" pitchFamily="34" charset="0"/>
                          <a:cs typeface="Calibri" panose="020F0502020204030204" pitchFamily="34" charset="0"/>
                        </a:rPr>
                        <a:t> 700,00</a:t>
                      </a:r>
                      <a:endParaRPr lang="pl-PL" sz="800" b="0" i="0" u="none" strike="noStrike" dirty="0">
                        <a:effectLst/>
                        <a:latin typeface="Calibri" panose="020F0502020204030204" pitchFamily="34" charset="0"/>
                        <a:cs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algn="r" fontAlgn="ctr"/>
                      <a:r>
                        <a:rPr lang="pl-PL" sz="800" b="0" i="0" u="none" strike="noStrike" dirty="0">
                          <a:effectLst/>
                          <a:latin typeface="Calibri" panose="020F0502020204030204" pitchFamily="34" charset="0"/>
                          <a:cs typeface="Calibri" panose="020F0502020204030204" pitchFamily="34" charset="0"/>
                        </a:rPr>
                        <a:t>           </a:t>
                      </a:r>
                      <a:r>
                        <a:rPr lang="pl-PL" sz="800" b="0" i="0" u="none" strike="noStrike" dirty="0" smtClean="0">
                          <a:effectLst/>
                          <a:latin typeface="Calibri" panose="020F0502020204030204" pitchFamily="34" charset="0"/>
                          <a:cs typeface="Calibri" panose="020F0502020204030204" pitchFamily="34" charset="0"/>
                        </a:rPr>
                        <a:t>481 </a:t>
                      </a:r>
                      <a:r>
                        <a:rPr lang="pl-PL" sz="800" b="0" i="0" u="none" strike="noStrike" dirty="0">
                          <a:effectLst/>
                          <a:latin typeface="Calibri" panose="020F0502020204030204" pitchFamily="34" charset="0"/>
                          <a:cs typeface="Calibri" panose="020F0502020204030204" pitchFamily="34" charset="0"/>
                        </a:rPr>
                        <a:t>7</a:t>
                      </a:r>
                      <a:r>
                        <a:rPr lang="pl-PL" sz="800" b="0" i="0" u="none" strike="noStrike" dirty="0" smtClean="0">
                          <a:effectLst/>
                          <a:latin typeface="Calibri" panose="020F0502020204030204" pitchFamily="34" charset="0"/>
                          <a:cs typeface="Calibri" panose="020F0502020204030204" pitchFamily="34" charset="0"/>
                        </a:rPr>
                        <a:t>00,00    </a:t>
                      </a:r>
                      <a:endParaRPr lang="pl-PL" sz="800" b="0" i="0" u="none" strike="noStrike" dirty="0">
                        <a:effectLst/>
                        <a:latin typeface="Calibri" panose="020F0502020204030204" pitchFamily="34" charset="0"/>
                        <a:cs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ctr"/>
                      <a:r>
                        <a:rPr lang="pl-PL" sz="800" b="0" i="0" u="none" strike="noStrike" dirty="0">
                          <a:effectLst/>
                          <a:latin typeface="Calibri" panose="020F0502020204030204" pitchFamily="34" charset="0"/>
                          <a:cs typeface="Calibri" panose="020F0502020204030204" pitchFamily="34" charset="0"/>
                        </a:rPr>
                        <a:t>                    -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ctr"/>
                      <a:r>
                        <a:rPr lang="pl-PL" sz="800" b="0" i="0" u="none" strike="noStrike" dirty="0">
                          <a:effectLst/>
                          <a:latin typeface="Calibri" panose="020F0502020204030204" pitchFamily="34" charset="0"/>
                          <a:cs typeface="Calibri" panose="020F0502020204030204" pitchFamily="34" charset="0"/>
                        </a:rPr>
                        <a:t>                         -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ctr"/>
                      <a:r>
                        <a:rPr lang="pl-PL" sz="800" b="0" i="0" u="none" strike="noStrike" dirty="0" smtClean="0">
                          <a:effectLst/>
                          <a:latin typeface="Calibri" panose="020F0502020204030204" pitchFamily="34" charset="0"/>
                          <a:cs typeface="Calibri" panose="020F0502020204030204" pitchFamily="34" charset="0"/>
                        </a:rPr>
                        <a:t>435 328,02</a:t>
                      </a:r>
                      <a:endParaRPr lang="pl-PL" sz="800" b="0" i="0" u="none" strike="noStrike" dirty="0">
                        <a:effectLst/>
                        <a:latin typeface="Calibri" panose="020F0502020204030204" pitchFamily="34" charset="0"/>
                        <a:cs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r" fontAlgn="ctr"/>
                      <a:r>
                        <a:rPr lang="pl-PL" sz="800" b="0" i="0" u="none" strike="noStrike" dirty="0" smtClean="0">
                          <a:effectLst/>
                          <a:latin typeface="Calibri" panose="020F0502020204030204" pitchFamily="34" charset="0"/>
                          <a:cs typeface="Calibri" panose="020F0502020204030204" pitchFamily="34" charset="0"/>
                        </a:rPr>
                        <a:t>435 328,02</a:t>
                      </a:r>
                      <a:endParaRPr lang="pl-PL" sz="800" b="0" i="0" u="none" strike="noStrike" dirty="0">
                        <a:effectLst/>
                        <a:latin typeface="Calibri" panose="020F0502020204030204" pitchFamily="34" charset="0"/>
                        <a:cs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ctr"/>
                      <a:r>
                        <a:rPr lang="pl-PL" sz="800" b="0" i="0" u="none" strike="noStrike" dirty="0">
                          <a:effectLst/>
                          <a:latin typeface="Calibri" panose="020F0502020204030204" pitchFamily="34" charset="0"/>
                          <a:cs typeface="Calibri" panose="020F0502020204030204" pitchFamily="34" charset="0"/>
                        </a:rPr>
                        <a:t>                 -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ctr"/>
                      <a:r>
                        <a:rPr lang="pl-PL" sz="800" b="0" i="0" u="none" strike="noStrike" dirty="0">
                          <a:effectLst/>
                          <a:latin typeface="Calibri" panose="020F0502020204030204" pitchFamily="34" charset="0"/>
                          <a:cs typeface="Calibri" panose="020F0502020204030204" pitchFamily="34" charset="0"/>
                        </a:rPr>
                        <a:t>                 -      </a:t>
                      </a:r>
                    </a:p>
                  </a:txBody>
                  <a:tcPr marL="9525" marR="9525" marT="9525"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235170">
                <a:tc>
                  <a:txBody>
                    <a:bodyPr/>
                    <a:lstStyle/>
                    <a:p>
                      <a:pPr marL="0" marR="0" lvl="0" indent="0" algn="l" defTabSz="457200" rtl="0" eaLnBrk="1" fontAlgn="ctr" latinLnBrk="0" hangingPunct="1">
                        <a:lnSpc>
                          <a:spcPct val="100000"/>
                        </a:lnSpc>
                        <a:spcBef>
                          <a:spcPts val="0"/>
                        </a:spcBef>
                        <a:spcAft>
                          <a:spcPts val="0"/>
                        </a:spcAft>
                        <a:buClrTx/>
                        <a:buSzTx/>
                        <a:buFontTx/>
                        <a:buNone/>
                        <a:tabLst/>
                        <a:defRPr/>
                      </a:pPr>
                      <a:r>
                        <a:rPr kumimoji="0" lang="pl-PL" sz="800" b="0" i="0" u="none" strike="noStrike" kern="1200" baseline="0" dirty="0" smtClean="0">
                          <a:solidFill>
                            <a:schemeClr val="tx1"/>
                          </a:solidFill>
                          <a:latin typeface="+mj-lt"/>
                          <a:ea typeface="+mn-ea"/>
                          <a:cs typeface="Times New Roman" panose="02020603050405020304" pitchFamily="18" charset="0"/>
                        </a:rPr>
                        <a:t>KRAJOWY FUNDUSZ SZKOLENIOWY-REZERWA</a:t>
                      </a:r>
                      <a:endParaRPr lang="pl-PL" sz="800" b="0" i="0" u="none" strike="noStrike" dirty="0" smtClean="0">
                        <a:latin typeface="+mj-lt"/>
                        <a:cs typeface="Times New Roman" panose="02020603050405020304" pitchFamily="18" charset="0"/>
                      </a:endParaRPr>
                    </a:p>
                    <a:p>
                      <a:pPr algn="l" fontAlgn="ctr">
                        <a:spcAft>
                          <a:spcPts val="0"/>
                        </a:spcAft>
                      </a:pPr>
                      <a:endParaRPr lang="pl-PL" sz="800" b="0" i="0" u="none" strike="noStrike" dirty="0">
                        <a:latin typeface="+mj-lt"/>
                        <a:cs typeface="Times New Roman" panose="02020603050405020304" pitchFamily="18" charset="0"/>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ctr"/>
                      <a:r>
                        <a:rPr lang="pl-PL" sz="800" b="0" i="0" u="none" strike="noStrike" dirty="0" smtClean="0">
                          <a:effectLst/>
                          <a:latin typeface="Calibri" panose="020F0502020204030204" pitchFamily="34" charset="0"/>
                          <a:cs typeface="Calibri" panose="020F0502020204030204" pitchFamily="34" charset="0"/>
                        </a:rPr>
                        <a:t>110 100,00</a:t>
                      </a:r>
                      <a:endParaRPr lang="pl-PL" sz="800" b="0" i="0" u="none" strike="noStrike" dirty="0">
                        <a:effectLst/>
                        <a:latin typeface="Calibri" panose="020F0502020204030204" pitchFamily="34" charset="0"/>
                        <a:cs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algn="r" fontAlgn="ctr"/>
                      <a:r>
                        <a:rPr lang="pl-PL" sz="800" b="0" i="0" u="none" strike="noStrike" dirty="0" smtClean="0">
                          <a:effectLst/>
                          <a:latin typeface="Calibri" panose="020F0502020204030204" pitchFamily="34" charset="0"/>
                          <a:cs typeface="Calibri" panose="020F0502020204030204" pitchFamily="34" charset="0"/>
                        </a:rPr>
                        <a:t>110 100,00</a:t>
                      </a:r>
                      <a:endParaRPr lang="pl-PL" sz="800" b="0" i="0" u="none" strike="noStrike" dirty="0">
                        <a:effectLst/>
                        <a:latin typeface="Calibri" panose="020F0502020204030204" pitchFamily="34" charset="0"/>
                        <a:cs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ctr"/>
                      <a:r>
                        <a:rPr lang="pl-PL" sz="800" b="0" i="0" u="none" strike="noStrike" dirty="0" smtClean="0">
                          <a:effectLst/>
                          <a:latin typeface="Calibri" panose="020F0502020204030204" pitchFamily="34" charset="0"/>
                          <a:cs typeface="Calibri" panose="020F0502020204030204" pitchFamily="34" charset="0"/>
                        </a:rPr>
                        <a:t>-</a:t>
                      </a:r>
                      <a:endParaRPr lang="pl-PL" sz="800" b="0" i="0" u="none" strike="noStrike" dirty="0">
                        <a:effectLst/>
                        <a:latin typeface="Calibri" panose="020F0502020204030204" pitchFamily="34" charset="0"/>
                        <a:cs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ctr"/>
                      <a:r>
                        <a:rPr lang="pl-PL" sz="800" b="0" i="0" u="none" strike="noStrike" dirty="0" smtClean="0">
                          <a:effectLst/>
                          <a:latin typeface="Calibri" panose="020F0502020204030204" pitchFamily="34" charset="0"/>
                          <a:cs typeface="Calibri" panose="020F0502020204030204" pitchFamily="34" charset="0"/>
                        </a:rPr>
                        <a:t>-</a:t>
                      </a:r>
                      <a:endParaRPr lang="pl-PL" sz="800" b="0" i="0" u="none" strike="noStrike" dirty="0">
                        <a:effectLst/>
                        <a:latin typeface="Calibri" panose="020F0502020204030204" pitchFamily="34" charset="0"/>
                        <a:cs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ctr"/>
                      <a:r>
                        <a:rPr lang="pl-PL" sz="800" b="0" i="0" u="none" strike="noStrike" dirty="0" smtClean="0">
                          <a:effectLst/>
                          <a:latin typeface="Calibri" panose="020F0502020204030204" pitchFamily="34" charset="0"/>
                          <a:cs typeface="Calibri" panose="020F0502020204030204" pitchFamily="34" charset="0"/>
                        </a:rPr>
                        <a:t>106 537,68</a:t>
                      </a:r>
                      <a:endParaRPr lang="pl-PL" sz="800" b="0" i="0" u="none" strike="noStrike" dirty="0">
                        <a:effectLst/>
                        <a:latin typeface="Calibri" panose="020F0502020204030204" pitchFamily="34" charset="0"/>
                        <a:cs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r" fontAlgn="ctr"/>
                      <a:r>
                        <a:rPr lang="pl-PL" sz="800" b="0" i="0" u="none" strike="noStrike" dirty="0" smtClean="0">
                          <a:effectLst/>
                          <a:latin typeface="Calibri" panose="020F0502020204030204" pitchFamily="34" charset="0"/>
                          <a:cs typeface="Calibri" panose="020F0502020204030204" pitchFamily="34" charset="0"/>
                        </a:rPr>
                        <a:t>106 537,68</a:t>
                      </a:r>
                      <a:endParaRPr lang="pl-PL" sz="800" b="0" i="0" u="none" strike="noStrike" dirty="0">
                        <a:effectLst/>
                        <a:latin typeface="Calibri" panose="020F0502020204030204" pitchFamily="34" charset="0"/>
                        <a:cs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ctr"/>
                      <a:r>
                        <a:rPr lang="pl-PL" sz="800" b="0" i="0" u="none" strike="noStrike" dirty="0" smtClean="0">
                          <a:effectLst/>
                          <a:latin typeface="Calibri" panose="020F0502020204030204" pitchFamily="34" charset="0"/>
                          <a:cs typeface="Calibri" panose="020F0502020204030204" pitchFamily="34" charset="0"/>
                        </a:rPr>
                        <a:t>-</a:t>
                      </a:r>
                      <a:endParaRPr lang="pl-PL" sz="800" b="0" i="0" u="none" strike="noStrike" dirty="0">
                        <a:effectLst/>
                        <a:latin typeface="Calibri" panose="020F0502020204030204" pitchFamily="34" charset="0"/>
                        <a:cs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ctr"/>
                      <a:r>
                        <a:rPr lang="pl-PL" sz="800" b="0" i="0" u="none" strike="noStrike" dirty="0" smtClean="0">
                          <a:effectLst/>
                          <a:latin typeface="Calibri" panose="020F0502020204030204" pitchFamily="34" charset="0"/>
                          <a:cs typeface="Calibri" panose="020F0502020204030204" pitchFamily="34" charset="0"/>
                        </a:rPr>
                        <a:t>-</a:t>
                      </a:r>
                      <a:endParaRPr lang="pl-PL" sz="800" b="0" i="0" u="none" strike="noStrike" dirty="0">
                        <a:effectLst/>
                        <a:latin typeface="Calibri" panose="020F0502020204030204" pitchFamily="34" charset="0"/>
                        <a:cs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235170">
                <a:tc>
                  <a:txBody>
                    <a:bodyPr/>
                    <a:lstStyle/>
                    <a:p>
                      <a:pPr algn="l" fontAlgn="ctr">
                        <a:spcAft>
                          <a:spcPts val="0"/>
                        </a:spcAft>
                      </a:pPr>
                      <a:r>
                        <a:rPr lang="pl-PL" sz="800" b="0" i="0" u="none" strike="noStrike" dirty="0" smtClean="0">
                          <a:latin typeface="+mj-lt"/>
                          <a:cs typeface="Times New Roman" panose="02020603050405020304" pitchFamily="18" charset="0"/>
                        </a:rPr>
                        <a:t>REF. KOSZTÓW ZA ZATR. BEZR. DO 30 R.Ż.</a:t>
                      </a:r>
                      <a:endParaRPr lang="pl-PL" sz="800" b="0" i="0" u="none" strike="noStrike" dirty="0">
                        <a:latin typeface="+mj-lt"/>
                        <a:cs typeface="Times New Roman" panose="02020603050405020304" pitchFamily="18" charset="0"/>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ctr"/>
                      <a:r>
                        <a:rPr lang="pl-PL" sz="800" b="0" i="0" u="none" strike="noStrike" dirty="0" smtClean="0">
                          <a:effectLst/>
                          <a:latin typeface="Calibri" panose="020F0502020204030204" pitchFamily="34" charset="0"/>
                          <a:cs typeface="Calibri" panose="020F0502020204030204" pitchFamily="34" charset="0"/>
                        </a:rPr>
                        <a:t>430 600,00</a:t>
                      </a:r>
                      <a:endParaRPr lang="pl-PL" sz="800" b="0" i="0" u="none" strike="noStrike" dirty="0">
                        <a:effectLst/>
                        <a:latin typeface="Calibri" panose="020F0502020204030204" pitchFamily="34" charset="0"/>
                        <a:cs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algn="r" fontAlgn="ctr"/>
                      <a:r>
                        <a:rPr lang="pl-PL" sz="800" b="0" i="0" u="none" strike="noStrike" dirty="0" smtClean="0">
                          <a:effectLst/>
                          <a:latin typeface="Calibri" panose="020F0502020204030204" pitchFamily="34" charset="0"/>
                          <a:cs typeface="Calibri" panose="020F0502020204030204" pitchFamily="34" charset="0"/>
                        </a:rPr>
                        <a:t>430 600,00</a:t>
                      </a:r>
                      <a:endParaRPr lang="pl-PL" sz="800" b="0" i="0" u="none" strike="noStrike" dirty="0">
                        <a:effectLst/>
                        <a:latin typeface="Calibri" panose="020F0502020204030204" pitchFamily="34" charset="0"/>
                        <a:cs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ctr"/>
                      <a:r>
                        <a:rPr lang="pl-PL" sz="800" b="0" i="0" u="none" strike="noStrike" dirty="0" smtClean="0">
                          <a:effectLst/>
                          <a:latin typeface="Calibri" panose="020F0502020204030204" pitchFamily="34" charset="0"/>
                          <a:cs typeface="Calibri" panose="020F0502020204030204" pitchFamily="34" charset="0"/>
                        </a:rPr>
                        <a:t>-</a:t>
                      </a:r>
                      <a:endParaRPr lang="pl-PL" sz="800" b="0" i="0" u="none" strike="noStrike" dirty="0">
                        <a:effectLst/>
                        <a:latin typeface="Calibri" panose="020F0502020204030204" pitchFamily="34" charset="0"/>
                        <a:cs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ctr"/>
                      <a:r>
                        <a:rPr lang="pl-PL" sz="800" b="0" i="0" u="none" strike="noStrike" dirty="0" smtClean="0">
                          <a:effectLst/>
                          <a:latin typeface="Calibri" panose="020F0502020204030204" pitchFamily="34" charset="0"/>
                          <a:cs typeface="Calibri" panose="020F0502020204030204" pitchFamily="34" charset="0"/>
                        </a:rPr>
                        <a:t>-</a:t>
                      </a:r>
                      <a:endParaRPr lang="pl-PL" sz="800" b="0" i="0" u="none" strike="noStrike" dirty="0">
                        <a:effectLst/>
                        <a:latin typeface="Calibri" panose="020F0502020204030204" pitchFamily="34" charset="0"/>
                        <a:cs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ctr"/>
                      <a:r>
                        <a:rPr lang="pl-PL" sz="800" b="0" i="0" u="none" strike="noStrike" dirty="0" smtClean="0">
                          <a:effectLst/>
                          <a:latin typeface="Calibri" panose="020F0502020204030204" pitchFamily="34" charset="0"/>
                          <a:cs typeface="Calibri" panose="020F0502020204030204" pitchFamily="34" charset="0"/>
                        </a:rPr>
                        <a:t>411 396,69</a:t>
                      </a:r>
                      <a:endParaRPr lang="pl-PL" sz="800" b="0" i="0" u="none" strike="noStrike" dirty="0">
                        <a:effectLst/>
                        <a:latin typeface="Calibri" panose="020F0502020204030204" pitchFamily="34" charset="0"/>
                        <a:cs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r" fontAlgn="ctr"/>
                      <a:r>
                        <a:rPr lang="pl-PL" sz="800" b="0" i="0" u="none" strike="noStrike" dirty="0" smtClean="0">
                          <a:effectLst/>
                          <a:latin typeface="Calibri" panose="020F0502020204030204" pitchFamily="34" charset="0"/>
                          <a:cs typeface="Calibri" panose="020F0502020204030204" pitchFamily="34" charset="0"/>
                        </a:rPr>
                        <a:t>411 396,69</a:t>
                      </a:r>
                      <a:endParaRPr lang="pl-PL" sz="800" b="0" i="0" u="none" strike="noStrike" dirty="0">
                        <a:effectLst/>
                        <a:latin typeface="Calibri" panose="020F0502020204030204" pitchFamily="34" charset="0"/>
                        <a:cs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ctr"/>
                      <a:r>
                        <a:rPr lang="pl-PL" sz="800" b="0" i="0" u="none" strike="noStrike" dirty="0" smtClean="0">
                          <a:effectLst/>
                          <a:latin typeface="Calibri" panose="020F0502020204030204" pitchFamily="34" charset="0"/>
                          <a:cs typeface="Calibri" panose="020F0502020204030204" pitchFamily="34" charset="0"/>
                        </a:rPr>
                        <a:t>-</a:t>
                      </a:r>
                      <a:endParaRPr lang="pl-PL" sz="800" b="0" i="0" u="none" strike="noStrike" dirty="0">
                        <a:effectLst/>
                        <a:latin typeface="Calibri" panose="020F0502020204030204" pitchFamily="34" charset="0"/>
                        <a:cs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ctr"/>
                      <a:r>
                        <a:rPr lang="pl-PL" sz="800" b="0" i="0" u="none" strike="noStrike" dirty="0" smtClean="0">
                          <a:effectLst/>
                          <a:latin typeface="Calibri" panose="020F0502020204030204" pitchFamily="34" charset="0"/>
                          <a:cs typeface="Calibri" panose="020F0502020204030204" pitchFamily="34" charset="0"/>
                        </a:rPr>
                        <a:t>-</a:t>
                      </a:r>
                      <a:endParaRPr lang="pl-PL" sz="800" b="0" i="0" u="none" strike="noStrike" dirty="0">
                        <a:effectLst/>
                        <a:latin typeface="Calibri" panose="020F0502020204030204" pitchFamily="34" charset="0"/>
                        <a:cs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206654">
                <a:tc>
                  <a:txBody>
                    <a:bodyPr/>
                    <a:lstStyle/>
                    <a:p>
                      <a:pPr algn="l" fontAlgn="b"/>
                      <a:r>
                        <a:rPr lang="pl-PL" sz="800" b="1" i="0" u="none" strike="noStrike" dirty="0" smtClean="0">
                          <a:latin typeface="+mj-lt"/>
                          <a:cs typeface="Times New Roman" panose="02020603050405020304" pitchFamily="18" charset="0"/>
                        </a:rPr>
                        <a:t>OGÓŁEM</a:t>
                      </a:r>
                      <a:endParaRPr lang="pl-PL" sz="800" b="1" i="0" u="none" strike="noStrike" dirty="0">
                        <a:latin typeface="+mj-lt"/>
                        <a:cs typeface="Times New Roman" panose="02020603050405020304" pitchFamily="18" charset="0"/>
                      </a:endParaRPr>
                    </a:p>
                  </a:txBody>
                  <a:tcPr marL="0" marR="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CF7A7"/>
                    </a:solidFill>
                  </a:tcPr>
                </a:tc>
                <a:tc>
                  <a:txBody>
                    <a:bodyPr/>
                    <a:lstStyle/>
                    <a:p>
                      <a:pPr algn="ctr" fontAlgn="ctr"/>
                      <a:r>
                        <a:rPr lang="pl-PL" sz="800" b="1" i="0" u="none" strike="noStrike" dirty="0" smtClean="0">
                          <a:effectLst/>
                          <a:latin typeface="Calibri" panose="020F0502020204030204" pitchFamily="34" charset="0"/>
                          <a:cs typeface="Calibri" panose="020F0502020204030204" pitchFamily="34" charset="0"/>
                        </a:rPr>
                        <a:t>4 198 900,00</a:t>
                      </a:r>
                      <a:endParaRPr lang="pl-PL" sz="800" b="1" i="0" u="none" strike="noStrike" dirty="0">
                        <a:effectLst/>
                        <a:latin typeface="Calibri" panose="020F0502020204030204" pitchFamily="34" charset="0"/>
                        <a:cs typeface="Calibri" panose="020F050202020403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CF7A7"/>
                    </a:solidFill>
                  </a:tcPr>
                </a:tc>
                <a:tc>
                  <a:txBody>
                    <a:bodyPr/>
                    <a:lstStyle/>
                    <a:p>
                      <a:pPr algn="ctr" fontAlgn="ctr"/>
                      <a:r>
                        <a:rPr lang="pl-PL" sz="800" b="1" i="0" u="none" strike="noStrike" dirty="0" smtClean="0">
                          <a:effectLst/>
                          <a:latin typeface="Calibri" panose="020F0502020204030204" pitchFamily="34" charset="0"/>
                          <a:cs typeface="Calibri" panose="020F0502020204030204" pitchFamily="34" charset="0"/>
                        </a:rPr>
                        <a:t>2 275 888,17</a:t>
                      </a:r>
                      <a:endParaRPr lang="pl-PL" sz="800" b="1" i="0" u="none" strike="noStrike" dirty="0">
                        <a:effectLst/>
                        <a:latin typeface="Calibri" panose="020F0502020204030204" pitchFamily="34" charset="0"/>
                        <a:cs typeface="Calibri" panose="020F050202020403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CF7A7"/>
                    </a:solidFill>
                  </a:tcPr>
                </a:tc>
                <a:tc>
                  <a:txBody>
                    <a:bodyPr/>
                    <a:lstStyle/>
                    <a:p>
                      <a:pPr algn="ctr" fontAlgn="ctr"/>
                      <a:r>
                        <a:rPr lang="pl-PL" sz="800" b="1" i="0" u="none" strike="noStrike" dirty="0" smtClean="0">
                          <a:effectLst/>
                          <a:latin typeface="Calibri" panose="020F0502020204030204" pitchFamily="34" charset="0"/>
                          <a:cs typeface="Calibri" panose="020F0502020204030204" pitchFamily="34" charset="0"/>
                        </a:rPr>
                        <a:t>1 106 646,52</a:t>
                      </a:r>
                      <a:endParaRPr lang="pl-PL" sz="800" b="1" i="0" u="none" strike="noStrike" dirty="0">
                        <a:effectLst/>
                        <a:latin typeface="Calibri" panose="020F0502020204030204" pitchFamily="34" charset="0"/>
                        <a:cs typeface="Calibri" panose="020F050202020403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CF7A7"/>
                    </a:solidFill>
                  </a:tcPr>
                </a:tc>
                <a:tc>
                  <a:txBody>
                    <a:bodyPr/>
                    <a:lstStyle/>
                    <a:p>
                      <a:pPr algn="ctr" fontAlgn="ctr"/>
                      <a:r>
                        <a:rPr lang="pl-PL" sz="800" b="1" i="0" u="none" strike="noStrike" dirty="0" smtClean="0">
                          <a:effectLst/>
                          <a:latin typeface="Calibri" panose="020F0502020204030204" pitchFamily="34" charset="0"/>
                          <a:cs typeface="Calibri" panose="020F0502020204030204" pitchFamily="34" charset="0"/>
                        </a:rPr>
                        <a:t>816 365,32</a:t>
                      </a:r>
                      <a:endParaRPr lang="pl-PL" sz="800" b="1" i="0" u="none" strike="noStrike" dirty="0">
                        <a:effectLst/>
                        <a:latin typeface="Calibri" panose="020F0502020204030204" pitchFamily="34" charset="0"/>
                        <a:cs typeface="Calibri" panose="020F050202020403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CF7A7"/>
                    </a:solidFill>
                  </a:tcPr>
                </a:tc>
                <a:tc>
                  <a:txBody>
                    <a:bodyPr/>
                    <a:lstStyle/>
                    <a:p>
                      <a:pPr algn="ctr" fontAlgn="ctr"/>
                      <a:r>
                        <a:rPr lang="pl-PL" sz="800" b="1" i="0" u="none" strike="noStrike" dirty="0" smtClean="0">
                          <a:effectLst/>
                          <a:latin typeface="Calibri" panose="020F0502020204030204" pitchFamily="34" charset="0"/>
                          <a:cs typeface="Calibri" panose="020F0502020204030204" pitchFamily="34" charset="0"/>
                        </a:rPr>
                        <a:t>3 717 883,39</a:t>
                      </a:r>
                      <a:endParaRPr lang="pl-PL" sz="800" b="1" i="0" u="none" strike="noStrike" dirty="0">
                        <a:effectLst/>
                        <a:latin typeface="Calibri" panose="020F0502020204030204" pitchFamily="34" charset="0"/>
                        <a:cs typeface="Calibri" panose="020F050202020403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CF7A7"/>
                    </a:solidFill>
                  </a:tcPr>
                </a:tc>
                <a:tc>
                  <a:txBody>
                    <a:bodyPr/>
                    <a:lstStyle/>
                    <a:p>
                      <a:pPr algn="ctr" fontAlgn="ctr"/>
                      <a:r>
                        <a:rPr lang="pl-PL" sz="800" b="1" i="0" u="none" strike="noStrike" dirty="0" smtClean="0">
                          <a:effectLst/>
                          <a:latin typeface="Calibri" panose="020F0502020204030204" pitchFamily="34" charset="0"/>
                          <a:cs typeface="Calibri" panose="020F0502020204030204" pitchFamily="34" charset="0"/>
                        </a:rPr>
                        <a:t>2 153 487,98</a:t>
                      </a:r>
                      <a:endParaRPr lang="pl-PL" sz="800" b="1" i="0" u="none" strike="noStrike" dirty="0">
                        <a:effectLst/>
                        <a:latin typeface="Calibri" panose="020F0502020204030204" pitchFamily="34" charset="0"/>
                        <a:cs typeface="Calibri" panose="020F050202020403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CF7A7"/>
                    </a:solidFill>
                  </a:tcPr>
                </a:tc>
                <a:tc>
                  <a:txBody>
                    <a:bodyPr/>
                    <a:lstStyle/>
                    <a:p>
                      <a:pPr algn="ctr" fontAlgn="ctr"/>
                      <a:r>
                        <a:rPr lang="pl-PL" sz="800" b="1" i="0" u="none" strike="noStrike" dirty="0" smtClean="0">
                          <a:effectLst/>
                          <a:latin typeface="Calibri" panose="020F0502020204030204" pitchFamily="34" charset="0"/>
                          <a:cs typeface="Calibri" panose="020F0502020204030204" pitchFamily="34" charset="0"/>
                        </a:rPr>
                        <a:t>894 751,21</a:t>
                      </a:r>
                      <a:endParaRPr lang="pl-PL" sz="800" b="1" i="0" u="none" strike="noStrike" dirty="0">
                        <a:effectLst/>
                        <a:latin typeface="Calibri" panose="020F0502020204030204" pitchFamily="34" charset="0"/>
                        <a:cs typeface="Calibri" panose="020F050202020403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CF7A7"/>
                    </a:solidFill>
                  </a:tcPr>
                </a:tc>
                <a:tc>
                  <a:txBody>
                    <a:bodyPr/>
                    <a:lstStyle/>
                    <a:p>
                      <a:pPr algn="ctr" fontAlgn="ctr"/>
                      <a:r>
                        <a:rPr lang="pl-PL" sz="800" b="1" i="0" u="none" strike="noStrike" dirty="0">
                          <a:effectLst/>
                          <a:latin typeface="Calibri" panose="020F0502020204030204" pitchFamily="34" charset="0"/>
                          <a:cs typeface="Calibri" panose="020F0502020204030204" pitchFamily="34" charset="0"/>
                        </a:rPr>
                        <a:t> </a:t>
                      </a:r>
                      <a:r>
                        <a:rPr lang="pl-PL" sz="800" b="1" i="0" u="none" strike="noStrike" dirty="0" smtClean="0">
                          <a:effectLst/>
                          <a:latin typeface="Calibri" panose="020F0502020204030204" pitchFamily="34" charset="0"/>
                          <a:cs typeface="Calibri" panose="020F0502020204030204" pitchFamily="34" charset="0"/>
                        </a:rPr>
                        <a:t>669,644,20</a:t>
                      </a:r>
                      <a:endParaRPr lang="pl-PL" sz="800" b="1" i="0" u="none" strike="noStrike" dirty="0">
                        <a:effectLst/>
                        <a:latin typeface="Calibri" panose="020F0502020204030204" pitchFamily="34" charset="0"/>
                        <a:cs typeface="Calibri" panose="020F050202020403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CF7A7"/>
                    </a:solidFill>
                  </a:tcPr>
                </a:tc>
              </a:tr>
              <a:tr h="279812">
                <a:tc gridSpan="8">
                  <a:txBody>
                    <a:bodyPr/>
                    <a:lstStyle/>
                    <a:p>
                      <a:pPr algn="l" fontAlgn="b"/>
                      <a:endParaRPr lang="pl-PL" sz="900" b="0" i="0" u="none" strike="noStrike" dirty="0">
                        <a:latin typeface="Arial"/>
                      </a:endParaRPr>
                    </a:p>
                  </a:txBody>
                  <a:tcPr marL="0" marR="0" marT="0" marB="0" anchor="b">
                    <a:lnL>
                      <a:noFill/>
                    </a:lnL>
                    <a:lnR>
                      <a:noFill/>
                    </a:lnR>
                    <a:lnT w="12700" cap="flat" cmpd="sng" algn="ctr">
                      <a:solidFill>
                        <a:schemeClr val="tx1"/>
                      </a:solidFill>
                      <a:prstDash val="solid"/>
                      <a:round/>
                      <a:headEnd type="none" w="med" len="med"/>
                      <a:tailEnd type="none" w="med" len="med"/>
                    </a:lnT>
                    <a:lnB>
                      <a:noFill/>
                    </a:lnB>
                    <a:lnTlToBr w="12700" cmpd="sng">
                      <a:noFill/>
                      <a:prstDash val="solid"/>
                    </a:lnTlToBr>
                    <a:lnBlToTr w="12700" cmpd="sng">
                      <a:noFill/>
                      <a:prstDash val="solid"/>
                    </a:lnBlToTr>
                  </a:tcPr>
                </a:tc>
                <a:tc hMerge="1">
                  <a:txBody>
                    <a:bodyPr/>
                    <a:lstStyle/>
                    <a:p>
                      <a:endParaRPr lang="pl-PL"/>
                    </a:p>
                  </a:txBody>
                  <a:tcPr/>
                </a:tc>
                <a:tc hMerge="1">
                  <a:txBody>
                    <a:bodyPr/>
                    <a:lstStyle/>
                    <a:p>
                      <a:endParaRPr lang="pl-PL"/>
                    </a:p>
                  </a:txBody>
                  <a:tcPr/>
                </a:tc>
                <a:tc hMerge="1">
                  <a:txBody>
                    <a:bodyPr/>
                    <a:lstStyle/>
                    <a:p>
                      <a:endParaRPr lang="pl-PL"/>
                    </a:p>
                  </a:txBody>
                  <a:tcPr/>
                </a:tc>
                <a:tc hMerge="1">
                  <a:txBody>
                    <a:bodyPr/>
                    <a:lstStyle/>
                    <a:p>
                      <a:endParaRPr lang="pl-PL"/>
                    </a:p>
                  </a:txBody>
                  <a:tcPr/>
                </a:tc>
                <a:tc hMerge="1">
                  <a:txBody>
                    <a:bodyPr/>
                    <a:lstStyle/>
                    <a:p>
                      <a:endParaRPr lang="pl-PL"/>
                    </a:p>
                  </a:txBody>
                  <a:tcPr/>
                </a:tc>
                <a:tc hMerge="1">
                  <a:txBody>
                    <a:bodyPr/>
                    <a:lstStyle/>
                    <a:p>
                      <a:endParaRPr lang="pl-PL"/>
                    </a:p>
                  </a:txBody>
                  <a:tcPr/>
                </a:tc>
                <a:tc hMerge="1">
                  <a:txBody>
                    <a:bodyPr/>
                    <a:lstStyle/>
                    <a:p>
                      <a:endParaRPr lang="pl-PL"/>
                    </a:p>
                  </a:txBody>
                  <a:tcPr/>
                </a:tc>
                <a:tc>
                  <a:txBody>
                    <a:bodyPr/>
                    <a:lstStyle/>
                    <a:p>
                      <a:pPr algn="l" fontAlgn="b"/>
                      <a:endParaRPr lang="pl-PL" sz="900" b="0" i="0" u="none" strike="noStrike" dirty="0">
                        <a:latin typeface="Arial"/>
                      </a:endParaRPr>
                    </a:p>
                  </a:txBody>
                  <a:tcPr marL="0" marR="0" marT="0" marB="0" anchor="b">
                    <a:lnL>
                      <a:noFill/>
                    </a:lnL>
                    <a:lnR>
                      <a:noFill/>
                    </a:lnR>
                    <a:lnT w="12700" cap="flat" cmpd="sng" algn="ctr">
                      <a:solidFill>
                        <a:schemeClr val="tx1"/>
                      </a:solidFill>
                      <a:prstDash val="solid"/>
                      <a:round/>
                      <a:headEnd type="none" w="med" len="med"/>
                      <a:tailEnd type="none" w="med" len="med"/>
                    </a:lnT>
                    <a:lnB>
                      <a:noFill/>
                    </a:lnB>
                    <a:lnTlToBr w="12700" cmpd="sng">
                      <a:noFill/>
                      <a:prstDash val="solid"/>
                    </a:lnTlToBr>
                    <a:lnBlToTr w="12700" cmpd="sng">
                      <a:noFill/>
                      <a:prstDash val="solid"/>
                    </a:lnBlToTr>
                  </a:tcPr>
                </a:tc>
              </a:tr>
            </a:tbl>
          </a:graphicData>
        </a:graphic>
      </p:graphicFrame>
      <p:pic>
        <p:nvPicPr>
          <p:cNvPr id="8806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2000" y="252000"/>
            <a:ext cx="1298575" cy="865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6699" name="Group 139"/>
          <p:cNvGraphicFramePr>
            <a:graphicFrameLocks noGrp="1"/>
          </p:cNvGraphicFramePr>
          <p:nvPr>
            <p:extLst>
              <p:ext uri="{D42A27DB-BD31-4B8C-83A1-F6EECF244321}">
                <p14:modId xmlns:p14="http://schemas.microsoft.com/office/powerpoint/2010/main" val="4229891895"/>
              </p:ext>
            </p:extLst>
          </p:nvPr>
        </p:nvGraphicFramePr>
        <p:xfrm>
          <a:off x="1086473" y="1772816"/>
          <a:ext cx="7488238" cy="3586164"/>
        </p:xfrm>
        <a:graphic>
          <a:graphicData uri="http://schemas.openxmlformats.org/drawingml/2006/table">
            <a:tbl>
              <a:tblPr>
                <a:effectLst>
                  <a:outerShdw blurRad="50800" dist="50800" dir="5400000" algn="ctr" rotWithShape="0">
                    <a:schemeClr val="bg1">
                      <a:lumMod val="75000"/>
                    </a:schemeClr>
                  </a:outerShdw>
                </a:effectLst>
              </a:tblPr>
              <a:tblGrid>
                <a:gridCol w="4827588"/>
                <a:gridCol w="2660650"/>
              </a:tblGrid>
              <a:tr h="620712">
                <a:tc>
                  <a:txBody>
                    <a:bodyPr/>
                    <a:lstStyle/>
                    <a:p>
                      <a:pPr marL="0" marR="0" lvl="0" indent="0" algn="ctr" defTabSz="449263" rtl="0" eaLnBrk="0" fontAlgn="b" latinLnBrk="0" hangingPunct="0">
                        <a:lnSpc>
                          <a:spcPct val="100000"/>
                        </a:lnSpc>
                        <a:spcBef>
                          <a:spcPct val="0"/>
                        </a:spcBef>
                        <a:spcAft>
                          <a:spcPct val="0"/>
                        </a:spcAft>
                        <a:buClr>
                          <a:srgbClr val="000000"/>
                        </a:buClr>
                        <a:buSzPct val="100000"/>
                        <a:buFont typeface="Times New Roman" pitchFamily="18" charset="0"/>
                        <a:buNone/>
                        <a:tabLst/>
                      </a:pPr>
                      <a:r>
                        <a:rPr kumimoji="0" lang="pl-PL" sz="1400" b="0" i="0" u="none" strike="noStrike" cap="none" normalizeH="0" baseline="0" dirty="0" smtClean="0">
                          <a:ln>
                            <a:noFill/>
                          </a:ln>
                          <a:solidFill>
                            <a:srgbClr val="000000"/>
                          </a:solidFill>
                          <a:effectLst/>
                          <a:latin typeface="+mj-lt"/>
                          <a:ea typeface="Arial Unicode MS" pitchFamily="34" charset="-128"/>
                          <a:cs typeface="Times New Roman" panose="02020603050405020304" pitchFamily="18" charset="0"/>
                        </a:rPr>
                        <a:t>wybrane </a:t>
                      </a:r>
                      <a:r>
                        <a:rPr kumimoji="0" lang="en-GB" sz="1400" b="0" i="0" u="none" strike="noStrike" cap="none" normalizeH="0" baseline="0" dirty="0" err="1" smtClean="0">
                          <a:ln>
                            <a:noFill/>
                          </a:ln>
                          <a:solidFill>
                            <a:srgbClr val="000000"/>
                          </a:solidFill>
                          <a:effectLst/>
                          <a:latin typeface="+mj-lt"/>
                          <a:ea typeface="Arial Unicode MS" pitchFamily="34" charset="-128"/>
                          <a:cs typeface="Times New Roman" panose="02020603050405020304" pitchFamily="18" charset="0"/>
                        </a:rPr>
                        <a:t>zadani</a:t>
                      </a:r>
                      <a:r>
                        <a:rPr kumimoji="0" lang="pl-PL" sz="1400" b="0" i="0" u="none" strike="noStrike" cap="none" normalizeH="0" baseline="0" dirty="0" smtClean="0">
                          <a:ln>
                            <a:noFill/>
                          </a:ln>
                          <a:solidFill>
                            <a:srgbClr val="000000"/>
                          </a:solidFill>
                          <a:effectLst/>
                          <a:latin typeface="+mj-lt"/>
                          <a:ea typeface="Arial Unicode MS" pitchFamily="34" charset="-128"/>
                          <a:cs typeface="Times New Roman" panose="02020603050405020304" pitchFamily="18" charset="0"/>
                        </a:rPr>
                        <a:t>a 2018 r.</a:t>
                      </a:r>
                      <a:endParaRPr kumimoji="0" lang="en-GB" sz="1400" b="0" i="0" u="none" strike="noStrike" cap="none" normalizeH="0" baseline="0" dirty="0" smtClean="0">
                        <a:ln>
                          <a:noFill/>
                        </a:ln>
                        <a:solidFill>
                          <a:schemeClr val="bg1"/>
                        </a:solidFill>
                        <a:effectLst/>
                        <a:latin typeface="+mj-lt"/>
                        <a:ea typeface="Arial Unicode MS" pitchFamily="34" charset="-128"/>
                        <a:cs typeface="Times New Roman" panose="02020603050405020304"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lumMod val="75000"/>
                      </a:schemeClr>
                    </a:solidFill>
                  </a:tcPr>
                </a:tc>
                <a:tc>
                  <a:txBody>
                    <a:bodyPr/>
                    <a:lstStyle/>
                    <a:p>
                      <a:pPr marL="0" marR="0" lvl="0" indent="0" algn="ctr" defTabSz="449263" rtl="0" eaLnBrk="0" fontAlgn="b" latinLnBrk="0" hangingPunct="0">
                        <a:lnSpc>
                          <a:spcPct val="100000"/>
                        </a:lnSpc>
                        <a:spcBef>
                          <a:spcPct val="0"/>
                        </a:spcBef>
                        <a:spcAft>
                          <a:spcPct val="0"/>
                        </a:spcAft>
                        <a:buClr>
                          <a:srgbClr val="000000"/>
                        </a:buClr>
                        <a:buSzPct val="100000"/>
                        <a:buFont typeface="Times New Roman" pitchFamily="18" charset="0"/>
                        <a:buNone/>
                        <a:tabLst/>
                      </a:pPr>
                      <a:r>
                        <a:rPr kumimoji="0" lang="en-GB" sz="1400" b="0" i="0" u="none" strike="noStrike" cap="none" normalizeH="0" baseline="0" dirty="0" err="1" smtClean="0">
                          <a:ln>
                            <a:noFill/>
                          </a:ln>
                          <a:solidFill>
                            <a:srgbClr val="000000"/>
                          </a:solidFill>
                          <a:effectLst/>
                          <a:latin typeface="+mj-lt"/>
                          <a:ea typeface="Arial Unicode MS" pitchFamily="34" charset="-128"/>
                          <a:cs typeface="Times New Roman" panose="02020603050405020304" pitchFamily="18" charset="0"/>
                        </a:rPr>
                        <a:t>wydatkowana</a:t>
                      </a:r>
                      <a:r>
                        <a:rPr kumimoji="0" lang="en-GB" sz="1400" b="0" i="0" u="none" strike="noStrike" cap="none" normalizeH="0" baseline="0" dirty="0" smtClean="0">
                          <a:ln>
                            <a:noFill/>
                          </a:ln>
                          <a:solidFill>
                            <a:srgbClr val="000000"/>
                          </a:solidFill>
                          <a:effectLst/>
                          <a:latin typeface="+mj-lt"/>
                          <a:ea typeface="Arial Unicode MS" pitchFamily="34" charset="-128"/>
                          <a:cs typeface="Times New Roman" panose="02020603050405020304" pitchFamily="18" charset="0"/>
                        </a:rPr>
                        <a:t> </a:t>
                      </a:r>
                      <a:r>
                        <a:rPr kumimoji="0" lang="en-GB" sz="1400" b="0" i="0" u="none" strike="noStrike" cap="none" normalizeH="0" baseline="0" dirty="0" err="1" smtClean="0">
                          <a:ln>
                            <a:noFill/>
                          </a:ln>
                          <a:solidFill>
                            <a:srgbClr val="000000"/>
                          </a:solidFill>
                          <a:effectLst/>
                          <a:latin typeface="+mj-lt"/>
                          <a:ea typeface="Arial Unicode MS" pitchFamily="34" charset="-128"/>
                          <a:cs typeface="Times New Roman" panose="02020603050405020304" pitchFamily="18" charset="0"/>
                        </a:rPr>
                        <a:t>kwota</a:t>
                      </a:r>
                      <a:endParaRPr kumimoji="0" lang="en-GB" sz="1400" b="0" i="0" u="none" strike="noStrike" cap="none" normalizeH="0" baseline="0" dirty="0" smtClean="0">
                        <a:ln>
                          <a:noFill/>
                        </a:ln>
                        <a:solidFill>
                          <a:schemeClr val="bg1"/>
                        </a:solidFill>
                        <a:effectLst/>
                        <a:latin typeface="+mj-lt"/>
                        <a:ea typeface="Arial Unicode MS" pitchFamily="34" charset="-128"/>
                        <a:cs typeface="Times New Roman" panose="02020603050405020304"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lumMod val="75000"/>
                      </a:schemeClr>
                    </a:solidFill>
                  </a:tcPr>
                </a:tc>
              </a:tr>
              <a:tr h="366713">
                <a:tc>
                  <a:txBody>
                    <a:bodyPr/>
                    <a:lstStyle/>
                    <a:p>
                      <a:pPr marL="0" marR="0" lvl="0" indent="0" algn="l" defTabSz="449263" rtl="0" eaLnBrk="0" fontAlgn="b" latinLnBrk="0" hangingPunct="0">
                        <a:lnSpc>
                          <a:spcPct val="100000"/>
                        </a:lnSpc>
                        <a:spcBef>
                          <a:spcPct val="0"/>
                        </a:spcBef>
                        <a:spcAft>
                          <a:spcPct val="0"/>
                        </a:spcAft>
                        <a:buClr>
                          <a:srgbClr val="000000"/>
                        </a:buClr>
                        <a:buSzPct val="100000"/>
                        <a:buFont typeface="Times New Roman" pitchFamily="18" charset="0"/>
                        <a:buNone/>
                        <a:tabLst/>
                      </a:pPr>
                      <a:r>
                        <a:rPr kumimoji="0" lang="en-GB" sz="1400" b="0" i="0" u="none" strike="noStrike" cap="none" normalizeH="0" baseline="0" dirty="0" smtClean="0">
                          <a:ln>
                            <a:noFill/>
                          </a:ln>
                          <a:solidFill>
                            <a:srgbClr val="000000"/>
                          </a:solidFill>
                          <a:effectLst/>
                          <a:latin typeface="+mj-lt"/>
                          <a:ea typeface="Arial Unicode MS" pitchFamily="34" charset="-128"/>
                          <a:cs typeface="Times New Roman" panose="02020603050405020304" pitchFamily="18" charset="0"/>
                        </a:rPr>
                        <a:t>zasiłki </a:t>
                      </a:r>
                      <a:r>
                        <a:rPr kumimoji="0" lang="en-GB" sz="1400" b="0" i="0" u="none" strike="noStrike" cap="none" normalizeH="0" baseline="0" dirty="0" err="1" smtClean="0">
                          <a:ln>
                            <a:noFill/>
                          </a:ln>
                          <a:solidFill>
                            <a:srgbClr val="000000"/>
                          </a:solidFill>
                          <a:effectLst/>
                          <a:latin typeface="+mj-lt"/>
                          <a:ea typeface="Arial Unicode MS" pitchFamily="34" charset="-128"/>
                          <a:cs typeface="Times New Roman" panose="02020603050405020304" pitchFamily="18" charset="0"/>
                        </a:rPr>
                        <a:t>dla</a:t>
                      </a:r>
                      <a:r>
                        <a:rPr kumimoji="0" lang="en-GB" sz="1400" b="0" i="0" u="none" strike="noStrike" cap="none" normalizeH="0" baseline="0" dirty="0" smtClean="0">
                          <a:ln>
                            <a:noFill/>
                          </a:ln>
                          <a:solidFill>
                            <a:srgbClr val="000000"/>
                          </a:solidFill>
                          <a:effectLst/>
                          <a:latin typeface="+mj-lt"/>
                          <a:ea typeface="Arial Unicode MS" pitchFamily="34" charset="-128"/>
                          <a:cs typeface="Times New Roman" panose="02020603050405020304" pitchFamily="18" charset="0"/>
                        </a:rPr>
                        <a:t> bezrobotnych</a:t>
                      </a:r>
                      <a:endParaRPr kumimoji="0" lang="en-GB" sz="1400" b="0" i="0" u="none" strike="noStrike" cap="none" normalizeH="0" baseline="0" dirty="0" smtClean="0">
                        <a:ln>
                          <a:noFill/>
                        </a:ln>
                        <a:solidFill>
                          <a:schemeClr val="bg1"/>
                        </a:solidFill>
                        <a:effectLst/>
                        <a:latin typeface="+mj-lt"/>
                        <a:ea typeface="Arial Unicode MS" pitchFamily="34" charset="-128"/>
                        <a:cs typeface="Times New Roman" panose="02020603050405020304"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algn="r">
                        <a:spcAft>
                          <a:spcPts val="0"/>
                        </a:spcAft>
                      </a:pPr>
                      <a:r>
                        <a:rPr lang="pl-PL" sz="1400" dirty="0">
                          <a:solidFill>
                            <a:srgbClr val="000000"/>
                          </a:solidFill>
                          <a:effectLst/>
                          <a:latin typeface="+mj-lt"/>
                          <a:ea typeface="Calibri" panose="020F0502020204030204" pitchFamily="34" charset="0"/>
                        </a:rPr>
                        <a:t>2 910 989,42</a:t>
                      </a:r>
                      <a:endParaRPr lang="pl-PL" sz="1400" dirty="0">
                        <a:effectLst/>
                        <a:latin typeface="+mj-lt"/>
                        <a:ea typeface="Calibri" panose="020F0502020204030204" pitchFamily="34" charset="0"/>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66713">
                <a:tc>
                  <a:txBody>
                    <a:bodyPr/>
                    <a:lstStyle/>
                    <a:p>
                      <a:pPr marL="0" marR="0" lvl="0" indent="0" algn="l" defTabSz="449263" rtl="0" eaLnBrk="0" fontAlgn="b" latinLnBrk="0" hangingPunct="0">
                        <a:lnSpc>
                          <a:spcPct val="100000"/>
                        </a:lnSpc>
                        <a:spcBef>
                          <a:spcPct val="0"/>
                        </a:spcBef>
                        <a:spcAft>
                          <a:spcPct val="0"/>
                        </a:spcAft>
                        <a:buClr>
                          <a:srgbClr val="000000"/>
                        </a:buClr>
                        <a:buSzPct val="100000"/>
                        <a:buFont typeface="Times New Roman" pitchFamily="18" charset="0"/>
                        <a:buNone/>
                        <a:tabLst/>
                      </a:pPr>
                      <a:r>
                        <a:rPr kumimoji="0" lang="en-GB" sz="1400" b="0" i="0" u="none" strike="noStrike" cap="none" normalizeH="0" baseline="0" dirty="0" smtClean="0">
                          <a:ln>
                            <a:noFill/>
                          </a:ln>
                          <a:solidFill>
                            <a:srgbClr val="000000"/>
                          </a:solidFill>
                          <a:effectLst/>
                          <a:latin typeface="+mj-lt"/>
                          <a:ea typeface="Arial Unicode MS" pitchFamily="34" charset="-128"/>
                          <a:cs typeface="Times New Roman" panose="02020603050405020304" pitchFamily="18" charset="0"/>
                        </a:rPr>
                        <a:t>dodatki aktywizacyjne</a:t>
                      </a:r>
                      <a:endParaRPr kumimoji="0" lang="en-GB" sz="1400" b="0" i="0" u="none" strike="noStrike" cap="none" normalizeH="0" baseline="0" dirty="0" smtClean="0">
                        <a:ln>
                          <a:noFill/>
                        </a:ln>
                        <a:solidFill>
                          <a:schemeClr val="bg1"/>
                        </a:solidFill>
                        <a:effectLst/>
                        <a:latin typeface="+mj-lt"/>
                        <a:ea typeface="Arial Unicode MS" pitchFamily="34" charset="-128"/>
                        <a:cs typeface="Times New Roman" panose="02020603050405020304"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algn="r">
                        <a:spcAft>
                          <a:spcPts val="0"/>
                        </a:spcAft>
                      </a:pPr>
                      <a:r>
                        <a:rPr lang="pl-PL" sz="1400">
                          <a:solidFill>
                            <a:srgbClr val="000000"/>
                          </a:solidFill>
                          <a:effectLst/>
                          <a:latin typeface="+mj-lt"/>
                          <a:ea typeface="Calibri" panose="020F0502020204030204" pitchFamily="34" charset="0"/>
                        </a:rPr>
                        <a:t>142 739,70</a:t>
                      </a:r>
                      <a:endParaRPr lang="pl-PL" sz="1400">
                        <a:effectLst/>
                        <a:latin typeface="+mj-lt"/>
                        <a:ea typeface="Calibri" panose="020F0502020204030204" pitchFamily="34" charset="0"/>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66713">
                <a:tc>
                  <a:txBody>
                    <a:bodyPr/>
                    <a:lstStyle/>
                    <a:p>
                      <a:pPr marL="0" marR="0" lvl="0" indent="0" algn="l" defTabSz="449263" rtl="0" eaLnBrk="0" fontAlgn="b" latinLnBrk="0" hangingPunct="0">
                        <a:lnSpc>
                          <a:spcPct val="100000"/>
                        </a:lnSpc>
                        <a:spcBef>
                          <a:spcPct val="0"/>
                        </a:spcBef>
                        <a:spcAft>
                          <a:spcPct val="0"/>
                        </a:spcAft>
                        <a:buClr>
                          <a:srgbClr val="000000"/>
                        </a:buClr>
                        <a:buSzPct val="100000"/>
                        <a:buFont typeface="Times New Roman" pitchFamily="18" charset="0"/>
                        <a:buNone/>
                        <a:tabLst/>
                      </a:pPr>
                      <a:r>
                        <a:rPr kumimoji="0" lang="en-GB" sz="1400" b="0" i="0" u="none" strike="noStrike" cap="none" normalizeH="0" baseline="0" dirty="0" err="1" smtClean="0">
                          <a:ln>
                            <a:noFill/>
                          </a:ln>
                          <a:solidFill>
                            <a:srgbClr val="000000"/>
                          </a:solidFill>
                          <a:effectLst/>
                          <a:latin typeface="+mj-lt"/>
                          <a:ea typeface="Arial Unicode MS" pitchFamily="34" charset="-128"/>
                          <a:cs typeface="Times New Roman" panose="02020603050405020304" pitchFamily="18" charset="0"/>
                        </a:rPr>
                        <a:t>koszty</a:t>
                      </a:r>
                      <a:r>
                        <a:rPr kumimoji="0" lang="en-GB" sz="1400" b="0" i="0" u="none" strike="noStrike" cap="none" normalizeH="0" baseline="0" dirty="0" smtClean="0">
                          <a:ln>
                            <a:noFill/>
                          </a:ln>
                          <a:solidFill>
                            <a:srgbClr val="000000"/>
                          </a:solidFill>
                          <a:effectLst/>
                          <a:latin typeface="+mj-lt"/>
                          <a:ea typeface="Arial Unicode MS" pitchFamily="34" charset="-128"/>
                          <a:cs typeface="Times New Roman" panose="02020603050405020304" pitchFamily="18" charset="0"/>
                        </a:rPr>
                        <a:t> </a:t>
                      </a:r>
                      <a:r>
                        <a:rPr kumimoji="0" lang="en-GB" sz="1400" b="0" i="0" u="none" strike="noStrike" cap="none" normalizeH="0" baseline="0" dirty="0" err="1" smtClean="0">
                          <a:ln>
                            <a:noFill/>
                          </a:ln>
                          <a:solidFill>
                            <a:srgbClr val="000000"/>
                          </a:solidFill>
                          <a:effectLst/>
                          <a:latin typeface="+mj-lt"/>
                          <a:ea typeface="Arial Unicode MS" pitchFamily="34" charset="-128"/>
                          <a:cs typeface="Times New Roman" panose="02020603050405020304" pitchFamily="18" charset="0"/>
                        </a:rPr>
                        <a:t>wezwań</a:t>
                      </a:r>
                      <a:r>
                        <a:rPr kumimoji="0" lang="en-GB" sz="1400" b="0" i="0" u="none" strike="noStrike" cap="none" normalizeH="0" baseline="0" dirty="0" smtClean="0">
                          <a:ln>
                            <a:noFill/>
                          </a:ln>
                          <a:solidFill>
                            <a:srgbClr val="000000"/>
                          </a:solidFill>
                          <a:effectLst/>
                          <a:latin typeface="+mj-lt"/>
                          <a:ea typeface="Arial Unicode MS" pitchFamily="34" charset="-128"/>
                          <a:cs typeface="Times New Roman" panose="02020603050405020304" pitchFamily="18" charset="0"/>
                        </a:rPr>
                        <a:t>, </a:t>
                      </a:r>
                      <a:r>
                        <a:rPr kumimoji="0" lang="en-GB" sz="1400" b="0" i="0" u="none" strike="noStrike" cap="none" normalizeH="0" baseline="0" dirty="0" err="1" smtClean="0">
                          <a:ln>
                            <a:noFill/>
                          </a:ln>
                          <a:solidFill>
                            <a:srgbClr val="000000"/>
                          </a:solidFill>
                          <a:effectLst/>
                          <a:latin typeface="+mj-lt"/>
                          <a:ea typeface="Arial Unicode MS" pitchFamily="34" charset="-128"/>
                          <a:cs typeface="Times New Roman" panose="02020603050405020304" pitchFamily="18" charset="0"/>
                        </a:rPr>
                        <a:t>zawiadomień</a:t>
                      </a:r>
                      <a:endParaRPr kumimoji="0" lang="en-GB" sz="1400" b="0" i="0" u="none" strike="noStrike" cap="none" normalizeH="0" baseline="0" dirty="0" smtClean="0">
                        <a:ln>
                          <a:noFill/>
                        </a:ln>
                        <a:solidFill>
                          <a:schemeClr val="bg1"/>
                        </a:solidFill>
                        <a:effectLst/>
                        <a:latin typeface="+mj-lt"/>
                        <a:ea typeface="Arial Unicode MS" pitchFamily="34" charset="-128"/>
                        <a:cs typeface="Times New Roman" panose="02020603050405020304"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algn="r">
                        <a:spcAft>
                          <a:spcPts val="0"/>
                        </a:spcAft>
                      </a:pPr>
                      <a:r>
                        <a:rPr lang="pl-PL" sz="1400" dirty="0">
                          <a:solidFill>
                            <a:srgbClr val="000000"/>
                          </a:solidFill>
                          <a:effectLst/>
                          <a:latin typeface="+mj-lt"/>
                          <a:ea typeface="Calibri" panose="020F0502020204030204" pitchFamily="34" charset="0"/>
                        </a:rPr>
                        <a:t>99 534,96</a:t>
                      </a:r>
                      <a:endParaRPr lang="pl-PL" sz="1400" dirty="0">
                        <a:effectLst/>
                        <a:latin typeface="+mj-lt"/>
                        <a:ea typeface="Calibri" panose="020F0502020204030204" pitchFamily="34" charset="0"/>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65125">
                <a:tc>
                  <a:txBody>
                    <a:bodyPr/>
                    <a:lstStyle/>
                    <a:p>
                      <a:pPr marL="0" marR="0" lvl="0" indent="0" algn="l" defTabSz="449263" rtl="0" eaLnBrk="0" fontAlgn="b" latinLnBrk="0" hangingPunct="0">
                        <a:lnSpc>
                          <a:spcPct val="100000"/>
                        </a:lnSpc>
                        <a:spcBef>
                          <a:spcPct val="0"/>
                        </a:spcBef>
                        <a:spcAft>
                          <a:spcPct val="0"/>
                        </a:spcAft>
                        <a:buClr>
                          <a:srgbClr val="000000"/>
                        </a:buClr>
                        <a:buSzPct val="100000"/>
                        <a:buFont typeface="Times New Roman" pitchFamily="18" charset="0"/>
                        <a:buNone/>
                        <a:tabLst/>
                      </a:pPr>
                      <a:r>
                        <a:rPr kumimoji="0" lang="en-GB" sz="1400" b="0" i="0" u="none" strike="noStrike" cap="none" normalizeH="0" baseline="0" dirty="0" err="1" smtClean="0">
                          <a:ln>
                            <a:noFill/>
                          </a:ln>
                          <a:solidFill>
                            <a:srgbClr val="000000"/>
                          </a:solidFill>
                          <a:effectLst/>
                          <a:latin typeface="+mj-lt"/>
                          <a:ea typeface="Arial Unicode MS" pitchFamily="34" charset="-128"/>
                          <a:cs typeface="Times New Roman" panose="02020603050405020304" pitchFamily="18" charset="0"/>
                        </a:rPr>
                        <a:t>koszty</a:t>
                      </a:r>
                      <a:r>
                        <a:rPr kumimoji="0" lang="en-GB" sz="1400" b="0" i="0" u="none" strike="noStrike" cap="none" normalizeH="0" baseline="0" dirty="0" smtClean="0">
                          <a:ln>
                            <a:noFill/>
                          </a:ln>
                          <a:solidFill>
                            <a:srgbClr val="000000"/>
                          </a:solidFill>
                          <a:effectLst/>
                          <a:latin typeface="+mj-lt"/>
                          <a:ea typeface="Arial Unicode MS" pitchFamily="34" charset="-128"/>
                          <a:cs typeface="Times New Roman" panose="02020603050405020304" pitchFamily="18" charset="0"/>
                        </a:rPr>
                        <a:t> </a:t>
                      </a:r>
                      <a:r>
                        <a:rPr kumimoji="0" lang="en-GB" sz="1400" b="0" i="0" u="none" strike="noStrike" cap="none" normalizeH="0" baseline="0" dirty="0" err="1" smtClean="0">
                          <a:ln>
                            <a:noFill/>
                          </a:ln>
                          <a:solidFill>
                            <a:srgbClr val="000000"/>
                          </a:solidFill>
                          <a:effectLst/>
                          <a:latin typeface="+mj-lt"/>
                          <a:ea typeface="Arial Unicode MS" pitchFamily="34" charset="-128"/>
                          <a:cs typeface="Times New Roman" panose="02020603050405020304" pitchFamily="18" charset="0"/>
                        </a:rPr>
                        <a:t>systemu</a:t>
                      </a:r>
                      <a:r>
                        <a:rPr kumimoji="0" lang="en-GB" sz="1400" b="0" i="0" u="none" strike="noStrike" cap="none" normalizeH="0" baseline="0" dirty="0" smtClean="0">
                          <a:ln>
                            <a:noFill/>
                          </a:ln>
                          <a:solidFill>
                            <a:srgbClr val="000000"/>
                          </a:solidFill>
                          <a:effectLst/>
                          <a:latin typeface="+mj-lt"/>
                          <a:ea typeface="Arial Unicode MS" pitchFamily="34" charset="-128"/>
                          <a:cs typeface="Times New Roman" panose="02020603050405020304" pitchFamily="18" charset="0"/>
                        </a:rPr>
                        <a:t> </a:t>
                      </a:r>
                      <a:r>
                        <a:rPr kumimoji="0" lang="en-GB" sz="1400" b="0" i="0" u="none" strike="noStrike" cap="none" normalizeH="0" baseline="0" dirty="0" err="1" smtClean="0">
                          <a:ln>
                            <a:noFill/>
                          </a:ln>
                          <a:solidFill>
                            <a:srgbClr val="000000"/>
                          </a:solidFill>
                          <a:effectLst/>
                          <a:latin typeface="+mj-lt"/>
                          <a:ea typeface="Arial Unicode MS" pitchFamily="34" charset="-128"/>
                          <a:cs typeface="Times New Roman" panose="02020603050405020304" pitchFamily="18" charset="0"/>
                        </a:rPr>
                        <a:t>informatycznego</a:t>
                      </a:r>
                      <a:endParaRPr kumimoji="0" lang="en-GB" sz="1400" b="0" i="0" u="none" strike="noStrike" cap="none" normalizeH="0" baseline="0" dirty="0" smtClean="0">
                        <a:ln>
                          <a:noFill/>
                        </a:ln>
                        <a:solidFill>
                          <a:schemeClr val="bg1"/>
                        </a:solidFill>
                        <a:effectLst/>
                        <a:latin typeface="+mj-lt"/>
                        <a:ea typeface="Arial Unicode MS" pitchFamily="34" charset="-128"/>
                        <a:cs typeface="Times New Roman" panose="02020603050405020304"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algn="r">
                        <a:spcAft>
                          <a:spcPts val="0"/>
                        </a:spcAft>
                      </a:pPr>
                      <a:r>
                        <a:rPr lang="pl-PL" sz="1400">
                          <a:solidFill>
                            <a:srgbClr val="000000"/>
                          </a:solidFill>
                          <a:effectLst/>
                          <a:latin typeface="+mj-lt"/>
                          <a:ea typeface="Calibri" panose="020F0502020204030204" pitchFamily="34" charset="0"/>
                        </a:rPr>
                        <a:t>201 257,74</a:t>
                      </a:r>
                      <a:endParaRPr lang="pl-PL" sz="1400">
                        <a:effectLst/>
                        <a:latin typeface="+mj-lt"/>
                        <a:ea typeface="Calibri" panose="020F0502020204030204" pitchFamily="34" charset="0"/>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66713">
                <a:tc>
                  <a:txBody>
                    <a:bodyPr/>
                    <a:lstStyle/>
                    <a:p>
                      <a:pPr marL="0" marR="0" lvl="0" indent="0" algn="l" defTabSz="449263" rtl="0" eaLnBrk="0" fontAlgn="b" latinLnBrk="0" hangingPunct="0">
                        <a:lnSpc>
                          <a:spcPct val="100000"/>
                        </a:lnSpc>
                        <a:spcBef>
                          <a:spcPct val="0"/>
                        </a:spcBef>
                        <a:spcAft>
                          <a:spcPct val="0"/>
                        </a:spcAft>
                        <a:buClr>
                          <a:srgbClr val="000000"/>
                        </a:buClr>
                        <a:buSzPct val="100000"/>
                        <a:buFont typeface="Times New Roman" pitchFamily="18" charset="0"/>
                        <a:buNone/>
                        <a:tabLst/>
                      </a:pPr>
                      <a:r>
                        <a:rPr kumimoji="0" lang="en-GB" sz="1400" b="0" i="0" u="none" strike="noStrike" cap="none" normalizeH="0" baseline="0" smtClean="0">
                          <a:ln>
                            <a:noFill/>
                          </a:ln>
                          <a:solidFill>
                            <a:srgbClr val="000000"/>
                          </a:solidFill>
                          <a:effectLst/>
                          <a:latin typeface="+mj-lt"/>
                          <a:ea typeface="Arial Unicode MS" pitchFamily="34" charset="-128"/>
                          <a:cs typeface="Times New Roman" panose="02020603050405020304" pitchFamily="18" charset="0"/>
                        </a:rPr>
                        <a:t>koszty szkolenia kadr</a:t>
                      </a:r>
                      <a:endParaRPr kumimoji="0" lang="en-GB" sz="1400" b="0" i="0" u="none" strike="noStrike" cap="none" normalizeH="0" baseline="0" smtClean="0">
                        <a:ln>
                          <a:noFill/>
                        </a:ln>
                        <a:solidFill>
                          <a:schemeClr val="bg1"/>
                        </a:solidFill>
                        <a:effectLst/>
                        <a:latin typeface="+mj-lt"/>
                        <a:ea typeface="Arial Unicode MS" pitchFamily="34" charset="-128"/>
                        <a:cs typeface="Times New Roman" panose="02020603050405020304"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algn="r">
                        <a:spcAft>
                          <a:spcPts val="0"/>
                        </a:spcAft>
                      </a:pPr>
                      <a:r>
                        <a:rPr lang="pl-PL" sz="1400">
                          <a:solidFill>
                            <a:srgbClr val="000000"/>
                          </a:solidFill>
                          <a:effectLst/>
                          <a:latin typeface="+mj-lt"/>
                          <a:ea typeface="Calibri" panose="020F0502020204030204" pitchFamily="34" charset="0"/>
                        </a:rPr>
                        <a:t>37 027,81</a:t>
                      </a:r>
                      <a:endParaRPr lang="pl-PL" sz="1400">
                        <a:effectLst/>
                        <a:latin typeface="+mj-lt"/>
                        <a:ea typeface="Calibri" panose="020F0502020204030204" pitchFamily="34" charset="0"/>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66713">
                <a:tc>
                  <a:txBody>
                    <a:bodyPr/>
                    <a:lstStyle/>
                    <a:p>
                      <a:pPr marL="0" marR="0" lvl="0" indent="0" algn="l" defTabSz="449263" rtl="0" eaLnBrk="0" fontAlgn="b" latinLnBrk="0" hangingPunct="0">
                        <a:lnSpc>
                          <a:spcPct val="100000"/>
                        </a:lnSpc>
                        <a:spcBef>
                          <a:spcPct val="0"/>
                        </a:spcBef>
                        <a:spcAft>
                          <a:spcPct val="0"/>
                        </a:spcAft>
                        <a:buClr>
                          <a:srgbClr val="000000"/>
                        </a:buClr>
                        <a:buSzPct val="100000"/>
                        <a:buFont typeface="Times New Roman" pitchFamily="18" charset="0"/>
                        <a:buNone/>
                        <a:tabLst/>
                      </a:pPr>
                      <a:r>
                        <a:rPr kumimoji="0" lang="en-GB" sz="1400" b="0" i="0" u="none" strike="noStrike" cap="none" normalizeH="0" baseline="0" dirty="0" err="1" smtClean="0">
                          <a:ln>
                            <a:noFill/>
                          </a:ln>
                          <a:solidFill>
                            <a:srgbClr val="000000"/>
                          </a:solidFill>
                          <a:effectLst/>
                          <a:latin typeface="+mj-lt"/>
                          <a:ea typeface="Arial Unicode MS" pitchFamily="34" charset="-128"/>
                          <a:cs typeface="Times New Roman" panose="02020603050405020304" pitchFamily="18" charset="0"/>
                        </a:rPr>
                        <a:t>razem</a:t>
                      </a:r>
                      <a:r>
                        <a:rPr kumimoji="0" lang="en-GB" sz="1400" b="0" i="0" u="none" strike="noStrike" cap="none" normalizeH="0" baseline="0" dirty="0" smtClean="0">
                          <a:ln>
                            <a:noFill/>
                          </a:ln>
                          <a:solidFill>
                            <a:srgbClr val="000000"/>
                          </a:solidFill>
                          <a:effectLst/>
                          <a:latin typeface="+mj-lt"/>
                          <a:ea typeface="Arial Unicode MS" pitchFamily="34" charset="-128"/>
                          <a:cs typeface="Times New Roman" panose="02020603050405020304" pitchFamily="18" charset="0"/>
                        </a:rPr>
                        <a:t> FP</a:t>
                      </a:r>
                      <a:endParaRPr kumimoji="0" lang="en-GB" sz="1400" b="0" i="0" u="none" strike="noStrike" cap="none" normalizeH="0" baseline="0" dirty="0" smtClean="0">
                        <a:ln>
                          <a:noFill/>
                        </a:ln>
                        <a:solidFill>
                          <a:schemeClr val="bg1"/>
                        </a:solidFill>
                        <a:effectLst/>
                        <a:latin typeface="+mj-lt"/>
                        <a:ea typeface="Arial Unicode MS" pitchFamily="34" charset="-128"/>
                        <a:cs typeface="Times New Roman" panose="02020603050405020304"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algn="r">
                        <a:spcAft>
                          <a:spcPts val="0"/>
                        </a:spcAft>
                      </a:pPr>
                      <a:r>
                        <a:rPr lang="pl-PL" sz="1400">
                          <a:solidFill>
                            <a:srgbClr val="000000"/>
                          </a:solidFill>
                          <a:effectLst/>
                          <a:latin typeface="+mj-lt"/>
                          <a:ea typeface="Calibri" panose="020F0502020204030204" pitchFamily="34" charset="0"/>
                        </a:rPr>
                        <a:t>3 391 549,63</a:t>
                      </a:r>
                      <a:endParaRPr lang="pl-PL" sz="1400">
                        <a:effectLst/>
                        <a:latin typeface="+mj-lt"/>
                        <a:ea typeface="Calibri" panose="020F0502020204030204" pitchFamily="34" charset="0"/>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r>
              <a:tr h="766762">
                <a:tc>
                  <a:txBody>
                    <a:bodyPr/>
                    <a:lstStyle/>
                    <a:p>
                      <a:pPr marL="0" marR="0" lvl="0" indent="0" algn="l" defTabSz="449263" rtl="0" eaLnBrk="0" fontAlgn="b" latinLnBrk="0" hangingPunct="0">
                        <a:lnSpc>
                          <a:spcPct val="100000"/>
                        </a:lnSpc>
                        <a:spcBef>
                          <a:spcPct val="0"/>
                        </a:spcBef>
                        <a:spcAft>
                          <a:spcPct val="0"/>
                        </a:spcAft>
                        <a:buClr>
                          <a:srgbClr val="000000"/>
                        </a:buClr>
                        <a:buSzPct val="100000"/>
                        <a:buFont typeface="Times New Roman" pitchFamily="18" charset="0"/>
                        <a:buNone/>
                        <a:tabLst/>
                      </a:pPr>
                      <a:r>
                        <a:rPr kumimoji="0" lang="en-GB" sz="1400" b="0" i="0" u="none" strike="noStrike" cap="none" normalizeH="0" baseline="0" dirty="0" smtClean="0">
                          <a:ln>
                            <a:noFill/>
                          </a:ln>
                          <a:solidFill>
                            <a:srgbClr val="000000"/>
                          </a:solidFill>
                          <a:effectLst/>
                          <a:latin typeface="+mj-lt"/>
                          <a:ea typeface="Arial Unicode MS" pitchFamily="34" charset="-128"/>
                          <a:cs typeface="Times New Roman" panose="02020603050405020304" pitchFamily="18" charset="0"/>
                        </a:rPr>
                        <a:t>składka zdrowotna za osoby bezrobotne bez prawa do zasiłku</a:t>
                      </a:r>
                      <a:endParaRPr kumimoji="0" lang="en-GB" sz="1400" b="0" i="0" u="none" strike="noStrike" cap="none" normalizeH="0" baseline="0" dirty="0" smtClean="0">
                        <a:ln>
                          <a:noFill/>
                        </a:ln>
                        <a:solidFill>
                          <a:schemeClr val="bg1"/>
                        </a:solidFill>
                        <a:effectLst/>
                        <a:latin typeface="+mj-lt"/>
                        <a:ea typeface="Arial Unicode MS" pitchFamily="34" charset="-128"/>
                        <a:cs typeface="Times New Roman" panose="02020603050405020304"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algn="r">
                        <a:spcAft>
                          <a:spcPts val="0"/>
                        </a:spcAft>
                      </a:pPr>
                      <a:r>
                        <a:rPr lang="pl-PL" sz="1400" dirty="0">
                          <a:solidFill>
                            <a:srgbClr val="000000"/>
                          </a:solidFill>
                          <a:effectLst/>
                          <a:latin typeface="+mj-lt"/>
                          <a:ea typeface="Calibri" panose="020F0502020204030204" pitchFamily="34" charset="0"/>
                        </a:rPr>
                        <a:t>820 748,38</a:t>
                      </a:r>
                      <a:endParaRPr lang="pl-PL" sz="1400" dirty="0">
                        <a:effectLst/>
                        <a:latin typeface="+mj-lt"/>
                        <a:ea typeface="Calibri" panose="020F0502020204030204" pitchFamily="34" charset="0"/>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r>
            </a:tbl>
          </a:graphicData>
        </a:graphic>
      </p:graphicFrame>
      <p:pic>
        <p:nvPicPr>
          <p:cNvPr id="9011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2000" y="252000"/>
            <a:ext cx="1298575" cy="865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Prostokąt 1"/>
          <p:cNvSpPr/>
          <p:nvPr/>
        </p:nvSpPr>
        <p:spPr>
          <a:xfrm>
            <a:off x="1691680" y="548680"/>
            <a:ext cx="5254153" cy="400110"/>
          </a:xfrm>
          <a:prstGeom prst="rect">
            <a:avLst/>
          </a:prstGeom>
        </p:spPr>
        <p:txBody>
          <a:bodyPr wrap="square">
            <a:spAutoFit/>
          </a:bodyPr>
          <a:lstStyle/>
          <a:p>
            <a:pPr>
              <a:buClr>
                <a:srgbClr val="000000"/>
              </a:buClr>
              <a:buSzPct val="100000"/>
              <a:buFont typeface="Times New Roman" pitchFamily="18" charset="0"/>
              <a:buNone/>
            </a:pPr>
            <a:r>
              <a:rPr lang="pl-PL" sz="2000" b="1" dirty="0">
                <a:solidFill>
                  <a:schemeClr val="accent2">
                    <a:lumMod val="50000"/>
                  </a:schemeClr>
                </a:solidFill>
                <a:latin typeface="+mj-lt"/>
                <a:cs typeface="Times New Roman" panose="02020603050405020304" pitchFamily="18" charset="0"/>
              </a:rPr>
              <a:t>Pasywne wydatki z Funduszu Pracy w </a:t>
            </a:r>
            <a:r>
              <a:rPr lang="pl-PL" sz="2000" b="1" dirty="0" smtClean="0">
                <a:solidFill>
                  <a:schemeClr val="accent2">
                    <a:lumMod val="50000"/>
                  </a:schemeClr>
                </a:solidFill>
                <a:latin typeface="+mj-lt"/>
                <a:cs typeface="Times New Roman" panose="02020603050405020304" pitchFamily="18" charset="0"/>
              </a:rPr>
              <a:t>2018 </a:t>
            </a:r>
            <a:r>
              <a:rPr lang="pl-PL" sz="2000" b="1" dirty="0">
                <a:solidFill>
                  <a:schemeClr val="accent2">
                    <a:lumMod val="50000"/>
                  </a:schemeClr>
                </a:solidFill>
                <a:latin typeface="+mj-lt"/>
                <a:cs typeface="Times New Roman" panose="02020603050405020304" pitchFamily="18" charset="0"/>
              </a:rPr>
              <a:t>r</a:t>
            </a:r>
            <a:r>
              <a:rPr lang="pl-PL" b="1" dirty="0">
                <a:solidFill>
                  <a:schemeClr val="accent2">
                    <a:lumMod val="50000"/>
                  </a:schemeClr>
                </a:solidFill>
                <a:latin typeface="Times New Roman" panose="02020603050405020304" pitchFamily="18" charset="0"/>
                <a:cs typeface="Times New Roman" panose="02020603050405020304" pitchFamily="18" charset="0"/>
              </a:rPr>
              <a:t>.</a:t>
            </a:r>
          </a:p>
        </p:txBody>
      </p:sp>
    </p:spTree>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19" y="252000"/>
            <a:ext cx="1298575" cy="865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ytuł 1"/>
          <p:cNvSpPr txBox="1">
            <a:spLocks/>
          </p:cNvSpPr>
          <p:nvPr/>
        </p:nvSpPr>
        <p:spPr>
          <a:xfrm>
            <a:off x="1259632" y="2420888"/>
            <a:ext cx="7355160" cy="3038229"/>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b="1" dirty="0">
                <a:solidFill>
                  <a:schemeClr val="accent2">
                    <a:lumMod val="75000"/>
                  </a:schemeClr>
                </a:solidFill>
                <a:cs typeface="Times New Roman" panose="02020603050405020304" pitchFamily="18" charset="0"/>
              </a:rPr>
              <a:t>OMÓWIENIE ZJAWISK </a:t>
            </a:r>
          </a:p>
          <a:p>
            <a:pPr fontAlgn="auto">
              <a:spcAft>
                <a:spcPts val="0"/>
              </a:spcAft>
            </a:pPr>
            <a:r>
              <a:rPr lang="pl-PL" b="1" dirty="0">
                <a:solidFill>
                  <a:schemeClr val="accent2">
                    <a:lumMod val="75000"/>
                  </a:schemeClr>
                </a:solidFill>
                <a:cs typeface="Times New Roman" panose="02020603050405020304" pitchFamily="18" charset="0"/>
              </a:rPr>
              <a:t>I TENDENCJI NA </a:t>
            </a:r>
          </a:p>
          <a:p>
            <a:pPr fontAlgn="auto">
              <a:spcAft>
                <a:spcPts val="0"/>
              </a:spcAft>
            </a:pPr>
            <a:r>
              <a:rPr lang="pl-PL" b="1" dirty="0">
                <a:solidFill>
                  <a:schemeClr val="accent2">
                    <a:lumMod val="75000"/>
                  </a:schemeClr>
                </a:solidFill>
                <a:cs typeface="Times New Roman" panose="02020603050405020304" pitchFamily="18" charset="0"/>
              </a:rPr>
              <a:t>LOKALNYM RYNKU PRACY</a:t>
            </a:r>
          </a:p>
        </p:txBody>
      </p:sp>
    </p:spTree>
    <p:extLst>
      <p:ext uri="{BB962C8B-B14F-4D97-AF65-F5344CB8AC3E}">
        <p14:creationId xmlns:p14="http://schemas.microsoft.com/office/powerpoint/2010/main" val="4064920609"/>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2000" y="252000"/>
            <a:ext cx="1298575" cy="865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Symbol zastępczy tekstu 2"/>
          <p:cNvSpPr txBox="1">
            <a:spLocks/>
          </p:cNvSpPr>
          <p:nvPr/>
        </p:nvSpPr>
        <p:spPr>
          <a:xfrm>
            <a:off x="1113524" y="1268760"/>
            <a:ext cx="7515992" cy="4752528"/>
          </a:xfrm>
          <a:prstGeom prst="rect">
            <a:avLst/>
          </a:prstGeom>
        </p:spPr>
        <p:txBody>
          <a:bodyPr anchor="ctr">
            <a:noAutofit/>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marL="0" indent="0" fontAlgn="auto">
              <a:buNone/>
            </a:pPr>
            <a:r>
              <a:rPr lang="pl-PL" sz="2000" dirty="0">
                <a:solidFill>
                  <a:schemeClr val="accent2">
                    <a:lumMod val="50000"/>
                  </a:schemeClr>
                </a:solidFill>
                <a:latin typeface="+mj-lt"/>
                <a:cs typeface="Times New Roman" panose="02020603050405020304" pitchFamily="18" charset="0"/>
              </a:rPr>
              <a:t>Niska stopa bezrobocia w powiecie warszawskim zachodnim jest pochodną dobrej koniunktury gospodarczej oraz efektywnych działań pracowników Urzędu w powiązaniu z wydatkami na szeroko pojętą aktywizację zawodową.</a:t>
            </a:r>
          </a:p>
          <a:p>
            <a:pPr marL="0" indent="0" fontAlgn="auto">
              <a:buNone/>
            </a:pPr>
            <a:r>
              <a:rPr lang="pl-PL" sz="2000" dirty="0">
                <a:solidFill>
                  <a:schemeClr val="accent2">
                    <a:lumMod val="50000"/>
                  </a:schemeClr>
                </a:solidFill>
                <a:latin typeface="+mj-lt"/>
                <a:cs typeface="Times New Roman" panose="02020603050405020304" pitchFamily="18" charset="0"/>
              </a:rPr>
              <a:t>W minionych latach racjonalnie były wykorzystywane pieniądze z FP, EFS, KFS, PFRON. Mądrze ukierunkowana, wytężona praca kluczowych pracowników tj. doradców zawodowych, pośredników pracy, specjalistów ds. szkoleń i działalności gospodarczej przyniosła rezultaty zgodne z założeniami i oczekiwaniami.</a:t>
            </a:r>
          </a:p>
          <a:p>
            <a:pPr marL="0" indent="0" fontAlgn="auto">
              <a:buNone/>
            </a:pPr>
            <a:r>
              <a:rPr lang="pl-PL" sz="2000" dirty="0">
                <a:solidFill>
                  <a:schemeClr val="accent2">
                    <a:lumMod val="50000"/>
                  </a:schemeClr>
                </a:solidFill>
                <a:latin typeface="+mj-lt"/>
                <a:cs typeface="Times New Roman" panose="02020603050405020304" pitchFamily="18" charset="0"/>
              </a:rPr>
              <a:t>Organizacja targów, giełd pracy, szkoleń, wsparcie merytoryczne </a:t>
            </a:r>
            <a:br>
              <a:rPr lang="pl-PL" sz="2000" dirty="0">
                <a:solidFill>
                  <a:schemeClr val="accent2">
                    <a:lumMod val="50000"/>
                  </a:schemeClr>
                </a:solidFill>
                <a:latin typeface="+mj-lt"/>
                <a:cs typeface="Times New Roman" panose="02020603050405020304" pitchFamily="18" charset="0"/>
              </a:rPr>
            </a:br>
            <a:r>
              <a:rPr lang="pl-PL" sz="2000" dirty="0">
                <a:solidFill>
                  <a:schemeClr val="accent2">
                    <a:lumMod val="50000"/>
                  </a:schemeClr>
                </a:solidFill>
                <a:latin typeface="+mj-lt"/>
                <a:cs typeface="Times New Roman" panose="02020603050405020304" pitchFamily="18" charset="0"/>
              </a:rPr>
              <a:t>i finansowe dla osób rozpoczynających działalność gospodarczą, planowe wizyty u pracodawców, nasza obecność w szkołach </a:t>
            </a:r>
            <a:r>
              <a:rPr lang="pl-PL" sz="2000" dirty="0" smtClean="0">
                <a:solidFill>
                  <a:schemeClr val="accent2">
                    <a:lumMod val="50000"/>
                  </a:schemeClr>
                </a:solidFill>
                <a:latin typeface="+mj-lt"/>
                <a:cs typeface="Times New Roman" panose="02020603050405020304" pitchFamily="18" charset="0"/>
              </a:rPr>
              <a:t/>
            </a:r>
            <a:br>
              <a:rPr lang="pl-PL" sz="2000" dirty="0" smtClean="0">
                <a:solidFill>
                  <a:schemeClr val="accent2">
                    <a:lumMod val="50000"/>
                  </a:schemeClr>
                </a:solidFill>
                <a:latin typeface="+mj-lt"/>
                <a:cs typeface="Times New Roman" panose="02020603050405020304" pitchFamily="18" charset="0"/>
              </a:rPr>
            </a:br>
            <a:r>
              <a:rPr lang="pl-PL" sz="2000" dirty="0" smtClean="0">
                <a:solidFill>
                  <a:schemeClr val="accent2">
                    <a:lumMod val="50000"/>
                  </a:schemeClr>
                </a:solidFill>
                <a:latin typeface="+mj-lt"/>
                <a:cs typeface="Times New Roman" panose="02020603050405020304" pitchFamily="18" charset="0"/>
              </a:rPr>
              <a:t>i </a:t>
            </a:r>
            <a:r>
              <a:rPr lang="pl-PL" sz="2000" dirty="0">
                <a:solidFill>
                  <a:schemeClr val="accent2">
                    <a:lumMod val="50000"/>
                  </a:schemeClr>
                </a:solidFill>
                <a:latin typeface="+mj-lt"/>
                <a:cs typeface="Times New Roman" panose="02020603050405020304" pitchFamily="18" charset="0"/>
              </a:rPr>
              <a:t>placówkach pomocy społecznej sprawiły, że w zbiorze bezrobotnych pozostało niewiele osób, tyle że wymagających trudniejszych, kosztownych i długotrwałych działań</a:t>
            </a:r>
            <a:r>
              <a:rPr lang="pl-PL" sz="2000" dirty="0" smtClean="0">
                <a:solidFill>
                  <a:schemeClr val="accent2">
                    <a:lumMod val="50000"/>
                  </a:schemeClr>
                </a:solidFill>
                <a:latin typeface="+mj-lt"/>
                <a:cs typeface="Times New Roman" panose="02020603050405020304" pitchFamily="18" charset="0"/>
              </a:rPr>
              <a:t>.</a:t>
            </a:r>
            <a:endParaRPr lang="pl-PL" sz="2000" dirty="0">
              <a:solidFill>
                <a:schemeClr val="accent2">
                  <a:lumMod val="50000"/>
                </a:schemeClr>
              </a:solidFill>
              <a:latin typeface="+mj-lt"/>
              <a:cs typeface="Times New Roman" panose="02020603050405020304" pitchFamily="18" charset="0"/>
            </a:endParaRPr>
          </a:p>
        </p:txBody>
      </p:sp>
    </p:spTree>
    <p:extLst>
      <p:ext uri="{BB962C8B-B14F-4D97-AF65-F5344CB8AC3E}">
        <p14:creationId xmlns:p14="http://schemas.microsoft.com/office/powerpoint/2010/main" val="3489937475"/>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2000" y="252000"/>
            <a:ext cx="1298575" cy="865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Symbol zastępczy tekstu 2"/>
          <p:cNvSpPr txBox="1">
            <a:spLocks/>
          </p:cNvSpPr>
          <p:nvPr/>
        </p:nvSpPr>
        <p:spPr>
          <a:xfrm>
            <a:off x="1113524" y="1268760"/>
            <a:ext cx="7515992" cy="4752528"/>
          </a:xfrm>
          <a:prstGeom prst="rect">
            <a:avLst/>
          </a:prstGeom>
        </p:spPr>
        <p:txBody>
          <a:bodyPr anchor="ctr">
            <a:noAutofit/>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marL="0" indent="0" fontAlgn="auto">
              <a:buNone/>
            </a:pPr>
            <a:r>
              <a:rPr lang="pl-PL" sz="2000" dirty="0" smtClean="0">
                <a:solidFill>
                  <a:schemeClr val="accent2">
                    <a:lumMod val="50000"/>
                  </a:schemeClr>
                </a:solidFill>
                <a:latin typeface="+mj-lt"/>
                <a:cs typeface="Times New Roman" panose="02020603050405020304" pitchFamily="18" charset="0"/>
              </a:rPr>
              <a:t>Ale </a:t>
            </a:r>
            <a:r>
              <a:rPr lang="pl-PL" sz="2000" dirty="0">
                <a:solidFill>
                  <a:schemeClr val="accent2">
                    <a:lumMod val="50000"/>
                  </a:schemeClr>
                </a:solidFill>
                <a:latin typeface="+mj-lt"/>
                <a:cs typeface="Times New Roman" panose="02020603050405020304" pitchFamily="18" charset="0"/>
              </a:rPr>
              <a:t>w sytuacji niedoboru siły roboczej, wyczerpujących się zasobów pracowników z Ukrainy powinno się dokładać starań, żeby chociaż część z tych </a:t>
            </a:r>
            <a:r>
              <a:rPr lang="pl-PL" sz="2000" dirty="0" smtClean="0">
                <a:solidFill>
                  <a:schemeClr val="accent2">
                    <a:lumMod val="50000"/>
                  </a:schemeClr>
                </a:solidFill>
                <a:latin typeface="+mj-lt"/>
                <a:cs typeface="Times New Roman" panose="02020603050405020304" pitchFamily="18" charset="0"/>
              </a:rPr>
              <a:t>1200 </a:t>
            </a:r>
            <a:r>
              <a:rPr lang="pl-PL" sz="2000" dirty="0">
                <a:solidFill>
                  <a:schemeClr val="accent2">
                    <a:lumMod val="50000"/>
                  </a:schemeClr>
                </a:solidFill>
                <a:latin typeface="+mj-lt"/>
                <a:cs typeface="Times New Roman" panose="02020603050405020304" pitchFamily="18" charset="0"/>
              </a:rPr>
              <a:t>osób powróciła na rynek pracy, zasiliła firmy </a:t>
            </a:r>
            <a:r>
              <a:rPr lang="pl-PL" sz="2000" dirty="0" smtClean="0">
                <a:solidFill>
                  <a:schemeClr val="accent2">
                    <a:lumMod val="50000"/>
                  </a:schemeClr>
                </a:solidFill>
                <a:latin typeface="+mj-lt"/>
                <a:cs typeface="Times New Roman" panose="02020603050405020304" pitchFamily="18" charset="0"/>
              </a:rPr>
              <a:t/>
            </a:r>
            <a:br>
              <a:rPr lang="pl-PL" sz="2000" dirty="0" smtClean="0">
                <a:solidFill>
                  <a:schemeClr val="accent2">
                    <a:lumMod val="50000"/>
                  </a:schemeClr>
                </a:solidFill>
                <a:latin typeface="+mj-lt"/>
                <a:cs typeface="Times New Roman" panose="02020603050405020304" pitchFamily="18" charset="0"/>
              </a:rPr>
            </a:br>
            <a:r>
              <a:rPr lang="pl-PL" sz="2000" dirty="0" smtClean="0">
                <a:solidFill>
                  <a:schemeClr val="accent2">
                    <a:lumMod val="50000"/>
                  </a:schemeClr>
                </a:solidFill>
                <a:latin typeface="+mj-lt"/>
                <a:cs typeface="Times New Roman" panose="02020603050405020304" pitchFamily="18" charset="0"/>
              </a:rPr>
              <a:t>a </a:t>
            </a:r>
            <a:r>
              <a:rPr lang="pl-PL" sz="2000" dirty="0">
                <a:solidFill>
                  <a:schemeClr val="accent2">
                    <a:lumMod val="50000"/>
                  </a:schemeClr>
                </a:solidFill>
                <a:latin typeface="+mj-lt"/>
                <a:cs typeface="Times New Roman" panose="02020603050405020304" pitchFamily="18" charset="0"/>
              </a:rPr>
              <a:t>odciążyła pomoc społeczną.</a:t>
            </a:r>
          </a:p>
          <a:p>
            <a:pPr marL="0" indent="0" fontAlgn="auto">
              <a:buNone/>
            </a:pPr>
            <a:r>
              <a:rPr lang="pl-PL" sz="2000" dirty="0">
                <a:solidFill>
                  <a:schemeClr val="accent2">
                    <a:lumMod val="50000"/>
                  </a:schemeClr>
                </a:solidFill>
                <a:latin typeface="+mj-lt"/>
                <a:cs typeface="Times New Roman" panose="02020603050405020304" pitchFamily="18" charset="0"/>
              </a:rPr>
              <a:t>Ubiegły rok był korzystny dla pracobiorców, bez mała każdy  mógł podjąć lepszą lub gorszą pracę</a:t>
            </a:r>
            <a:r>
              <a:rPr lang="pl-PL" sz="2000" dirty="0" smtClean="0">
                <a:solidFill>
                  <a:schemeClr val="accent2">
                    <a:lumMod val="50000"/>
                  </a:schemeClr>
                </a:solidFill>
                <a:latin typeface="+mj-lt"/>
                <a:cs typeface="Times New Roman" panose="02020603050405020304" pitchFamily="18" charset="0"/>
              </a:rPr>
              <a:t>.</a:t>
            </a:r>
          </a:p>
          <a:p>
            <a:pPr marL="0" indent="0" fontAlgn="auto">
              <a:buNone/>
            </a:pPr>
            <a:r>
              <a:rPr lang="pl-PL" sz="2000" dirty="0">
                <a:solidFill>
                  <a:schemeClr val="accent2">
                    <a:lumMod val="50000"/>
                  </a:schemeClr>
                </a:solidFill>
                <a:cs typeface="Times New Roman" panose="02020603050405020304" pitchFamily="18" charset="0"/>
              </a:rPr>
              <a:t>W trudnym położeniu znalazły się natomiast firmy. Odczuwały brak dobrze wykwalifikowanych pracowników, od robotników poprzez średni personel do wyższego</a:t>
            </a:r>
            <a:r>
              <a:rPr lang="pl-PL" sz="2000" dirty="0" smtClean="0">
                <a:solidFill>
                  <a:schemeClr val="accent2">
                    <a:lumMod val="50000"/>
                  </a:schemeClr>
                </a:solidFill>
                <a:cs typeface="Times New Roman" panose="02020603050405020304" pitchFamily="18" charset="0"/>
              </a:rPr>
              <a:t>.</a:t>
            </a:r>
          </a:p>
          <a:p>
            <a:pPr marL="0" indent="0" fontAlgn="auto">
              <a:buNone/>
            </a:pPr>
            <a:r>
              <a:rPr lang="pl-PL" sz="2000" dirty="0">
                <a:solidFill>
                  <a:schemeClr val="accent2">
                    <a:lumMod val="50000"/>
                  </a:schemeClr>
                </a:solidFill>
                <a:cs typeface="Times New Roman" panose="02020603050405020304" pitchFamily="18" charset="0"/>
              </a:rPr>
              <a:t>Wiele z nich w związku z tym decydowało się na zatrudnienie cudzoziemców. Skutkowało  to niezwykłym natężeniem pracy </a:t>
            </a:r>
            <a:br>
              <a:rPr lang="pl-PL" sz="2000" dirty="0">
                <a:solidFill>
                  <a:schemeClr val="accent2">
                    <a:lumMod val="50000"/>
                  </a:schemeClr>
                </a:solidFill>
                <a:cs typeface="Times New Roman" panose="02020603050405020304" pitchFamily="18" charset="0"/>
              </a:rPr>
            </a:br>
            <a:r>
              <a:rPr lang="pl-PL" sz="2000" dirty="0">
                <a:solidFill>
                  <a:schemeClr val="accent2">
                    <a:lumMod val="50000"/>
                  </a:schemeClr>
                </a:solidFill>
                <a:cs typeface="Times New Roman" panose="02020603050405020304" pitchFamily="18" charset="0"/>
              </a:rPr>
              <a:t>w Urzędzie, koniecznością przesunięć kadrowych do obsługi przedsiębiorców. </a:t>
            </a:r>
            <a:endParaRPr lang="pl-PL" sz="2000" dirty="0">
              <a:solidFill>
                <a:schemeClr val="accent2">
                  <a:lumMod val="50000"/>
                </a:schemeClr>
              </a:solidFill>
              <a:latin typeface="+mj-lt"/>
              <a:cs typeface="Times New Roman" panose="02020603050405020304" pitchFamily="18" charset="0"/>
            </a:endParaRPr>
          </a:p>
        </p:txBody>
      </p:sp>
    </p:spTree>
    <p:extLst>
      <p:ext uri="{BB962C8B-B14F-4D97-AF65-F5344CB8AC3E}">
        <p14:creationId xmlns:p14="http://schemas.microsoft.com/office/powerpoint/2010/main" val="1665357206"/>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2000" y="252000"/>
            <a:ext cx="1298575" cy="865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Symbol zastępczy tekstu 2"/>
          <p:cNvSpPr txBox="1">
            <a:spLocks/>
          </p:cNvSpPr>
          <p:nvPr/>
        </p:nvSpPr>
        <p:spPr>
          <a:xfrm>
            <a:off x="1113524" y="1052736"/>
            <a:ext cx="7515992" cy="4752528"/>
          </a:xfrm>
          <a:prstGeom prst="rect">
            <a:avLst/>
          </a:prstGeom>
        </p:spPr>
        <p:txBody>
          <a:bodyPr anchor="ctr">
            <a:noAutofit/>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marL="0" indent="0" fontAlgn="auto">
              <a:buNone/>
            </a:pPr>
            <a:endParaRPr lang="pl-PL" sz="2000" dirty="0">
              <a:solidFill>
                <a:schemeClr val="accent2">
                  <a:lumMod val="50000"/>
                </a:schemeClr>
              </a:solidFill>
              <a:cs typeface="Times New Roman" panose="02020603050405020304" pitchFamily="18" charset="0"/>
            </a:endParaRPr>
          </a:p>
          <a:p>
            <a:pPr marL="0" indent="0" fontAlgn="auto">
              <a:buNone/>
            </a:pPr>
            <a:r>
              <a:rPr lang="pl-PL" sz="2000" dirty="0">
                <a:solidFill>
                  <a:schemeClr val="accent2">
                    <a:lumMod val="50000"/>
                  </a:schemeClr>
                </a:solidFill>
                <a:cs typeface="Times New Roman" panose="02020603050405020304" pitchFamily="18" charset="0"/>
              </a:rPr>
              <a:t>Na to nałożyła się dotycząca tego obszaru zmiana przepisów prawa wymuszająca modyfikację oprogramowania i szkolenia urzędników, </a:t>
            </a:r>
            <a:r>
              <a:rPr lang="pl-PL" sz="2000" dirty="0" smtClean="0">
                <a:solidFill>
                  <a:schemeClr val="accent2">
                    <a:lumMod val="50000"/>
                  </a:schemeClr>
                </a:solidFill>
                <a:cs typeface="Times New Roman" panose="02020603050405020304" pitchFamily="18" charset="0"/>
              </a:rPr>
              <a:t/>
            </a:r>
            <a:br>
              <a:rPr lang="pl-PL" sz="2000" dirty="0" smtClean="0">
                <a:solidFill>
                  <a:schemeClr val="accent2">
                    <a:lumMod val="50000"/>
                  </a:schemeClr>
                </a:solidFill>
                <a:cs typeface="Times New Roman" panose="02020603050405020304" pitchFamily="18" charset="0"/>
              </a:rPr>
            </a:br>
            <a:r>
              <a:rPr lang="pl-PL" sz="2000" dirty="0" smtClean="0">
                <a:solidFill>
                  <a:schemeClr val="accent2">
                    <a:lumMod val="50000"/>
                  </a:schemeClr>
                </a:solidFill>
                <a:cs typeface="Times New Roman" panose="02020603050405020304" pitchFamily="18" charset="0"/>
              </a:rPr>
              <a:t>a </a:t>
            </a:r>
            <a:r>
              <a:rPr lang="pl-PL" sz="2000" dirty="0">
                <a:solidFill>
                  <a:schemeClr val="accent2">
                    <a:lumMod val="50000"/>
                  </a:schemeClr>
                </a:solidFill>
                <a:cs typeface="Times New Roman" panose="02020603050405020304" pitchFamily="18" charset="0"/>
              </a:rPr>
              <a:t>także potrzebę organizacji spotkań informacyjnych dla pracodawców.</a:t>
            </a:r>
          </a:p>
          <a:p>
            <a:pPr marL="0" indent="0" fontAlgn="auto">
              <a:buNone/>
            </a:pPr>
            <a:r>
              <a:rPr lang="pl-PL" sz="2000" dirty="0">
                <a:solidFill>
                  <a:schemeClr val="accent2">
                    <a:lumMod val="50000"/>
                  </a:schemeClr>
                </a:solidFill>
                <a:cs typeface="Times New Roman" panose="02020603050405020304" pitchFamily="18" charset="0"/>
              </a:rPr>
              <a:t>Z powodu braku pożądanych na rynku pracy kwalifikacji wiele osób zabiegało o skierowanie na kosztowne szkolenia. Inne z kolei widząc zapotrzebowanie na konkretne usługi składały wnioski </a:t>
            </a:r>
            <a:br>
              <a:rPr lang="pl-PL" sz="2000" dirty="0">
                <a:solidFill>
                  <a:schemeClr val="accent2">
                    <a:lumMod val="50000"/>
                  </a:schemeClr>
                </a:solidFill>
                <a:cs typeface="Times New Roman" panose="02020603050405020304" pitchFamily="18" charset="0"/>
              </a:rPr>
            </a:br>
            <a:r>
              <a:rPr lang="pl-PL" sz="2000" dirty="0">
                <a:solidFill>
                  <a:schemeClr val="accent2">
                    <a:lumMod val="50000"/>
                  </a:schemeClr>
                </a:solidFill>
                <a:cs typeface="Times New Roman" panose="02020603050405020304" pitchFamily="18" charset="0"/>
              </a:rPr>
              <a:t>o pieniądze na uruchomienie działalności. Dużo firm chciało pozyskać stażystów, ale coraz częstszym zjawiskiem jest niechęć młodych ludzi do zdobywania doświadczenia tą drogą. Uważają stypendium za niewystarczające, często przerywają staże nie licząc się z konsekwencjami.</a:t>
            </a:r>
          </a:p>
          <a:p>
            <a:pPr marL="0" indent="0" fontAlgn="auto">
              <a:buNone/>
            </a:pPr>
            <a:r>
              <a:rPr lang="pl-PL" sz="2000" dirty="0">
                <a:solidFill>
                  <a:schemeClr val="accent2">
                    <a:lumMod val="50000"/>
                  </a:schemeClr>
                </a:solidFill>
                <a:cs typeface="Times New Roman" panose="02020603050405020304" pitchFamily="18" charset="0"/>
              </a:rPr>
              <a:t>Dzisiejsza sytuacja na rynku pracy może nie utrzymać się długo. Prognozy mówią, że w ciągu najbliższych kilku lat zniknie ok. 30% miejsc pracy, głównie w handlu, bankowości, urzędach, wojsku, na poczcie, w logistyce. </a:t>
            </a:r>
          </a:p>
        </p:txBody>
      </p:sp>
    </p:spTree>
    <p:extLst>
      <p:ext uri="{BB962C8B-B14F-4D97-AF65-F5344CB8AC3E}">
        <p14:creationId xmlns:p14="http://schemas.microsoft.com/office/powerpoint/2010/main" val="2617095412"/>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2000" y="252000"/>
            <a:ext cx="1298575" cy="865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Symbol zastępczy tekstu 2"/>
          <p:cNvSpPr txBox="1">
            <a:spLocks/>
          </p:cNvSpPr>
          <p:nvPr/>
        </p:nvSpPr>
        <p:spPr>
          <a:xfrm>
            <a:off x="1187624" y="1196752"/>
            <a:ext cx="7515992" cy="4752528"/>
          </a:xfrm>
          <a:prstGeom prst="rect">
            <a:avLst/>
          </a:prstGeom>
        </p:spPr>
        <p:txBody>
          <a:bodyPr anchor="ctr">
            <a:normAutofit/>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marL="0" indent="0" fontAlgn="auto">
              <a:buNone/>
            </a:pPr>
            <a:r>
              <a:rPr lang="pl-PL" sz="2000" dirty="0" smtClean="0">
                <a:solidFill>
                  <a:schemeClr val="accent2">
                    <a:lumMod val="50000"/>
                  </a:schemeClr>
                </a:solidFill>
                <a:latin typeface="+mj-lt"/>
                <a:cs typeface="Times New Roman" panose="02020603050405020304" pitchFamily="18" charset="0"/>
              </a:rPr>
              <a:t>Zwolnieni </a:t>
            </a:r>
            <a:r>
              <a:rPr lang="pl-PL" sz="2000" dirty="0">
                <a:solidFill>
                  <a:schemeClr val="accent2">
                    <a:lumMod val="50000"/>
                  </a:schemeClr>
                </a:solidFill>
                <a:latin typeface="+mj-lt"/>
                <a:cs typeface="Times New Roman" panose="02020603050405020304" pitchFamily="18" charset="0"/>
              </a:rPr>
              <a:t>zapewne trafią do </a:t>
            </a:r>
            <a:r>
              <a:rPr lang="pl-PL" sz="2000" dirty="0" smtClean="0">
                <a:solidFill>
                  <a:schemeClr val="accent2">
                    <a:lumMod val="50000"/>
                  </a:schemeClr>
                </a:solidFill>
                <a:latin typeface="+mj-lt"/>
                <a:cs typeface="Times New Roman" panose="02020603050405020304" pitchFamily="18" charset="0"/>
              </a:rPr>
              <a:t>Urzędu, </a:t>
            </a:r>
            <a:r>
              <a:rPr lang="pl-PL" sz="2000" dirty="0">
                <a:solidFill>
                  <a:schemeClr val="accent2">
                    <a:lumMod val="50000"/>
                  </a:schemeClr>
                </a:solidFill>
                <a:latin typeface="+mj-lt"/>
                <a:cs typeface="Times New Roman" panose="02020603050405020304" pitchFamily="18" charset="0"/>
              </a:rPr>
              <a:t>będą wymagać osłon, przekwalifikowania, dostosowywania kompetencji </a:t>
            </a:r>
            <a:br>
              <a:rPr lang="pl-PL" sz="2000" dirty="0">
                <a:solidFill>
                  <a:schemeClr val="accent2">
                    <a:lumMod val="50000"/>
                  </a:schemeClr>
                </a:solidFill>
                <a:latin typeface="+mj-lt"/>
                <a:cs typeface="Times New Roman" panose="02020603050405020304" pitchFamily="18" charset="0"/>
              </a:rPr>
            </a:br>
            <a:r>
              <a:rPr lang="pl-PL" sz="2000" dirty="0">
                <a:solidFill>
                  <a:schemeClr val="accent2">
                    <a:lumMod val="50000"/>
                  </a:schemeClr>
                </a:solidFill>
                <a:latin typeface="+mj-lt"/>
                <a:cs typeface="Times New Roman" panose="02020603050405020304" pitchFamily="18" charset="0"/>
              </a:rPr>
              <a:t>i umiejętności do pojawiających się potrzeb, powstających branż </a:t>
            </a:r>
            <a:br>
              <a:rPr lang="pl-PL" sz="2000" dirty="0">
                <a:solidFill>
                  <a:schemeClr val="accent2">
                    <a:lumMod val="50000"/>
                  </a:schemeClr>
                </a:solidFill>
                <a:latin typeface="+mj-lt"/>
                <a:cs typeface="Times New Roman" panose="02020603050405020304" pitchFamily="18" charset="0"/>
              </a:rPr>
            </a:br>
            <a:r>
              <a:rPr lang="pl-PL" sz="2000" dirty="0">
                <a:solidFill>
                  <a:schemeClr val="accent2">
                    <a:lumMod val="50000"/>
                  </a:schemeClr>
                </a:solidFill>
                <a:latin typeface="+mj-lt"/>
                <a:cs typeface="Times New Roman" panose="02020603050405020304" pitchFamily="18" charset="0"/>
              </a:rPr>
              <a:t>i stanowisk.</a:t>
            </a:r>
          </a:p>
          <a:p>
            <a:pPr marL="0" indent="0" fontAlgn="auto">
              <a:buNone/>
            </a:pPr>
            <a:r>
              <a:rPr lang="pl-PL" sz="2000" dirty="0">
                <a:solidFill>
                  <a:schemeClr val="accent2">
                    <a:lumMod val="50000"/>
                  </a:schemeClr>
                </a:solidFill>
                <a:latin typeface="+mj-lt"/>
                <a:cs typeface="Times New Roman" panose="02020603050405020304" pitchFamily="18" charset="0"/>
              </a:rPr>
              <a:t>Uprzywilejowana sytuacja pracobiorców wymusiła podwyżkę płac co w dłuższej perspektywie nie jest korzystne dla gospodarki. Zamiast zwiększać naszą konkurencyjność podniesieniem efektywności, zmniejszyliśmy ją wymuszoną podwyżką płac, nie zawsze idącą </a:t>
            </a:r>
            <a:r>
              <a:rPr lang="pl-PL" sz="2000" dirty="0" smtClean="0">
                <a:solidFill>
                  <a:schemeClr val="accent2">
                    <a:lumMod val="50000"/>
                  </a:schemeClr>
                </a:solidFill>
                <a:latin typeface="+mj-lt"/>
                <a:cs typeface="Times New Roman" panose="02020603050405020304" pitchFamily="18" charset="0"/>
              </a:rPr>
              <a:t/>
            </a:r>
            <a:br>
              <a:rPr lang="pl-PL" sz="2000" dirty="0" smtClean="0">
                <a:solidFill>
                  <a:schemeClr val="accent2">
                    <a:lumMod val="50000"/>
                  </a:schemeClr>
                </a:solidFill>
                <a:latin typeface="+mj-lt"/>
                <a:cs typeface="Times New Roman" panose="02020603050405020304" pitchFamily="18" charset="0"/>
              </a:rPr>
            </a:br>
            <a:r>
              <a:rPr lang="pl-PL" sz="2000" dirty="0" smtClean="0">
                <a:solidFill>
                  <a:schemeClr val="accent2">
                    <a:lumMod val="50000"/>
                  </a:schemeClr>
                </a:solidFill>
                <a:latin typeface="+mj-lt"/>
                <a:cs typeface="Times New Roman" panose="02020603050405020304" pitchFamily="18" charset="0"/>
              </a:rPr>
              <a:t>w </a:t>
            </a:r>
            <a:r>
              <a:rPr lang="pl-PL" sz="2000" dirty="0">
                <a:solidFill>
                  <a:schemeClr val="accent2">
                    <a:lumMod val="50000"/>
                  </a:schemeClr>
                </a:solidFill>
                <a:latin typeface="+mj-lt"/>
                <a:cs typeface="Times New Roman" panose="02020603050405020304" pitchFamily="18" charset="0"/>
              </a:rPr>
              <a:t>parze z dobrymi kwalifikacjami i kompetencjami. Brak konkurencyjności też może prowadzić do zwolnień </a:t>
            </a:r>
            <a:br>
              <a:rPr lang="pl-PL" sz="2000" dirty="0">
                <a:solidFill>
                  <a:schemeClr val="accent2">
                    <a:lumMod val="50000"/>
                  </a:schemeClr>
                </a:solidFill>
                <a:latin typeface="+mj-lt"/>
                <a:cs typeface="Times New Roman" panose="02020603050405020304" pitchFamily="18" charset="0"/>
              </a:rPr>
            </a:br>
            <a:r>
              <a:rPr lang="pl-PL" sz="2000" dirty="0">
                <a:solidFill>
                  <a:schemeClr val="accent2">
                    <a:lumMod val="50000"/>
                  </a:schemeClr>
                </a:solidFill>
                <a:latin typeface="+mj-lt"/>
                <a:cs typeface="Times New Roman" panose="02020603050405020304" pitchFamily="18" charset="0"/>
              </a:rPr>
              <a:t>i zwiększenia liczby bezrobotnych w przyszłości. </a:t>
            </a:r>
          </a:p>
        </p:txBody>
      </p:sp>
    </p:spTree>
    <p:extLst>
      <p:ext uri="{BB962C8B-B14F-4D97-AF65-F5344CB8AC3E}">
        <p14:creationId xmlns:p14="http://schemas.microsoft.com/office/powerpoint/2010/main" val="3028060560"/>
      </p:ext>
    </p:extLst>
  </p:cSld>
  <p:clrMapOvr>
    <a:masterClrMapping/>
  </p:clrMapOvr>
</p:sld>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HDOfficeLightV0">
  <a:themeElements>
    <a:clrScheme name="Pakiet 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Pakiet 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akiet Office">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ppt/theme/theme2.xml><?xml version="1.0" encoding="utf-8"?>
<a:theme xmlns:a="http://schemas.openxmlformats.org/drawingml/2006/main" name="Paralaksa">
  <a:themeElements>
    <a:clrScheme name="Paralaksa">
      <a:dk1>
        <a:sysClr val="windowText" lastClr="000000"/>
      </a:dk1>
      <a:lt1>
        <a:sysClr val="window" lastClr="FFFFFF"/>
      </a:lt1>
      <a:dk2>
        <a:srgbClr val="212121"/>
      </a:dk2>
      <a:lt2>
        <a:srgbClr val="CDD0D1"/>
      </a:lt2>
      <a:accent1>
        <a:srgbClr val="8BB434"/>
      </a:accent1>
      <a:accent2>
        <a:srgbClr val="33A583"/>
      </a:accent2>
      <a:accent3>
        <a:srgbClr val="3594B4"/>
      </a:accent3>
      <a:accent4>
        <a:srgbClr val="6063B4"/>
      </a:accent4>
      <a:accent5>
        <a:srgbClr val="D35731"/>
      </a:accent5>
      <a:accent6>
        <a:srgbClr val="EBAC4B"/>
      </a:accent6>
      <a:hlink>
        <a:srgbClr val="65AD30"/>
      </a:hlink>
      <a:folHlink>
        <a:srgbClr val="8ED25B"/>
      </a:folHlink>
    </a:clrScheme>
    <a:fontScheme name="Paralaksa">
      <a:maj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aralaksa">
      <a:fillStyleLst>
        <a:solidFill>
          <a:schemeClr val="phClr"/>
        </a:solidFill>
        <a:gradFill rotWithShape="1">
          <a:gsLst>
            <a:gs pos="0">
              <a:schemeClr val="phClr">
                <a:tint val="60000"/>
                <a:lumMod val="104000"/>
              </a:schemeClr>
            </a:gs>
            <a:gs pos="100000">
              <a:schemeClr val="phClr">
                <a:tint val="84000"/>
              </a:schemeClr>
            </a:gs>
          </a:gsLst>
          <a:lin ang="5400000" scaled="0"/>
        </a:gradFill>
        <a:gradFill rotWithShape="1">
          <a:gsLst>
            <a:gs pos="0">
              <a:schemeClr val="phClr">
                <a:tint val="96000"/>
                <a:lumMod val="102000"/>
              </a:schemeClr>
            </a:gs>
            <a:gs pos="100000">
              <a:schemeClr val="phClr">
                <a:shade val="88000"/>
                <a:lumMod val="94000"/>
              </a:schemeClr>
            </a:gs>
          </a:gsLst>
          <a:path path="circle">
            <a:fillToRect l="50000" t="100000" r="100000" b="50000"/>
          </a:path>
        </a:gradFill>
      </a:fillStyleLst>
      <a:lnStyleLst>
        <a:ln w="9525" cap="rnd" cmpd="sng" algn="ctr">
          <a:solidFill>
            <a:schemeClr val="phClr">
              <a:tint val="6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reflection blurRad="12700" stA="26000" endPos="32000" dist="12700" dir="5400000" sy="-100000" rotWithShape="0"/>
          </a:effectLst>
        </a:effectStyle>
        <a:effectStyle>
          <a:effectLst>
            <a:outerShdw blurRad="38100" dist="25400" dir="5400000" rotWithShape="0">
              <a:srgbClr val="000000">
                <a:alpha val="64000"/>
              </a:srgbClr>
            </a:outerShdw>
          </a:effectLst>
          <a:scene3d>
            <a:camera prst="orthographicFront">
              <a:rot lat="0" lon="0" rev="0"/>
            </a:camera>
            <a:lightRig rig="threePt" dir="tl">
              <a:rot lat="0" lon="0" rev="1200000"/>
            </a:lightRig>
          </a:scene3d>
          <a:sp3d>
            <a:bevelT w="25400" h="12700"/>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76000"/>
                <a:satMod val="180000"/>
              </a:schemeClr>
              <a:schemeClr val="phClr">
                <a:tint val="80000"/>
                <a:satMod val="120000"/>
                <a:lumMod val="180000"/>
              </a:schemeClr>
            </a:duotone>
          </a:blip>
          <a:stretch/>
        </a:blipFill>
      </a:bgFillStyleLst>
    </a:fmtScheme>
  </a:themeElements>
  <a:objectDefaults/>
  <a:extraClrSchemeLst/>
  <a:extLst>
    <a:ext uri="{05A4C25C-085E-4340-85A3-A5531E510DB2}">
      <thm15:themeFamily xmlns:thm15="http://schemas.microsoft.com/office/thememl/2012/main" name="Parallax" id="{3388167B-A2EB-4685-9635-1831D9AEF8C4}" vid="{EBEC8F79-A447-43FC-8E81-85E8468AF3F9}"/>
    </a:ext>
  </a:extLst>
</a:theme>
</file>

<file path=ppt/theme/theme3.xml><?xml version="1.0" encoding="utf-8"?>
<a:theme xmlns:a="http://schemas.openxmlformats.org/drawingml/2006/main" name="Motyw pakietu Offic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Pakiet 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Pakiet 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Motyw pakietu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Pakiet 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Pakiet 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14249</TotalTime>
  <Words>3194</Words>
  <Application>Microsoft Office PowerPoint</Application>
  <PresentationFormat>Pokaz na ekranie (4:3)</PresentationFormat>
  <Paragraphs>775</Paragraphs>
  <Slides>86</Slides>
  <Notes>23</Notes>
  <HiddenSlides>0</HiddenSlides>
  <MMClips>0</MMClips>
  <ScaleCrop>false</ScaleCrop>
  <HeadingPairs>
    <vt:vector size="8" baseType="variant">
      <vt:variant>
        <vt:lpstr>Używane czcionki</vt:lpstr>
      </vt:variant>
      <vt:variant>
        <vt:i4>8</vt:i4>
      </vt:variant>
      <vt:variant>
        <vt:lpstr>Motyw</vt:lpstr>
      </vt:variant>
      <vt:variant>
        <vt:i4>2</vt:i4>
      </vt:variant>
      <vt:variant>
        <vt:lpstr>Osadzone serwery OLE</vt:lpstr>
      </vt:variant>
      <vt:variant>
        <vt:i4>1</vt:i4>
      </vt:variant>
      <vt:variant>
        <vt:lpstr>Tytuły slajdów</vt:lpstr>
      </vt:variant>
      <vt:variant>
        <vt:i4>86</vt:i4>
      </vt:variant>
    </vt:vector>
  </HeadingPairs>
  <TitlesOfParts>
    <vt:vector size="97" baseType="lpstr">
      <vt:lpstr>Arial Unicode MS</vt:lpstr>
      <vt:lpstr>Arial</vt:lpstr>
      <vt:lpstr>Calibri</vt:lpstr>
      <vt:lpstr>Calibri Light</vt:lpstr>
      <vt:lpstr>Corbel</vt:lpstr>
      <vt:lpstr>Times New Roman</vt:lpstr>
      <vt:lpstr>Verdana</vt:lpstr>
      <vt:lpstr>Wingdings 2</vt:lpstr>
      <vt:lpstr>HDOfficeLightV0</vt:lpstr>
      <vt:lpstr>Paralaksa</vt:lpstr>
      <vt:lpstr>Arkusz</vt:lpstr>
      <vt:lpstr>POSIEDZENIE POWIATOWEJ RADY RYNKU PRACY</vt:lpstr>
      <vt:lpstr>Przebieg obrad:</vt:lpstr>
      <vt:lpstr>Sprawozdanie z działalności  Powiatowego Urzędu Pracy  dla Powiatu Warszawskiego Zachodniego za rok 2018. </vt:lpstr>
      <vt:lpstr>Stopa bezrobocia w powiecie  (stan na 31.12.2018 r.).</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RYNEK PRACY W POWIECIE WARSZAWSKIM ZACHODNIM</dc:title>
  <dc:creator>Doradca</dc:creator>
  <cp:lastModifiedBy>Magdalena Sachogłuchowicz</cp:lastModifiedBy>
  <cp:revision>1359</cp:revision>
  <cp:lastPrinted>2018-06-19T13:06:39Z</cp:lastPrinted>
  <dcterms:created xsi:type="dcterms:W3CDTF">2008-06-02T06:50:43Z</dcterms:created>
  <dcterms:modified xsi:type="dcterms:W3CDTF">2019-03-21T11:01:20Z</dcterms:modified>
</cp:coreProperties>
</file>