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  <p:sldMasterId id="2147484014" r:id="rId2"/>
  </p:sldMasterIdLst>
  <p:notesMasterIdLst>
    <p:notesMasterId r:id="rId78"/>
  </p:notesMasterIdLst>
  <p:handoutMasterIdLst>
    <p:handoutMasterId r:id="rId79"/>
  </p:handoutMasterIdLst>
  <p:sldIdLst>
    <p:sldId id="286" r:id="rId3"/>
    <p:sldId id="290" r:id="rId4"/>
    <p:sldId id="360" r:id="rId5"/>
    <p:sldId id="258" r:id="rId6"/>
    <p:sldId id="259" r:id="rId7"/>
    <p:sldId id="287" r:id="rId8"/>
    <p:sldId id="288" r:id="rId9"/>
    <p:sldId id="289" r:id="rId10"/>
    <p:sldId id="291" r:id="rId11"/>
    <p:sldId id="292" r:id="rId12"/>
    <p:sldId id="296" r:id="rId13"/>
    <p:sldId id="312" r:id="rId14"/>
    <p:sldId id="295" r:id="rId15"/>
    <p:sldId id="313" r:id="rId16"/>
    <p:sldId id="314" r:id="rId17"/>
    <p:sldId id="383" r:id="rId18"/>
    <p:sldId id="315" r:id="rId19"/>
    <p:sldId id="399" r:id="rId20"/>
    <p:sldId id="316" r:id="rId21"/>
    <p:sldId id="385" r:id="rId22"/>
    <p:sldId id="301" r:id="rId23"/>
    <p:sldId id="300" r:id="rId24"/>
    <p:sldId id="299" r:id="rId25"/>
    <p:sldId id="307" r:id="rId26"/>
    <p:sldId id="375" r:id="rId27"/>
    <p:sldId id="391" r:id="rId28"/>
    <p:sldId id="392" r:id="rId29"/>
    <p:sldId id="367" r:id="rId30"/>
    <p:sldId id="388" r:id="rId31"/>
    <p:sldId id="389" r:id="rId32"/>
    <p:sldId id="390" r:id="rId33"/>
    <p:sldId id="366" r:id="rId34"/>
    <p:sldId id="400" r:id="rId35"/>
    <p:sldId id="401" r:id="rId36"/>
    <p:sldId id="386" r:id="rId37"/>
    <p:sldId id="339" r:id="rId38"/>
    <p:sldId id="338" r:id="rId39"/>
    <p:sldId id="370" r:id="rId40"/>
    <p:sldId id="369" r:id="rId41"/>
    <p:sldId id="368" r:id="rId42"/>
    <p:sldId id="381" r:id="rId43"/>
    <p:sldId id="387" r:id="rId44"/>
    <p:sldId id="340" r:id="rId45"/>
    <p:sldId id="352" r:id="rId46"/>
    <p:sldId id="342" r:id="rId47"/>
    <p:sldId id="343" r:id="rId48"/>
    <p:sldId id="377" r:id="rId49"/>
    <p:sldId id="394" r:id="rId50"/>
    <p:sldId id="402" r:id="rId51"/>
    <p:sldId id="403" r:id="rId52"/>
    <p:sldId id="404" r:id="rId53"/>
    <p:sldId id="384" r:id="rId54"/>
    <p:sldId id="336" r:id="rId55"/>
    <p:sldId id="337" r:id="rId56"/>
    <p:sldId id="347" r:id="rId57"/>
    <p:sldId id="348" r:id="rId58"/>
    <p:sldId id="345" r:id="rId59"/>
    <p:sldId id="379" r:id="rId60"/>
    <p:sldId id="349" r:id="rId61"/>
    <p:sldId id="361" r:id="rId62"/>
    <p:sldId id="354" r:id="rId63"/>
    <p:sldId id="350" r:id="rId64"/>
    <p:sldId id="380" r:id="rId65"/>
    <p:sldId id="333" r:id="rId66"/>
    <p:sldId id="331" r:id="rId67"/>
    <p:sldId id="332" r:id="rId68"/>
    <p:sldId id="327" r:id="rId69"/>
    <p:sldId id="393" r:id="rId70"/>
    <p:sldId id="378" r:id="rId71"/>
    <p:sldId id="398" r:id="rId72"/>
    <p:sldId id="325" r:id="rId73"/>
    <p:sldId id="324" r:id="rId74"/>
    <p:sldId id="323" r:id="rId75"/>
    <p:sldId id="322" r:id="rId76"/>
    <p:sldId id="355" r:id="rId77"/>
  </p:sldIdLst>
  <p:sldSz cx="9144000" cy="6858000" type="screen4x3"/>
  <p:notesSz cx="6797675" cy="9926638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1pPr>
    <a:lvl2pPr marL="742950" indent="-28575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2pPr>
    <a:lvl3pPr marL="11430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3pPr>
    <a:lvl4pPr marL="16002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4pPr>
    <a:lvl5pPr marL="20574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F7A7"/>
    <a:srgbClr val="800080"/>
    <a:srgbClr val="3399FF"/>
    <a:srgbClr val="FFFF66"/>
    <a:srgbClr val="CCCCFF"/>
    <a:srgbClr val="CC3300"/>
    <a:srgbClr val="800000"/>
    <a:srgbClr val="5C9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00" autoAdjust="0"/>
    <p:restoredTop sz="88226" autoAdjust="0"/>
  </p:normalViewPr>
  <p:slideViewPr>
    <p:cSldViewPr>
      <p:cViewPr>
        <p:scale>
          <a:sx n="100" d="100"/>
          <a:sy n="100" d="100"/>
        </p:scale>
        <p:origin x="-336" y="5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0" y="182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notesMaster" Target="notesMasters/notesMaster1.xml"/><Relationship Id="rId8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Stopa bezrobocia</c:v>
                </c:pt>
              </c:strCache>
            </c:strRef>
          </c:tx>
          <c:spPr>
            <a:solidFill>
              <a:srgbClr val="54A838">
                <a:lumMod val="75000"/>
              </a:srgbClr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Arkusz1!$A$2:$A$6</c:f>
              <c:strCache>
                <c:ptCount val="5"/>
                <c:pt idx="0">
                  <c:v>2011 r.</c:v>
                </c:pt>
                <c:pt idx="1">
                  <c:v>2012 r.</c:v>
                </c:pt>
                <c:pt idx="2">
                  <c:v>2013 r.</c:v>
                </c:pt>
                <c:pt idx="3">
                  <c:v>2014 r.</c:v>
                </c:pt>
                <c:pt idx="4">
                  <c:v>2015 r.</c:v>
                </c:pt>
              </c:strCache>
            </c:strRef>
          </c:cat>
          <c:val>
            <c:numRef>
              <c:f>Arkusz1!$B$2:$B$6</c:f>
              <c:numCache>
                <c:formatCode>General</c:formatCode>
                <c:ptCount val="5"/>
                <c:pt idx="0">
                  <c:v>6.6</c:v>
                </c:pt>
                <c:pt idx="1">
                  <c:v>6.5</c:v>
                </c:pt>
                <c:pt idx="2">
                  <c:v>7.1</c:v>
                </c:pt>
                <c:pt idx="3">
                  <c:v>5.8</c:v>
                </c:pt>
                <c:pt idx="4">
                  <c:v>4.4000000000000004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90133632"/>
        <c:axId val="90135168"/>
        <c:axId val="0"/>
      </c:bar3DChart>
      <c:catAx>
        <c:axId val="901336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90135168"/>
        <c:crosses val="autoZero"/>
        <c:auto val="1"/>
        <c:lblAlgn val="ctr"/>
        <c:lblOffset val="100"/>
        <c:noMultiLvlLbl val="0"/>
      </c:catAx>
      <c:valAx>
        <c:axId val="9013516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9013363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Stopa bezrobocia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Arkusz1!$A$2:$A$11</c:f>
              <c:strCache>
                <c:ptCount val="10"/>
                <c:pt idx="0">
                  <c:v>Grodziski</c:v>
                </c:pt>
                <c:pt idx="1">
                  <c:v>Grójecki</c:v>
                </c:pt>
                <c:pt idx="2">
                  <c:v>Piaseczyński</c:v>
                </c:pt>
                <c:pt idx="3">
                  <c:v>Pruszkowski</c:v>
                </c:pt>
                <c:pt idx="4">
                  <c:v>Sochaczewski</c:v>
                </c:pt>
                <c:pt idx="5">
                  <c:v>Warszawski zachodni</c:v>
                </c:pt>
                <c:pt idx="6">
                  <c:v>Żyrardowski</c:v>
                </c:pt>
                <c:pt idx="7">
                  <c:v>Podregion warszawski zachodni</c:v>
                </c:pt>
                <c:pt idx="8">
                  <c:v>WOJ. MAZOWIECKIE</c:v>
                </c:pt>
                <c:pt idx="9">
                  <c:v>POLSKA </c:v>
                </c:pt>
              </c:strCache>
            </c:strRef>
          </c:cat>
          <c:val>
            <c:numRef>
              <c:f>Arkusz1!$B$2:$B$11</c:f>
              <c:numCache>
                <c:formatCode>General</c:formatCode>
                <c:ptCount val="10"/>
                <c:pt idx="0">
                  <c:v>5.7</c:v>
                </c:pt>
                <c:pt idx="1">
                  <c:v>4.5</c:v>
                </c:pt>
                <c:pt idx="2">
                  <c:v>6.6</c:v>
                </c:pt>
                <c:pt idx="3">
                  <c:v>6.4</c:v>
                </c:pt>
                <c:pt idx="4">
                  <c:v>8.6999999999999993</c:v>
                </c:pt>
                <c:pt idx="5">
                  <c:v>4.4000000000000004</c:v>
                </c:pt>
                <c:pt idx="6">
                  <c:v>13.9</c:v>
                </c:pt>
                <c:pt idx="7">
                  <c:v>6.6</c:v>
                </c:pt>
                <c:pt idx="8">
                  <c:v>8.4</c:v>
                </c:pt>
                <c:pt idx="9">
                  <c:v>9.8000000000000007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1378048"/>
        <c:axId val="31383936"/>
      </c:barChart>
      <c:catAx>
        <c:axId val="3137804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pl-PL"/>
          </a:p>
        </c:txPr>
        <c:crossAx val="31383936"/>
        <c:crosses val="autoZero"/>
        <c:auto val="1"/>
        <c:lblAlgn val="ctr"/>
        <c:lblOffset val="100"/>
        <c:noMultiLvlLbl val="0"/>
      </c:catAx>
      <c:valAx>
        <c:axId val="31383936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31378048"/>
        <c:crosses val="autoZero"/>
        <c:crossBetween val="between"/>
      </c:valAx>
      <c:spPr>
        <a:noFill/>
        <a:ln w="25396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  <c:userShapes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0.10913</cdr:x>
      <cdr:y>0.44449</cdr:y>
    </cdr:from>
    <cdr:to>
      <cdr:x>0.39092</cdr:x>
      <cdr:y>0.44449</cdr:y>
    </cdr:to>
    <cdr:cxnSp macro="">
      <cdr:nvCxnSpPr>
        <cdr:cNvPr id="3" name="Łącznik prostoliniowy 2"/>
        <cdr:cNvCxnSpPr/>
      </cdr:nvCxnSpPr>
      <cdr:spPr>
        <a:xfrm xmlns:a="http://schemas.openxmlformats.org/drawingml/2006/main">
          <a:off x="864468" y="2016695"/>
          <a:ext cx="2232248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t" anchorCtr="0" compatLnSpc="1">
            <a:prstTxWarp prst="textNoShape">
              <a:avLst/>
            </a:prstTxWarp>
          </a:bodyPr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t" anchorCtr="0" compatLnSpc="1">
            <a:prstTxWarp prst="textNoShape">
              <a:avLst/>
            </a:prstTxWarp>
          </a:bodyPr>
          <a:lstStyle>
            <a:lvl1pPr algn="r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fld id="{7E411259-1B56-48B6-9326-BBB491A4CEE3}" type="datetimeFigureOut">
              <a:rPr lang="pl-PL"/>
              <a:pPr>
                <a:defRPr/>
              </a:pPr>
              <a:t>2016-03-24</a:t>
            </a:fld>
            <a:endParaRPr lang="pl-PL"/>
          </a:p>
        </p:txBody>
      </p:sp>
      <p:sp>
        <p:nvSpPr>
          <p:cNvPr id="132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b" anchorCtr="0" compatLnSpc="1">
            <a:prstTxWarp prst="textNoShape">
              <a:avLst/>
            </a:prstTxWarp>
          </a:bodyPr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2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b" anchorCtr="0" compatLnSpc="1">
            <a:prstTxWarp prst="textNoShape">
              <a:avLst/>
            </a:prstTxWarp>
          </a:bodyPr>
          <a:lstStyle>
            <a:lvl1pPr algn="r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fld id="{293DBE49-27B5-4313-958A-8259F3BFC82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757190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AutoShape 1"/>
          <p:cNvSpPr>
            <a:spLocks noChangeArrowheads="1"/>
          </p:cNvSpPr>
          <p:nvPr/>
        </p:nvSpPr>
        <p:spPr bwMode="auto">
          <a:xfrm>
            <a:off x="0" y="0"/>
            <a:ext cx="6797675" cy="9926638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/>
          </a:p>
        </p:txBody>
      </p:sp>
      <p:sp>
        <p:nvSpPr>
          <p:cNvPr id="73731" name="Text Box 2"/>
          <p:cNvSpPr txBox="1">
            <a:spLocks noChangeArrowheads="1"/>
          </p:cNvSpPr>
          <p:nvPr/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51275" y="0"/>
            <a:ext cx="2944813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4757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17575" y="744538"/>
            <a:ext cx="4960938" cy="3721100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79450" y="4716463"/>
            <a:ext cx="5438775" cy="4464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noProof="0" smtClean="0"/>
          </a:p>
        </p:txBody>
      </p:sp>
      <p:sp>
        <p:nvSpPr>
          <p:cNvPr id="73735" name="Text Box 6"/>
          <p:cNvSpPr txBox="1">
            <a:spLocks noChangeArrowheads="1"/>
          </p:cNvSpPr>
          <p:nvPr/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51275" y="9428163"/>
            <a:ext cx="2944813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E43DAE39-3200-4A70-A30E-C6B3199C97F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334172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9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408F695B-010D-46A5-BC87-D3353597B880}" type="slidenum">
              <a:rPr lang="pl-PL" smtClean="0"/>
              <a:pPr>
                <a:defRPr/>
              </a:pPr>
              <a:t>2</a:t>
            </a:fld>
            <a:endParaRPr lang="pl-PL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12B55F04-A769-493B-A34C-B552BCB4597D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4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68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7680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90239D35-15CF-4319-BEFF-1D54E9B878E2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5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78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778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0DAE9A28-0AB8-4339-8A9E-9EF2E91EE4D7}" type="slidenum">
              <a:rPr lang="pl-PL" smtClean="0"/>
              <a:pPr>
                <a:defRPr/>
              </a:pPr>
              <a:t>6</a:t>
            </a:fld>
            <a:endParaRPr lang="pl-PL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C4867A90-72EE-4E40-AB3F-9E841508ADE9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14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987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7987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0199F72B-0EDE-44D6-AFFB-49436B9D4CB3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15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089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090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D5BEF07E-CBCF-43B3-AD00-50ED556C887E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17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19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19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D5BEF07E-CBCF-43B3-AD00-50ED556C887E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18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19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19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401CD777-2DB6-4B2A-8A0D-E0974EFDB2BF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19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294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294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7F23E93A-D3D3-42CA-A75F-91ECB3E12CEB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53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397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397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3256EB97-BF21-4C69-9D80-2BC50D9C059B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54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499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499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083B55AD-A8DD-4F04-91C5-7D090B34C016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55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601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602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E43DAE39-3200-4A70-A30E-C6B3199C97FB}" type="slidenum">
              <a:rPr lang="pl-PL" smtClean="0"/>
              <a:pPr>
                <a:defRPr/>
              </a:pPr>
              <a:t>57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696284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36F3BFF4-F3AA-4E2F-9C5A-ACD5A0B096A3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59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704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704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C338B1BC-DCB2-485A-AC7F-6176390905B5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61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806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806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0A16474F-EF7F-4E67-966B-99D8CBC01F6D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62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90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90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0A16474F-EF7F-4E67-966B-99D8CBC01F6D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63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90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90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115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D8299CA0-5469-442D-BEA5-0CC4EFE65BC5}" type="slidenum">
              <a:rPr lang="pl-PL" smtClean="0"/>
              <a:pPr>
                <a:defRPr/>
              </a:pPr>
              <a:t>72</a:t>
            </a:fld>
            <a:endParaRPr lang="pl-PL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1139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D61AD74A-BF13-4DFB-A5FE-FD5BC99CB8E1}" type="slidenum">
              <a:rPr lang="pl-PL" smtClean="0"/>
              <a:pPr>
                <a:defRPr/>
              </a:pPr>
              <a:t>74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E1575A-792C-4349-8F4E-E14CA040947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AD7DAE-9864-4EA2-AEFC-4AE84D284EF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7F95A2-A631-481A-8BFC-CE7D4AB9C1A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11EF3D-8ADF-48CF-9109-7B0A11AE971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727FAF-2496-4136-9796-1592E5B8CB8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E0DD26-718D-4742-9A8B-B34BB9EAF01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369470-151B-4849-9C4C-98EFC1115C6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57BB0-7712-445D-A7E2-2FDE8A6DFF5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874233-C1FB-4852-8D48-AF0C2D6118B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72B556-45B8-442C-8ED8-3F7392C9D7E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AB1637-7516-4B88-9B32-64017373D77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ytuł i tekst nad zawartości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0EF9DE-629A-4F6A-BE3A-C10269A56A2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ytuł i tabe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abeli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pl-PL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419254-DC21-4560-AA39-1EB20C241E8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ytuł, zawartość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8ACA52-D062-4953-BFF9-A09C186154C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zaokrąglony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6" name="Prostokąt zaokrąglony 5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5" name="Tytuł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20" name="Podtytuł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  <p:sp>
        <p:nvSpPr>
          <p:cNvPr id="7" name="Symbol zastępczy daty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AEB05DFB-580B-4C6C-BAB6-518D8BD4E69C}" type="datetimeFigureOut">
              <a:rPr lang="en-US"/>
              <a:pPr>
                <a:defRPr/>
              </a:pPr>
              <a:t>3/24/2016</a:t>
            </a:fld>
            <a:endParaRPr lang="en-US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ymbol zastępczy numeru slajd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F32BE9E-BBF1-47B1-AE17-271F3CF6483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28C3D3C4-1343-4BA5-B401-5BEDE094660A}" type="datetimeFigureOut">
              <a:rPr lang="en-US"/>
              <a:pPr>
                <a:defRPr/>
              </a:pPr>
              <a:t>3/24/2016</a:t>
            </a:fld>
            <a:endParaRPr 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02D6A8A-916A-4647-A9DD-F085E2AFC85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zaokrąglony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5" name="Prostokąt zaokrąglony 4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5A3D925B-0FFA-46F2-B662-8B6011FF26A3}" type="datetimeFigureOut">
              <a:rPr lang="en-US"/>
              <a:pPr>
                <a:defRPr/>
              </a:pPr>
              <a:t>3/24/2016</a:t>
            </a:fld>
            <a:endParaRPr lang="en-US"/>
          </a:p>
        </p:txBody>
      </p:sp>
      <p:sp>
        <p:nvSpPr>
          <p:cNvPr id="7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3395814-692A-4108-A66D-0035D908103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B8F21EE6-1610-40A1-B48D-A25CEA950FB4}" type="datetimeFigureOut">
              <a:rPr lang="en-US"/>
              <a:pPr>
                <a:defRPr/>
              </a:pPr>
              <a:t>3/24/2016</a:t>
            </a:fld>
            <a:endParaRPr 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6C5943E-8D32-42F8-AC29-8D9E66BC1B7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A899BB69-0161-4BC8-B891-44F1F4A67EE2}" type="datetimeFigureOut">
              <a:rPr lang="en-US"/>
              <a:pPr>
                <a:defRPr/>
              </a:pPr>
              <a:t>3/24/2016</a:t>
            </a:fld>
            <a:endParaRPr lang="en-US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BD80D2B-B83C-4723-ACC3-4E05E76900A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E01B3AC7-DF76-488C-BE78-6EFB6B90B537}" type="datetimeFigureOut">
              <a:rPr lang="en-US"/>
              <a:pPr>
                <a:defRPr/>
              </a:pPr>
              <a:t>3/24/2016</a:t>
            </a:fld>
            <a:endParaRPr lang="en-US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5CCE716-15EF-4582-A6E0-11C4B497658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zaokrąglony 1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3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657B9059-F687-4C63-900C-13723FFE8096}" type="datetimeFigureOut">
              <a:rPr lang="en-US"/>
              <a:pPr>
                <a:defRPr/>
              </a:pPr>
              <a:t>3/24/2016</a:t>
            </a:fld>
            <a:endParaRPr lang="en-US"/>
          </a:p>
        </p:txBody>
      </p:sp>
      <p:sp>
        <p:nvSpPr>
          <p:cNvPr id="4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44CA00D-BC7F-48ED-B152-D7B66B4F3C5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CBB2FA18-A16B-41F7-8E0D-2292529DAB1F}" type="datetimeFigureOut">
              <a:rPr lang="en-US"/>
              <a:pPr>
                <a:defRPr/>
              </a:pPr>
              <a:t>3/24/2016</a:t>
            </a:fld>
            <a:endParaRPr 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D57961B-5195-4546-87A6-F8DDAAC7F6A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zaokrąglony 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6" name="Prostokąt z zaokrąglonym rogiem 5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pl-PL" noProof="0" smtClean="0"/>
              <a:t>Kliknij ikonę, aby dodać obraz</a:t>
            </a:r>
            <a:endParaRPr lang="en-US" noProof="0"/>
          </a:p>
        </p:txBody>
      </p:sp>
      <p:sp>
        <p:nvSpPr>
          <p:cNvPr id="7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8B62503E-1570-4FC2-A2B4-1A51C6D8A130}" type="datetimeFigureOut">
              <a:rPr lang="en-US"/>
              <a:pPr>
                <a:defRPr/>
              </a:pPr>
              <a:t>3/24/2016</a:t>
            </a:fld>
            <a:endParaRPr lang="en-US"/>
          </a:p>
        </p:txBody>
      </p:sp>
      <p:sp>
        <p:nvSpPr>
          <p:cNvPr id="8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94C9DCA-0968-451B-8EED-7E1AE389AF8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71C2A3EC-AEAB-4E3A-ABBE-98D601FE6148}" type="datetimeFigureOut">
              <a:rPr lang="en-US"/>
              <a:pPr>
                <a:defRPr/>
              </a:pPr>
              <a:t>3/24/2016</a:t>
            </a:fld>
            <a:endParaRPr 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24E227C-83DA-405E-93FB-C3DECA8FDD5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C0D8FCB8-69E9-4191-BD85-C1D18B7EB02F}" type="datetimeFigureOut">
              <a:rPr lang="en-US"/>
              <a:pPr>
                <a:defRPr/>
              </a:pPr>
              <a:t>3/24/2016</a:t>
            </a:fld>
            <a:endParaRPr 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29E6876-B315-405B-875F-88131F8F887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8FA60"/>
            </a:gs>
            <a:gs pos="100000">
              <a:srgbClr val="29742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2283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ct val="100000"/>
              <a:buFont typeface="Times New Roman" pitchFamily="18" charset="0"/>
              <a:buNone/>
              <a:defRPr sz="1400"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283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buClr>
                <a:srgbClr val="000000"/>
              </a:buClr>
              <a:buSzPct val="100000"/>
              <a:buFont typeface="Times New Roman" pitchFamily="18" charset="0"/>
              <a:buNone/>
              <a:defRPr sz="1400"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283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8" charset="0"/>
              <a:buNone/>
              <a:defRPr sz="1400"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5B00E43A-77AE-47A8-9ECB-D1995241A46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7" r:id="rId1"/>
    <p:sldLayoutId id="2147484038" r:id="rId2"/>
    <p:sldLayoutId id="2147484039" r:id="rId3"/>
    <p:sldLayoutId id="2147484040" r:id="rId4"/>
    <p:sldLayoutId id="2147484041" r:id="rId5"/>
    <p:sldLayoutId id="2147484042" r:id="rId6"/>
    <p:sldLayoutId id="2147484043" r:id="rId7"/>
    <p:sldLayoutId id="2147484044" r:id="rId8"/>
    <p:sldLayoutId id="2147484045" r:id="rId9"/>
    <p:sldLayoutId id="2147484046" r:id="rId10"/>
    <p:sldLayoutId id="2147484047" r:id="rId11"/>
    <p:sldLayoutId id="2147484048" r:id="rId12"/>
    <p:sldLayoutId id="2147484049" r:id="rId13"/>
    <p:sldLayoutId id="2147484050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zaokrąglony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9" name="Prostokąt zaokrąglony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13" name="Symbol zastępczy tytułu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079" name="Symbol zastępczy tekstu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smtClean="0"/>
          </a:p>
        </p:txBody>
      </p:sp>
      <p:sp>
        <p:nvSpPr>
          <p:cNvPr id="25" name="Symbol zastępczy daty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18" name="Symbol zastępczy stopki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 kumimoji="0" sz="1000" smtClean="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89FBAC7B-3211-4513-A265-CFA7EC186A0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1" r:id="rId1"/>
    <p:sldLayoutId id="2147484052" r:id="rId2"/>
    <p:sldLayoutId id="2147484053" r:id="rId3"/>
    <p:sldLayoutId id="2147484054" r:id="rId4"/>
    <p:sldLayoutId id="2147484055" r:id="rId5"/>
    <p:sldLayoutId id="2147484056" r:id="rId6"/>
    <p:sldLayoutId id="2147484057" r:id="rId7"/>
    <p:sldLayoutId id="2147484058" r:id="rId8"/>
    <p:sldLayoutId id="2147484059" r:id="rId9"/>
    <p:sldLayoutId id="2147484060" r:id="rId10"/>
    <p:sldLayoutId id="214748406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b="1" kern="1200">
          <a:solidFill>
            <a:srgbClr val="57ECC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 b="1">
          <a:solidFill>
            <a:srgbClr val="57ECCE"/>
          </a:solidFill>
          <a:latin typeface="Verdan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 b="1">
          <a:solidFill>
            <a:srgbClr val="57ECCE"/>
          </a:solidFill>
          <a:latin typeface="Verdan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 b="1">
          <a:solidFill>
            <a:srgbClr val="57ECCE"/>
          </a:solidFill>
          <a:latin typeface="Verdan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 b="1">
          <a:solidFill>
            <a:srgbClr val="57ECCE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57ECCE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57ECCE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57ECCE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57ECCE"/>
          </a:solidFill>
          <a:latin typeface="Verdana" pitchFamily="34" charset="0"/>
        </a:defRPr>
      </a:lvl9pPr>
      <a:extLst/>
    </p:titleStyle>
    <p:bodyStyle>
      <a:lvl1pPr marL="265113" indent="-265113" algn="l" rtl="0" fontAlgn="base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fontAlgn="base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fontAlgn="base">
        <a:spcBef>
          <a:spcPts val="250"/>
        </a:spcBef>
        <a:spcAft>
          <a:spcPct val="0"/>
        </a:spcAft>
        <a:buClr>
          <a:srgbClr val="5CF63A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fontAlgn="base">
        <a:spcBef>
          <a:spcPts val="225"/>
        </a:spcBef>
        <a:spcAft>
          <a:spcPct val="0"/>
        </a:spcAft>
        <a:buClr>
          <a:srgbClr val="5CF63A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fontAlgn="base">
        <a:spcBef>
          <a:spcPts val="250"/>
        </a:spcBef>
        <a:spcAft>
          <a:spcPct val="0"/>
        </a:spcAft>
        <a:buClr>
          <a:srgbClr val="33E9A0"/>
        </a:buClr>
        <a:buSzPct val="100000"/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Excel_97-2003_Worksheet1.xls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png"/><Relationship Id="rId4" Type="http://schemas.openxmlformats.org/officeDocument/2006/relationships/image" Target="../media/image6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Excel_97-2003_Worksheet2.xls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8.png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Excel_97-2003_Worksheet3.xls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png"/><Relationship Id="rId5" Type="http://schemas.openxmlformats.org/officeDocument/2006/relationships/image" Target="../media/image22.png"/><Relationship Id="rId4" Type="http://schemas.openxmlformats.org/officeDocument/2006/relationships/image" Target="../media/image21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30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30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31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30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30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32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33.jpe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1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388" y="188913"/>
            <a:ext cx="8785225" cy="6480175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90000"/>
              </a:lnSpc>
            </a:pPr>
            <a:endParaRPr lang="pl-PL" sz="4000" b="1" dirty="0" smtClean="0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endParaRPr lang="pl-PL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pl-PL" sz="4000" b="1" dirty="0" smtClean="0">
                <a:latin typeface="Times New Roman" pitchFamily="18" charset="0"/>
                <a:cs typeface="Times New Roman" pitchFamily="18" charset="0"/>
              </a:rPr>
              <a:t>Sprawozdanie z działalności Powiatowego Urzędu Pracy dla Powiatu Warszawskiego Zachodniego w Błoniu za rok 2015.            </a:t>
            </a:r>
            <a:endParaRPr lang="pl-PL" sz="4000" b="1" dirty="0" smtClean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pl-PL" sz="2800" b="1" dirty="0" smtClean="0">
                <a:solidFill>
                  <a:srgbClr val="008000"/>
                </a:solidFill>
                <a:latin typeface="Times New Roman" pitchFamily="18" charset="0"/>
              </a:rPr>
              <a:t>          </a:t>
            </a:r>
          </a:p>
          <a:p>
            <a:pPr>
              <a:lnSpc>
                <a:spcPct val="90000"/>
              </a:lnSpc>
            </a:pPr>
            <a:endParaRPr lang="pl-PL" sz="2800" b="1" dirty="0" smtClean="0">
              <a:solidFill>
                <a:srgbClr val="0080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pl-PL" sz="28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30 marca 2016 r.</a:t>
            </a: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1495425" cy="100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2532589"/>
              </p:ext>
            </p:extLst>
          </p:nvPr>
        </p:nvGraphicFramePr>
        <p:xfrm>
          <a:off x="714375" y="1928813"/>
          <a:ext cx="7715250" cy="3071812"/>
        </p:xfrm>
        <a:graphic>
          <a:graphicData uri="http://schemas.openxmlformats.org/drawingml/2006/table">
            <a:tbl>
              <a:tblPr/>
              <a:tblGrid>
                <a:gridCol w="1363663"/>
                <a:gridCol w="1270000"/>
                <a:gridCol w="1270000"/>
                <a:gridCol w="1270000"/>
                <a:gridCol w="1271587"/>
                <a:gridCol w="1270000"/>
              </a:tblGrid>
              <a:tr h="128746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              rok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2011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2012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2013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2014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</a:t>
                      </a:r>
                      <a:endParaRPr lang="pl-PL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178434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stopa </a:t>
                      </a:r>
                      <a:b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</a:b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bezrobocia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6,6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6,5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7,1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5,8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36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4,4</a:t>
                      </a:r>
                      <a:endParaRPr lang="pl-PL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410" name="pole tekstowe 4"/>
          <p:cNvSpPr txBox="1">
            <a:spLocks noChangeArrowheads="1"/>
          </p:cNvSpPr>
          <p:nvPr/>
        </p:nvSpPr>
        <p:spPr bwMode="auto">
          <a:xfrm>
            <a:off x="1214438" y="1428750"/>
            <a:ext cx="62150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Stopa bezrobocia w powiecie (stan na </a:t>
            </a:r>
            <a:r>
              <a:rPr lang="pl-PL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31 grudnia).</a:t>
            </a:r>
            <a:endParaRPr lang="pl-PL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440160" cy="966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 Box 5"/>
          <p:cNvSpPr txBox="1">
            <a:spLocks noChangeArrowheads="1"/>
          </p:cNvSpPr>
          <p:nvPr/>
        </p:nvSpPr>
        <p:spPr bwMode="auto">
          <a:xfrm>
            <a:off x="2051050" y="836613"/>
            <a:ext cx="33845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Stopa bezrobocia </a:t>
            </a:r>
          </a:p>
        </p:txBody>
      </p:sp>
      <p:graphicFrame>
        <p:nvGraphicFramePr>
          <p:cNvPr id="6" name="Wykres 5"/>
          <p:cNvGraphicFramePr/>
          <p:nvPr>
            <p:extLst>
              <p:ext uri="{D42A27DB-BD31-4B8C-83A1-F6EECF244321}">
                <p14:modId xmlns:p14="http://schemas.microsoft.com/office/powerpoint/2010/main" val="820719273"/>
              </p:ext>
            </p:extLst>
          </p:nvPr>
        </p:nvGraphicFramePr>
        <p:xfrm>
          <a:off x="755576" y="1340768"/>
          <a:ext cx="7584504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"/>
          <p:cNvSpPr txBox="1">
            <a:spLocks noChangeArrowheads="1"/>
          </p:cNvSpPr>
          <p:nvPr/>
        </p:nvSpPr>
        <p:spPr bwMode="auto">
          <a:xfrm>
            <a:off x="457200" y="-266700"/>
            <a:ext cx="8229600" cy="2224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i="1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>
                <a:solidFill>
                  <a:srgbClr val="000000"/>
                </a:solidFill>
                <a:latin typeface="Times New Roman" pitchFamily="18" charset="0"/>
              </a:rPr>
              <a:t>             </a:t>
            </a:r>
            <a:br>
              <a:rPr lang="pl-PL" sz="2800" i="1">
                <a:solidFill>
                  <a:srgbClr val="000000"/>
                </a:solidFill>
                <a:latin typeface="Times New Roman" pitchFamily="18" charset="0"/>
              </a:rPr>
            </a:br>
            <a:endParaRPr lang="pl-PL" sz="2800" i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8435" name="Text Box 2"/>
          <p:cNvSpPr txBox="1">
            <a:spLocks noChangeArrowheads="1"/>
          </p:cNvSpPr>
          <p:nvPr/>
        </p:nvSpPr>
        <p:spPr bwMode="auto">
          <a:xfrm>
            <a:off x="179388" y="0"/>
            <a:ext cx="8964612" cy="6669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just">
              <a:lnSpc>
                <a:spcPct val="8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000">
                <a:solidFill>
                  <a:srgbClr val="000000"/>
                </a:solidFill>
                <a:latin typeface="Times New Roman" pitchFamily="18" charset="0"/>
              </a:rPr>
              <a:t>                      </a:t>
            </a:r>
          </a:p>
          <a:p>
            <a:pPr algn="just"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>
                <a:solidFill>
                  <a:srgbClr val="000000"/>
                </a:solidFill>
                <a:latin typeface="Times New Roman" pitchFamily="18" charset="0"/>
              </a:rPr>
              <a:t>                        </a:t>
            </a:r>
          </a:p>
        </p:txBody>
      </p:sp>
      <p:sp>
        <p:nvSpPr>
          <p:cNvPr id="18437" name="Text Box 8"/>
          <p:cNvSpPr txBox="1">
            <a:spLocks noChangeArrowheads="1"/>
          </p:cNvSpPr>
          <p:nvPr/>
        </p:nvSpPr>
        <p:spPr bwMode="auto">
          <a:xfrm>
            <a:off x="2195513" y="404813"/>
            <a:ext cx="5905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Stopa bezrobocia </a:t>
            </a:r>
            <a:r>
              <a:rPr lang="pl-PL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(stan </a:t>
            </a:r>
            <a:r>
              <a:rPr lang="pl-PL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pl-PL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31.12.2015 </a:t>
            </a:r>
            <a:r>
              <a:rPr lang="pl-PL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r.)</a:t>
            </a:r>
          </a:p>
        </p:txBody>
      </p:sp>
      <p:graphicFrame>
        <p:nvGraphicFramePr>
          <p:cNvPr id="7" name="Wykres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6670072"/>
              </p:ext>
            </p:extLst>
          </p:nvPr>
        </p:nvGraphicFramePr>
        <p:xfrm>
          <a:off x="611188" y="1484313"/>
          <a:ext cx="7921625" cy="4537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64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Line 984"/>
          <p:cNvSpPr>
            <a:spLocks noChangeShapeType="1"/>
          </p:cNvSpPr>
          <p:nvPr/>
        </p:nvSpPr>
        <p:spPr bwMode="auto">
          <a:xfrm>
            <a:off x="5472113" y="2209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19460" name="Line 985"/>
          <p:cNvSpPr>
            <a:spLocks noChangeShapeType="1"/>
          </p:cNvSpPr>
          <p:nvPr/>
        </p:nvSpPr>
        <p:spPr bwMode="auto">
          <a:xfrm>
            <a:off x="6746875" y="2209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graphicFrame>
        <p:nvGraphicFramePr>
          <p:cNvPr id="132239" name="Group 116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8631344"/>
              </p:ext>
            </p:extLst>
          </p:nvPr>
        </p:nvGraphicFramePr>
        <p:xfrm>
          <a:off x="755576" y="1196752"/>
          <a:ext cx="7777981" cy="5148374"/>
        </p:xfrm>
        <a:graphic>
          <a:graphicData uri="http://schemas.openxmlformats.org/drawingml/2006/table">
            <a:tbl>
              <a:tblPr/>
              <a:tblGrid>
                <a:gridCol w="864031"/>
                <a:gridCol w="1931764"/>
                <a:gridCol w="1362754"/>
                <a:gridCol w="1042615"/>
                <a:gridCol w="1363098"/>
                <a:gridCol w="1213719"/>
              </a:tblGrid>
              <a:tr h="656457">
                <a:tc gridSpan="6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Struktura bezrobotnych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63522">
                <a:tc rowSpan="4"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Wyszczególnianie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bezrobotni  zarejestrowani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61722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ogółem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 tym z prawem do zasiłku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63522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Stan na 31 grudnia 2015 roku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757637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razem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razem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485895"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ogółem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2363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1123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352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189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664057">
                <a:tc rowSpan="3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z tego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poprzednio pracujące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2054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972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350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187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829261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 tym zwolnione                  z przyczyn zakładu pracy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239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129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113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58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664057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dotychczas niepracujące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309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151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451" name="Group 1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0648975"/>
              </p:ext>
            </p:extLst>
          </p:nvPr>
        </p:nvGraphicFramePr>
        <p:xfrm>
          <a:off x="395288" y="1019175"/>
          <a:ext cx="8208962" cy="4678341"/>
        </p:xfrm>
        <a:graphic>
          <a:graphicData uri="http://schemas.openxmlformats.org/drawingml/2006/table">
            <a:tbl>
              <a:tblPr/>
              <a:tblGrid>
                <a:gridCol w="4665662"/>
                <a:gridCol w="885825"/>
                <a:gridCol w="887413"/>
                <a:gridCol w="884237"/>
                <a:gridCol w="885825"/>
              </a:tblGrid>
              <a:tr h="244117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Struktura bezrobotnych </a:t>
                      </a: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(31.12.2015)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21780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Wyszczególnienie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bezrobotni zarejestrowani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421222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ogółem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 tym z prawem do zasiłku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36140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 końcu m-ca sprawozdawczego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3454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razem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razem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3614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140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Osoby w szczególnej sytuacji na rynku pracy (z ogółem)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do 30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480</a:t>
                      </a:r>
                      <a:endParaRPr lang="pl-PL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290</a:t>
                      </a:r>
                      <a:endParaRPr lang="pl-PL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</a:t>
                      </a:r>
                      <a:endParaRPr lang="pl-PL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</a:t>
                      </a:r>
                      <a:endParaRPr lang="pl-PL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do 25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213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długotrwale bezrobotne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1279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5753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kobiety, które nie podjęły zatrudnienia po urodzeniu dziecka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154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powyżej 50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965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341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 kwalifikacji zawodowych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790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 doświadczenia zawodowego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30014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samotnie wychowujące co najmniej jedno dziecko do 6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166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osoby w okresie do 12 miesięcy od dnia ukończenia nauki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niepełnosprawni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2"/>
            <a:ext cx="1296144" cy="868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7" name="Wykres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81193342"/>
              </p:ext>
            </p:extLst>
          </p:nvPr>
        </p:nvGraphicFramePr>
        <p:xfrm>
          <a:off x="251520" y="764704"/>
          <a:ext cx="8574088" cy="586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29" name="Arkusz" r:id="rId3" imgW="8572433" imgH="5867290" progId="Excel.Sheet.8">
                  <p:embed/>
                </p:oleObj>
              </mc:Choice>
              <mc:Fallback>
                <p:oleObj name="Arkusz" r:id="rId3" imgW="8572433" imgH="5867290" progId="Excel.Sheet.8">
                  <p:embed/>
                  <p:pic>
                    <p:nvPicPr>
                      <p:cNvPr id="0" name="Picture 1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520" y="764704"/>
                        <a:ext cx="8574088" cy="5867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677" name="Picture 17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pole tekstowe 2"/>
          <p:cNvSpPr txBox="1">
            <a:spLocks noChangeArrowheads="1"/>
          </p:cNvSpPr>
          <p:nvPr/>
        </p:nvSpPr>
        <p:spPr bwMode="auto">
          <a:xfrm>
            <a:off x="539552" y="1052736"/>
            <a:ext cx="8001000" cy="44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b="1" dirty="0"/>
              <a:t>Bezrobotni do 25 roku życia </a:t>
            </a: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dirty="0">
                <a:latin typeface="Arial" pitchFamily="34" charset="0"/>
                <a:cs typeface="Arial" pitchFamily="34" charset="0"/>
              </a:rPr>
              <a:t> </a:t>
            </a:r>
            <a:endParaRPr lang="pl-PL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Osoby bezrobotne do 25 roku życia </a:t>
            </a:r>
            <a:r>
              <a:rPr lang="pl-PL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 szczególna grupa osób bezrobotnych.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Są to osoby młode wchodzące na rynek pracy często po raz pierwszy.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Największy poziom rejestracji bezrobotnych do 25 roku życia przypada na miesiące zimowe tj. styczeń, luty, grudzień.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 końcu grudnia </a:t>
            </a:r>
            <a:r>
              <a:rPr lang="pl-PL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2015 </a:t>
            </a:r>
            <a:r>
              <a:rPr lang="pl-PL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r. zarejestrowanych </a:t>
            </a:r>
            <a:r>
              <a:rPr lang="pl-PL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było </a:t>
            </a:r>
            <a:r>
              <a:rPr lang="pl-PL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213 </a:t>
            </a:r>
            <a:r>
              <a:rPr lang="pl-PL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osób do 25 roku życia, tj. </a:t>
            </a:r>
            <a:r>
              <a:rPr lang="pl-PL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9,0 % </a:t>
            </a:r>
            <a:r>
              <a:rPr lang="pl-PL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ogółu bezrobotnych.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pole tekstowe 2"/>
          <p:cNvSpPr txBox="1">
            <a:spLocks noChangeArrowheads="1"/>
          </p:cNvSpPr>
          <p:nvPr/>
        </p:nvSpPr>
        <p:spPr bwMode="auto">
          <a:xfrm>
            <a:off x="1000125" y="1285875"/>
            <a:ext cx="62865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graphicFrame>
        <p:nvGraphicFramePr>
          <p:cNvPr id="16421" name="Group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7102361"/>
              </p:ext>
            </p:extLst>
          </p:nvPr>
        </p:nvGraphicFramePr>
        <p:xfrm>
          <a:off x="755576" y="1285875"/>
          <a:ext cx="7169149" cy="4491080"/>
        </p:xfrm>
        <a:graphic>
          <a:graphicData uri="http://schemas.openxmlformats.org/drawingml/2006/table">
            <a:tbl>
              <a:tblPr/>
              <a:tblGrid>
                <a:gridCol w="1024907"/>
                <a:gridCol w="1066528"/>
                <a:gridCol w="981553"/>
                <a:gridCol w="1023173"/>
                <a:gridCol w="1024907"/>
                <a:gridCol w="1024908"/>
                <a:gridCol w="1023173"/>
              </a:tblGrid>
              <a:tr h="1133005"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Osoby długotrwale bezrobotne </a:t>
                      </a: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(31.12.2015)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175372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wiek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18-24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25-34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35-44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45-54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55-59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60 i więcej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0435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 liczba osób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59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191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241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304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298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186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1368152" cy="916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9" name="Wykres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96277205"/>
              </p:ext>
            </p:extLst>
          </p:nvPr>
        </p:nvGraphicFramePr>
        <p:xfrm>
          <a:off x="560388" y="1074738"/>
          <a:ext cx="7770812" cy="5256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98" name="Arkusz" r:id="rId3" imgW="7772400" imgH="5257758" progId="Excel.Sheet.8">
                  <p:embed/>
                </p:oleObj>
              </mc:Choice>
              <mc:Fallback>
                <p:oleObj name="Arkusz" r:id="rId3" imgW="7772400" imgH="5257758" progId="Excel.Sheet.8">
                  <p:embed/>
                  <p:pic>
                    <p:nvPicPr>
                      <p:cNvPr id="0" name="Picture 1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0388" y="1074738"/>
                        <a:ext cx="7770812" cy="52562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Prostokąt 3"/>
          <p:cNvSpPr/>
          <p:nvPr/>
        </p:nvSpPr>
        <p:spPr>
          <a:xfrm>
            <a:off x="1907704" y="548680"/>
            <a:ext cx="6984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fontAlgn="b"/>
            <a:r>
              <a:rPr lang="pl-PL" sz="2400" b="1" dirty="0" smtClean="0">
                <a:solidFill>
                  <a:srgbClr val="00B050"/>
                </a:solidFill>
                <a:latin typeface="Times New Roman" pitchFamily="18" charset="0"/>
              </a:rPr>
              <a:t>Osoby bezrobotne wg wieku</a:t>
            </a:r>
          </a:p>
        </p:txBody>
      </p:sp>
      <p:pic>
        <p:nvPicPr>
          <p:cNvPr id="24746" name="Picture 17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2509"/>
            <a:ext cx="1264096" cy="846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518" name="Group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6236282"/>
              </p:ext>
            </p:extLst>
          </p:nvPr>
        </p:nvGraphicFramePr>
        <p:xfrm>
          <a:off x="1214438" y="2092325"/>
          <a:ext cx="7008812" cy="3835403"/>
        </p:xfrm>
        <a:graphic>
          <a:graphicData uri="http://schemas.openxmlformats.org/drawingml/2006/table">
            <a:tbl>
              <a:tblPr/>
              <a:tblGrid>
                <a:gridCol w="2214562"/>
                <a:gridCol w="2151063"/>
                <a:gridCol w="2643187"/>
              </a:tblGrid>
              <a:tr h="5461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Wyszczególnienie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stan na dzień 31.12.2015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1432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Osoby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%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Ogółem 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2363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do 24 lat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213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9,0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25 - 34 lata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533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22,6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35 - 44 lata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19,0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45 - 54 lata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20,6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55 - 59 lat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423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17,9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60 lat i więcej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10,9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</a:tbl>
          </a:graphicData>
        </a:graphic>
      </p:graphicFrame>
      <p:sp>
        <p:nvSpPr>
          <p:cNvPr id="25659" name="pole tekstowe 4"/>
          <p:cNvSpPr txBox="1">
            <a:spLocks noChangeArrowheads="1"/>
          </p:cNvSpPr>
          <p:nvPr/>
        </p:nvSpPr>
        <p:spPr bwMode="auto">
          <a:xfrm>
            <a:off x="2267745" y="1124744"/>
            <a:ext cx="494744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Bezrobotni wg wieku</a:t>
            </a: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1"/>
          <p:cNvSpPr>
            <a:spLocks noChangeArrowheads="1"/>
          </p:cNvSpPr>
          <p:nvPr/>
        </p:nvSpPr>
        <p:spPr bwMode="auto">
          <a:xfrm>
            <a:off x="611560" y="806515"/>
            <a:ext cx="7528321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indent="228600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47675" algn="l"/>
              </a:tabLst>
            </a:pPr>
            <a:endParaRPr lang="pl-PL" sz="2400" b="1" dirty="0">
              <a:solidFill>
                <a:schemeClr val="tx1"/>
              </a:solidFill>
              <a:cs typeface="Times New Roman" pitchFamily="18" charset="0"/>
            </a:endParaRPr>
          </a:p>
          <a:p>
            <a:pPr indent="228600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47675" algn="l"/>
              </a:tabLst>
            </a:pPr>
            <a:r>
              <a:rPr lang="pl-PL" sz="3200" b="1" dirty="0">
                <a:solidFill>
                  <a:srgbClr val="00B050"/>
                </a:solidFill>
                <a:cs typeface="Times New Roman" pitchFamily="18" charset="0"/>
              </a:rPr>
              <a:t>Bezrobotni powyżej 50 roku życia </a:t>
            </a:r>
          </a:p>
          <a:p>
            <a:pPr indent="228600" algn="just" eaLnBrk="0" hangingPunct="0">
              <a:tabLst>
                <a:tab pos="447675" algn="l"/>
              </a:tabLst>
            </a:pP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marL="174625" algn="just" eaLnBrk="0" hangingPunct="0">
              <a:tabLst>
                <a:tab pos="174625" algn="l"/>
              </a:tabLst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W końcu grudnia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2015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r.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zarejestrowanych było 965</a:t>
            </a:r>
            <a:b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osób bezrobotnych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powyżej 50 roku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życia, które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stanowiły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40,8 %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ogółu bezrobotnych.	 </a:t>
            </a:r>
          </a:p>
          <a:p>
            <a:pPr indent="228600" algn="just" eaLnBrk="0" hangingPunct="0">
              <a:tabLst>
                <a:tab pos="447675" algn="l"/>
              </a:tabLst>
            </a:pP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174625" algn="just" eaLnBrk="0" hangingPunct="0">
              <a:tabLst>
                <a:tab pos="447675" algn="l"/>
              </a:tabLst>
            </a:pPr>
            <a:r>
              <a:rPr lang="pl-PL" sz="2400" dirty="0">
                <a:solidFill>
                  <a:schemeClr val="tx1"/>
                </a:solidFill>
              </a:rPr>
              <a:t>Wśród osób powyżej 50 roku życia dominują </a:t>
            </a:r>
            <a:r>
              <a:rPr lang="pl-PL" sz="2400" dirty="0" smtClean="0">
                <a:solidFill>
                  <a:schemeClr val="tx1"/>
                </a:solidFill>
              </a:rPr>
              <a:t>osoby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z wykształceniem gimnazjalnym i niższym (32,75%)                   i zasadniczym zawodowym (31,19%) oraz                </a:t>
            </a:r>
            <a:r>
              <a:rPr lang="pl-PL" sz="2400" dirty="0" smtClean="0">
                <a:solidFill>
                  <a:srgbClr val="FF0000"/>
                </a:solidFill>
              </a:rPr>
              <a:t> </a:t>
            </a:r>
            <a:r>
              <a:rPr lang="pl-PL" sz="2400" dirty="0">
                <a:solidFill>
                  <a:schemeClr val="tx1"/>
                </a:solidFill>
              </a:rPr>
              <a:t>z wykształceniem policealnym i średnim zawodowym – </a:t>
            </a:r>
            <a:r>
              <a:rPr lang="pl-PL" sz="2400" dirty="0" smtClean="0">
                <a:solidFill>
                  <a:schemeClr val="tx1"/>
                </a:solidFill>
              </a:rPr>
              <a:t>(22,38 </a:t>
            </a:r>
            <a:r>
              <a:rPr lang="pl-PL" sz="2400" b="1" dirty="0">
                <a:solidFill>
                  <a:schemeClr val="tx1"/>
                </a:solidFill>
              </a:rPr>
              <a:t>% </a:t>
            </a:r>
            <a:r>
              <a:rPr lang="pl-PL" sz="2400" dirty="0">
                <a:solidFill>
                  <a:schemeClr val="tx1"/>
                </a:solidFill>
              </a:rPr>
              <a:t>tej populacji bezrobotnych</a:t>
            </a:r>
            <a:r>
              <a:rPr lang="pl-PL" sz="2400" dirty="0" smtClean="0">
                <a:solidFill>
                  <a:schemeClr val="tx1"/>
                </a:solidFill>
              </a:rPr>
              <a:t>). </a:t>
            </a:r>
            <a:endParaRPr lang="pl-PL" sz="2400" dirty="0">
              <a:solidFill>
                <a:srgbClr val="FF0000"/>
              </a:solidFill>
            </a:endParaRPr>
          </a:p>
          <a:p>
            <a:pPr indent="228600" algn="just" eaLnBrk="0" hangingPunct="0">
              <a:tabLst>
                <a:tab pos="447675" algn="l"/>
              </a:tabLst>
            </a:pPr>
            <a:endParaRPr lang="pl-PL" sz="2400" dirty="0">
              <a:solidFill>
                <a:schemeClr val="tx1"/>
              </a:solidFill>
            </a:endParaRPr>
          </a:p>
          <a:p>
            <a:pPr indent="228600" algn="just" eaLnBrk="0" hangingPunct="0">
              <a:tabLst>
                <a:tab pos="447675" algn="l"/>
              </a:tabLst>
            </a:pP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pole tekstowe 3"/>
          <p:cNvSpPr txBox="1">
            <a:spLocks noChangeArrowheads="1"/>
          </p:cNvSpPr>
          <p:nvPr/>
        </p:nvSpPr>
        <p:spPr bwMode="auto">
          <a:xfrm>
            <a:off x="357188" y="1000125"/>
            <a:ext cx="8391525" cy="5601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>
                <a:solidFill>
                  <a:srgbClr val="00B050"/>
                </a:solidFill>
                <a:cs typeface="Times New Roman" pitchFamily="18" charset="0"/>
              </a:rPr>
              <a:t>Bezrobotni niepełnosprawni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W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końcu grudnia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2015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r. w rejestrach bezrobotnych w Powiatowym Urzędzie Pracy dla Powiatu Warszawskiego Zachodniego w Błoniu </a:t>
            </a:r>
            <a:br>
              <a:rPr lang="pl-PL" sz="2000" dirty="0">
                <a:solidFill>
                  <a:schemeClr val="tx1"/>
                </a:solidFill>
                <a:cs typeface="Times New Roman" pitchFamily="18" charset="0"/>
              </a:rPr>
            </a:b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zarejestrowanych było </a:t>
            </a:r>
            <a:r>
              <a:rPr lang="pl-PL" sz="2000" b="1" dirty="0" smtClean="0">
                <a:solidFill>
                  <a:schemeClr val="tx1"/>
                </a:solidFill>
                <a:cs typeface="Times New Roman" pitchFamily="18" charset="0"/>
              </a:rPr>
              <a:t>77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osób bezrobotnych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niepełnosprawnych, w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tym 2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9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kobiet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.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Udział osób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niepełnosprawnych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w ogólnej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liczbie bezrobotnych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wynosił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3,26 %.</a:t>
            </a: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Bezrobotni niepełnosprawni to najczęściej osoby z umiarkowanym stopniem niepełnosprawności –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49 osób (63,6 %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bezrobotnych osób niepełnosprawnych) oraz lekkim stopniem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niepełnosprawności</a:t>
            </a:r>
            <a:b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– 25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osób.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W ewidencji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Urzędu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figurowały również 3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osoby niepełnosprawne ze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znacznym stopniem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niepełnosprawności.</a:t>
            </a: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Natomiast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pl-PL" sz="2000" b="1" dirty="0" smtClean="0">
                <a:solidFill>
                  <a:schemeClr val="tx1"/>
                </a:solidFill>
                <a:cs typeface="Times New Roman" pitchFamily="18" charset="0"/>
              </a:rPr>
              <a:t>7</a:t>
            </a:r>
            <a:r>
              <a:rPr lang="pl-PL" sz="24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osób niepełnosprawnych zarejestrowanych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było jako osoby poszukujące pracy i nie pozostające w zatrudnieniu.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88640"/>
            <a:ext cx="1296144" cy="868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1"/>
          <p:cNvSpPr txBox="1">
            <a:spLocks noChangeArrowheads="1"/>
          </p:cNvSpPr>
          <p:nvPr/>
        </p:nvSpPr>
        <p:spPr bwMode="auto">
          <a:xfrm>
            <a:off x="1136650" y="1025525"/>
            <a:ext cx="8007350" cy="5832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b="1" dirty="0">
                <a:solidFill>
                  <a:srgbClr val="000000"/>
                </a:solidFill>
              </a:rPr>
              <a:t>     </a:t>
            </a:r>
          </a:p>
          <a:p>
            <a:pPr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b="1" dirty="0">
                <a:solidFill>
                  <a:srgbClr val="000000"/>
                </a:solidFill>
              </a:rPr>
              <a:t>Trwałe bariery utrzymujące się na rynku pracy:</a:t>
            </a:r>
          </a:p>
          <a:p>
            <a:pPr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b="1" dirty="0">
              <a:solidFill>
                <a:srgbClr val="000000"/>
              </a:solidFill>
            </a:endParaRPr>
          </a:p>
          <a:p>
            <a:pPr marL="360363" lvl="1" indent="-3603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brak kwalifikacji zawodowych,</a:t>
            </a:r>
          </a:p>
          <a:p>
            <a:pPr marL="360363" lvl="1" indent="-3603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niski poziom wykształcenia,</a:t>
            </a:r>
          </a:p>
          <a:p>
            <a:pPr marL="360363" lvl="1" indent="-3603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wiek powyżej 50 roku życia,</a:t>
            </a:r>
          </a:p>
          <a:p>
            <a:pPr marL="360363" lvl="1" indent="-3603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zły stan zdrowia,</a:t>
            </a:r>
          </a:p>
          <a:p>
            <a:pPr marL="360363" lvl="1" indent="-3603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niepełnosprawność,</a:t>
            </a:r>
          </a:p>
          <a:p>
            <a:pPr marL="360363" lvl="1" indent="-3603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odbycie kary pozbawienia wolności.</a:t>
            </a:r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0337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1"/>
          <p:cNvSpPr txBox="1">
            <a:spLocks noChangeArrowheads="1"/>
          </p:cNvSpPr>
          <p:nvPr/>
        </p:nvSpPr>
        <p:spPr bwMode="auto">
          <a:xfrm>
            <a:off x="1187450" y="404813"/>
            <a:ext cx="7358063" cy="15541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pl-PL" sz="3200" b="1">
                <a:solidFill>
                  <a:srgbClr val="000000"/>
                </a:solidFill>
                <a:cs typeface="Arial" charset="0"/>
              </a:rPr>
              <a:t>Cechy, które nie sprzyjają „wychodzeniu” z bezrobocia:</a:t>
            </a:r>
            <a:r>
              <a:rPr lang="pl-PL" sz="3200" b="1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3200" b="1">
                <a:solidFill>
                  <a:srgbClr val="000000"/>
                </a:solidFill>
                <a:latin typeface="Times New Roman" pitchFamily="18" charset="0"/>
              </a:rPr>
            </a:br>
            <a:endParaRPr lang="pl-PL" sz="32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9699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5005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endParaRPr lang="pl-PL" sz="2400" b="1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płeć: kobietom trudniej znaleźć pracę,</a:t>
            </a: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brak kwalifikacji zawodowych,</a:t>
            </a: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niski poziom wykształcenia,</a:t>
            </a: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wiek powyżej 45 roku życia, </a:t>
            </a: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brak aktywności własnej w poszukiwaniu pracy,</a:t>
            </a: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brak zainteresowania programami aktywizacji zawodowej.</a:t>
            </a:r>
          </a:p>
          <a:p>
            <a:pPr>
              <a:lnSpc>
                <a:spcPct val="80000"/>
              </a:lnSpc>
              <a:spcBef>
                <a:spcPts val="500"/>
              </a:spcBef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endParaRPr lang="pl-PL" sz="2000" dirty="0">
              <a:solidFill>
                <a:srgbClr val="000000"/>
              </a:solidFill>
            </a:endParaRPr>
          </a:p>
          <a:p>
            <a:pPr algn="ctr">
              <a:lnSpc>
                <a:spcPct val="80000"/>
              </a:lnSpc>
              <a:spcBef>
                <a:spcPts val="600"/>
              </a:spcBef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000" b="1" dirty="0">
                <a:solidFill>
                  <a:srgbClr val="000000"/>
                </a:solidFill>
              </a:rPr>
              <a:t>    </a:t>
            </a:r>
            <a:endParaRPr lang="pl-PL" sz="2400" b="1" dirty="0">
              <a:solidFill>
                <a:srgbClr val="7030A0"/>
              </a:solidFill>
            </a:endParaRPr>
          </a:p>
          <a:p>
            <a:pPr>
              <a:spcBef>
                <a:spcPts val="600"/>
              </a:spcBef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endParaRPr lang="pl-PL" sz="2400" b="1" dirty="0">
              <a:solidFill>
                <a:srgbClr val="7030A0"/>
              </a:solidFill>
            </a:endParaRP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156548" y="3244334"/>
            <a:ext cx="28309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/>
              <a:t>USŁUGI RYNKU PRACY </a:t>
            </a: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387" y="2276872"/>
            <a:ext cx="8749613" cy="143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963194"/>
            <a:ext cx="3190305" cy="2212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14568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1"/>
          <p:cNvSpPr txBox="1">
            <a:spLocks noChangeArrowheads="1"/>
          </p:cNvSpPr>
          <p:nvPr/>
        </p:nvSpPr>
        <p:spPr bwMode="auto">
          <a:xfrm>
            <a:off x="1857375" y="428625"/>
            <a:ext cx="6462713" cy="1371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b="1" i="1" dirty="0">
                <a:solidFill>
                  <a:srgbClr val="00B050"/>
                </a:solidFill>
              </a:rPr>
              <a:t>  </a:t>
            </a:r>
          </a:p>
        </p:txBody>
      </p:sp>
      <p:sp>
        <p:nvSpPr>
          <p:cNvPr id="30723" name="Text Box 2"/>
          <p:cNvSpPr txBox="1">
            <a:spLocks noChangeArrowheads="1"/>
          </p:cNvSpPr>
          <p:nvPr/>
        </p:nvSpPr>
        <p:spPr bwMode="auto">
          <a:xfrm>
            <a:off x="721668" y="1628800"/>
            <a:ext cx="7776864" cy="4857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 algn="just"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b="1" dirty="0">
                <a:solidFill>
                  <a:srgbClr val="00B050"/>
                </a:solidFill>
              </a:rPr>
              <a:t>POŚREDNICTWO </a:t>
            </a:r>
            <a:r>
              <a:rPr lang="pl-PL" sz="2400" b="1" dirty="0" smtClean="0">
                <a:solidFill>
                  <a:srgbClr val="00B050"/>
                </a:solidFill>
              </a:rPr>
              <a:t>PRACY:</a:t>
            </a:r>
          </a:p>
          <a:p>
            <a:pPr algn="just">
              <a:spcBef>
                <a:spcPts val="600"/>
              </a:spcBef>
              <a:buClr>
                <a:srgbClr val="000000"/>
              </a:buClr>
              <a:buSzPct val="10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b="1" dirty="0" smtClean="0">
                <a:solidFill>
                  <a:schemeClr val="tx1"/>
                </a:solidFill>
              </a:rPr>
              <a:t>- </a:t>
            </a:r>
            <a:r>
              <a:rPr lang="pl-PL" sz="2400" dirty="0" smtClean="0">
                <a:solidFill>
                  <a:srgbClr val="000000"/>
                </a:solidFill>
              </a:rPr>
              <a:t>udzielanie </a:t>
            </a:r>
            <a:r>
              <a:rPr lang="pl-PL" sz="2400" dirty="0">
                <a:solidFill>
                  <a:srgbClr val="000000"/>
                </a:solidFill>
              </a:rPr>
              <a:t>pomocy bezrobotnym i poszukującym </a:t>
            </a:r>
            <a:r>
              <a:rPr lang="pl-PL" sz="2400" dirty="0" smtClean="0">
                <a:solidFill>
                  <a:srgbClr val="000000"/>
                </a:solidFill>
              </a:rPr>
              <a:t>pracy </a:t>
            </a:r>
            <a:r>
              <a:rPr lang="pl-PL" sz="2400" dirty="0">
                <a:solidFill>
                  <a:srgbClr val="000000"/>
                </a:solidFill>
              </a:rPr>
              <a:t>w uzyskaniu odpowiedniego zatrudnienia oraz </a:t>
            </a:r>
            <a:r>
              <a:rPr lang="pl-PL" sz="2400" dirty="0" smtClean="0">
                <a:solidFill>
                  <a:srgbClr val="000000"/>
                </a:solidFill>
              </a:rPr>
              <a:t>pracodawcom w </a:t>
            </a:r>
            <a:r>
              <a:rPr lang="pl-PL" sz="2400" dirty="0">
                <a:solidFill>
                  <a:srgbClr val="000000"/>
                </a:solidFill>
              </a:rPr>
              <a:t>pozyskiwaniu pracowników </a:t>
            </a:r>
            <a:r>
              <a:rPr lang="pl-PL" sz="2400" dirty="0" smtClean="0">
                <a:solidFill>
                  <a:srgbClr val="000000"/>
                </a:solidFill>
              </a:rPr>
              <a:t>                 o </a:t>
            </a:r>
            <a:r>
              <a:rPr lang="pl-PL" sz="2400" dirty="0">
                <a:solidFill>
                  <a:srgbClr val="000000"/>
                </a:solidFill>
              </a:rPr>
              <a:t>poszukiwanych kwalifikacjach </a:t>
            </a:r>
            <a:r>
              <a:rPr lang="pl-PL" sz="2400" dirty="0" smtClean="0">
                <a:solidFill>
                  <a:srgbClr val="000000"/>
                </a:solidFill>
              </a:rPr>
              <a:t>zawodowych,</a:t>
            </a:r>
          </a:p>
          <a:p>
            <a:pPr marL="342900" indent="-342900" algn="just">
              <a:spcBef>
                <a:spcPts val="600"/>
              </a:spcBef>
              <a:buClr>
                <a:srgbClr val="000000"/>
              </a:buClr>
              <a:buSzPct val="100000"/>
              <a:buFontTx/>
              <a:buChar char="-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dirty="0" smtClean="0">
                <a:solidFill>
                  <a:srgbClr val="000000"/>
                </a:solidFill>
              </a:rPr>
              <a:t>pozyskiwanie i upowszechnianie ofert pracy,</a:t>
            </a:r>
          </a:p>
          <a:p>
            <a:pPr marL="342900" indent="-342900" algn="just">
              <a:spcBef>
                <a:spcPts val="600"/>
              </a:spcBef>
              <a:buClr>
                <a:srgbClr val="000000"/>
              </a:buClr>
              <a:buSzPct val="100000"/>
              <a:buFontTx/>
              <a:buChar char="-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dirty="0" smtClean="0">
                <a:solidFill>
                  <a:srgbClr val="000000"/>
                </a:solidFill>
              </a:rPr>
              <a:t>udzielanie pracodawcom informacji o kandydatach do pracy w związku ze zgłoszoną ofertą pracy,</a:t>
            </a:r>
          </a:p>
          <a:p>
            <a:pPr algn="just">
              <a:spcBef>
                <a:spcPts val="600"/>
              </a:spcBef>
              <a:buClr>
                <a:srgbClr val="000000"/>
              </a:buClr>
              <a:buSzPct val="10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dirty="0" smtClean="0">
                <a:solidFill>
                  <a:srgbClr val="000000"/>
                </a:solidFill>
              </a:rPr>
              <a:t>- informowanie bezrobotnych o przysługujących im prawach i obowiązkach.</a:t>
            </a:r>
            <a:endParaRPr lang="pl-PL" sz="24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pl-PL" sz="2400" dirty="0">
              <a:solidFill>
                <a:srgbClr val="000000"/>
              </a:solidFill>
            </a:endParaRPr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8185" y="5996682"/>
            <a:ext cx="1240693" cy="861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1"/>
          <p:cNvSpPr txBox="1">
            <a:spLocks noChangeArrowheads="1"/>
          </p:cNvSpPr>
          <p:nvPr/>
        </p:nvSpPr>
        <p:spPr bwMode="auto">
          <a:xfrm>
            <a:off x="1857375" y="428625"/>
            <a:ext cx="6462713" cy="1371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b="1" i="1" dirty="0">
                <a:solidFill>
                  <a:srgbClr val="00B050"/>
                </a:solidFill>
              </a:rPr>
              <a:t>  </a:t>
            </a:r>
          </a:p>
        </p:txBody>
      </p:sp>
      <p:sp>
        <p:nvSpPr>
          <p:cNvPr id="30723" name="Text Box 2"/>
          <p:cNvSpPr txBox="1">
            <a:spLocks noChangeArrowheads="1"/>
          </p:cNvSpPr>
          <p:nvPr/>
        </p:nvSpPr>
        <p:spPr bwMode="auto">
          <a:xfrm>
            <a:off x="683568" y="2000250"/>
            <a:ext cx="7920880" cy="4857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 algn="just"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b="1" dirty="0" smtClean="0">
                <a:solidFill>
                  <a:srgbClr val="00B050"/>
                </a:solidFill>
              </a:rPr>
              <a:t>PORADNICTWO ZAWODOWE:</a:t>
            </a:r>
          </a:p>
          <a:p>
            <a:pPr marL="342900" indent="-342900" algn="just">
              <a:spcBef>
                <a:spcPts val="600"/>
              </a:spcBef>
              <a:buClr>
                <a:srgbClr val="000000"/>
              </a:buClr>
              <a:buSzPct val="100000"/>
              <a:buFontTx/>
              <a:buChar char="-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dirty="0" smtClean="0">
                <a:solidFill>
                  <a:srgbClr val="000000"/>
                </a:solidFill>
              </a:rPr>
              <a:t>udzielanie bezrobotnym </a:t>
            </a:r>
            <a:r>
              <a:rPr lang="pl-PL" sz="2400" dirty="0">
                <a:solidFill>
                  <a:srgbClr val="000000"/>
                </a:solidFill>
              </a:rPr>
              <a:t>i poszukującym pracy pomocy </a:t>
            </a:r>
            <a:r>
              <a:rPr lang="pl-PL" sz="2400" dirty="0" smtClean="0">
                <a:solidFill>
                  <a:srgbClr val="000000"/>
                </a:solidFill>
              </a:rPr>
              <a:t/>
            </a:r>
            <a:br>
              <a:rPr lang="pl-PL" sz="2400" dirty="0" smtClean="0">
                <a:solidFill>
                  <a:srgbClr val="000000"/>
                </a:solidFill>
              </a:rPr>
            </a:br>
            <a:r>
              <a:rPr lang="pl-PL" sz="2400" dirty="0" smtClean="0">
                <a:solidFill>
                  <a:srgbClr val="000000"/>
                </a:solidFill>
              </a:rPr>
              <a:t>w </a:t>
            </a:r>
            <a:r>
              <a:rPr lang="pl-PL" sz="2400" dirty="0">
                <a:solidFill>
                  <a:srgbClr val="000000"/>
                </a:solidFill>
              </a:rPr>
              <a:t>wyborze odpowiedniego zawodu </a:t>
            </a:r>
            <a:r>
              <a:rPr lang="pl-PL" sz="2400" dirty="0" smtClean="0">
                <a:solidFill>
                  <a:srgbClr val="000000"/>
                </a:solidFill>
              </a:rPr>
              <a:t>lub miejsca pracy oraz w planowaniu kariery zawodowej,</a:t>
            </a:r>
          </a:p>
          <a:p>
            <a:pPr marL="342900" indent="-342900" algn="just">
              <a:spcBef>
                <a:spcPts val="600"/>
              </a:spcBef>
              <a:buClr>
                <a:srgbClr val="000000"/>
              </a:buClr>
              <a:buSzPct val="100000"/>
              <a:buFontTx/>
              <a:buChar char="-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dirty="0">
                <a:solidFill>
                  <a:srgbClr val="000000"/>
                </a:solidFill>
              </a:rPr>
              <a:t>u</a:t>
            </a:r>
            <a:r>
              <a:rPr lang="pl-PL" sz="2400" dirty="0" smtClean="0">
                <a:solidFill>
                  <a:srgbClr val="000000"/>
                </a:solidFill>
              </a:rPr>
              <a:t>dzielanie porad z wykorzystaniem standaryzowanych metod ułatwiających wybór zawodu,</a:t>
            </a:r>
          </a:p>
          <a:p>
            <a:pPr marL="342900" indent="-342900" algn="just">
              <a:spcBef>
                <a:spcPts val="600"/>
              </a:spcBef>
              <a:buClr>
                <a:srgbClr val="000000"/>
              </a:buClr>
              <a:buSzPct val="100000"/>
              <a:buFontTx/>
              <a:buChar char="-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dirty="0">
                <a:solidFill>
                  <a:srgbClr val="000000"/>
                </a:solidFill>
              </a:rPr>
              <a:t>u</a:t>
            </a:r>
            <a:r>
              <a:rPr lang="pl-PL" sz="2400" dirty="0" smtClean="0">
                <a:solidFill>
                  <a:srgbClr val="000000"/>
                </a:solidFill>
              </a:rPr>
              <a:t>dzielanie pracodawcom pomocy w doborze kandydatów do pracy.</a:t>
            </a:r>
          </a:p>
          <a:p>
            <a:pPr marL="341313" indent="-341313" algn="just"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pl-PL" sz="24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pl-PL" sz="2400" dirty="0">
              <a:solidFill>
                <a:srgbClr val="000000"/>
              </a:solidFill>
            </a:endParaRPr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8411" y="5999162"/>
            <a:ext cx="1243013" cy="858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94265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1"/>
          <p:cNvSpPr txBox="1">
            <a:spLocks noChangeArrowheads="1"/>
          </p:cNvSpPr>
          <p:nvPr/>
        </p:nvSpPr>
        <p:spPr bwMode="auto">
          <a:xfrm>
            <a:off x="1809750" y="549275"/>
            <a:ext cx="6723063" cy="912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b="1" i="1">
                <a:solidFill>
                  <a:srgbClr val="000000"/>
                </a:solidFill>
              </a:rPr>
              <a:t>  </a:t>
            </a:r>
          </a:p>
        </p:txBody>
      </p:sp>
      <p:sp>
        <p:nvSpPr>
          <p:cNvPr id="31747" name="Text Box 2"/>
          <p:cNvSpPr txBox="1">
            <a:spLocks noChangeArrowheads="1"/>
          </p:cNvSpPr>
          <p:nvPr/>
        </p:nvSpPr>
        <p:spPr bwMode="auto">
          <a:xfrm>
            <a:off x="468313" y="620713"/>
            <a:ext cx="8229600" cy="5318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4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400" dirty="0">
              <a:solidFill>
                <a:srgbClr val="000000"/>
              </a:solidFill>
            </a:endParaRPr>
          </a:p>
          <a:p>
            <a:pPr marL="341313" indent="-341313" algn="just">
              <a:spcBef>
                <a:spcPts val="600"/>
              </a:spcBef>
              <a:buClr>
                <a:srgbClr val="000000"/>
              </a:buClr>
              <a:buSzPct val="10000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400" dirty="0">
              <a:solidFill>
                <a:srgbClr val="000000"/>
              </a:solidFill>
            </a:endParaRPr>
          </a:p>
          <a:p>
            <a:pPr marL="341313" indent="-341313" algn="just"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b="1" dirty="0">
                <a:solidFill>
                  <a:srgbClr val="00B050"/>
                </a:solidFill>
              </a:rPr>
              <a:t>ORGANIZACJA SZKOLEŃ </a:t>
            </a:r>
            <a:r>
              <a:rPr lang="pl-PL" sz="2400" b="1" dirty="0">
                <a:solidFill>
                  <a:srgbClr val="000000"/>
                </a:solidFill>
              </a:rPr>
              <a:t>–</a:t>
            </a:r>
            <a:r>
              <a:rPr lang="pl-PL" sz="2400" dirty="0">
                <a:solidFill>
                  <a:srgbClr val="000000"/>
                </a:solidFill>
              </a:rPr>
              <a:t> </a:t>
            </a:r>
            <a:r>
              <a:rPr lang="pl-PL" sz="2400" dirty="0" smtClean="0">
                <a:solidFill>
                  <a:srgbClr val="000000"/>
                </a:solidFill>
              </a:rPr>
              <a:t>inicjowanie, organizowanie </a:t>
            </a:r>
            <a:r>
              <a:rPr lang="pl-PL" sz="2400" dirty="0">
                <a:solidFill>
                  <a:srgbClr val="000000"/>
                </a:solidFill>
              </a:rPr>
              <a:t>i finansowanie z FUNDUSZU PRACY             i EUROPEJSKIEGO FUNDUSZU SPOŁECZNEGO pozaszkolnych zajęć mających na celu uzyskanie, uzupełnienie lub doskonalenie umiejętności i kwalifikacji zawodowych w celu zwiększenia szans bezrobotnych na uzyskanie zatrudnienia lub innej pracy zarobkowej, podwyższanie kwalifikacji zawodowych lub zwiększenie aktywności zawodowej. </a:t>
            </a: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9543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75" y="5999162"/>
            <a:ext cx="1243013" cy="858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412776"/>
            <a:ext cx="6177245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564904"/>
            <a:ext cx="2208578" cy="2562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081" y="11663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74497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pole tekstowe 2"/>
          <p:cNvSpPr txBox="1">
            <a:spLocks noChangeArrowheads="1"/>
          </p:cNvSpPr>
          <p:nvPr/>
        </p:nvSpPr>
        <p:spPr bwMode="auto">
          <a:xfrm>
            <a:off x="611560" y="1844824"/>
            <a:ext cx="7848600" cy="375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Wykonując usługę pośrednictwa pracy w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2015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r. pracownicy Powiatowego Urzędu Pracy dla Powiatu Warszawskiego Zachodniego w Błoniu pozyskali do współpracy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433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pracodawców, przyjęli do realizacji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1570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miejsc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pracy, w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tym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: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1181 niesubsydiowanych,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389 subsydiowanych, 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zorganizowano 245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staży.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2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2643188" y="857250"/>
            <a:ext cx="4078287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3200" b="1" dirty="0">
                <a:solidFill>
                  <a:srgbClr val="00B050"/>
                </a:solidFill>
              </a:rPr>
              <a:t>Pośrednictwo pracy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6892" y="5302438"/>
            <a:ext cx="887384" cy="1032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2103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pole tekstowe 2"/>
          <p:cNvSpPr txBox="1">
            <a:spLocks noChangeArrowheads="1"/>
          </p:cNvSpPr>
          <p:nvPr/>
        </p:nvSpPr>
        <p:spPr bwMode="auto">
          <a:xfrm>
            <a:off x="468313" y="1196752"/>
            <a:ext cx="8280151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Największe problemy wystąpiły przy realizacji ofert pracy związanych z koniecznością posiadania określonych kwalifikacji zawodowych wymaganych przez pracodawców. 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174625" indent="-174625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Do zawodów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deficytowych* należą:</a:t>
            </a:r>
          </a:p>
          <a:p>
            <a:pPr marL="360363" indent="-360363">
              <a:buClr>
                <a:srgbClr val="000000"/>
              </a:buClr>
              <a:buSzPct val="100000"/>
              <a:buFont typeface="Arial" pitchFamily="34" charset="0"/>
              <a:buChar char="–"/>
              <a:tabLst>
                <a:tab pos="360363" algn="l"/>
              </a:tabLst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pracownicy przygotowujący posiłki fast-food,</a:t>
            </a:r>
          </a:p>
          <a:p>
            <a:pPr marL="360363" indent="-360363">
              <a:buClr>
                <a:srgbClr val="000000"/>
              </a:buClr>
              <a:buSzPct val="100000"/>
              <a:buFont typeface="Arial" pitchFamily="34" charset="0"/>
              <a:buChar char="–"/>
              <a:tabLst>
                <a:tab pos="360363" algn="l"/>
              </a:tabLst>
              <a:defRPr/>
            </a:pPr>
            <a:r>
              <a:rPr lang="pl-PL" sz="2400" dirty="0">
                <a:solidFill>
                  <a:schemeClr val="tx1"/>
                </a:solidFill>
              </a:rPr>
              <a:t>o</a:t>
            </a:r>
            <a:r>
              <a:rPr lang="pl-PL" sz="2400" dirty="0" smtClean="0">
                <a:solidFill>
                  <a:schemeClr val="tx1"/>
                </a:solidFill>
              </a:rPr>
              <a:t>peratorzy maszyn do szycia,</a:t>
            </a:r>
          </a:p>
          <a:p>
            <a:pPr marL="360363" indent="-360363">
              <a:buClr>
                <a:srgbClr val="000000"/>
              </a:buClr>
              <a:buSzPct val="100000"/>
              <a:buFont typeface="Arial" pitchFamily="34" charset="0"/>
              <a:buChar char="–"/>
              <a:tabLst>
                <a:tab pos="360363" algn="l"/>
              </a:tabLst>
              <a:defRPr/>
            </a:pPr>
            <a:r>
              <a:rPr lang="pl-PL" sz="2400" dirty="0">
                <a:solidFill>
                  <a:schemeClr val="tx1"/>
                </a:solidFill>
              </a:rPr>
              <a:t>r</a:t>
            </a:r>
            <a:r>
              <a:rPr lang="pl-PL" sz="2400" dirty="0" smtClean="0">
                <a:solidFill>
                  <a:schemeClr val="tx1"/>
                </a:solidFill>
              </a:rPr>
              <a:t>obotnicy wykonujący proste prace polowe,</a:t>
            </a:r>
          </a:p>
          <a:p>
            <a:pPr marL="360363" indent="-360363">
              <a:buClr>
                <a:srgbClr val="000000"/>
              </a:buClr>
              <a:buSzPct val="100000"/>
              <a:buFont typeface="Arial" pitchFamily="34" charset="0"/>
              <a:buChar char="–"/>
              <a:tabLst>
                <a:tab pos="360363" algn="l"/>
              </a:tabLst>
              <a:defRPr/>
            </a:pPr>
            <a:r>
              <a:rPr lang="pl-PL" sz="2400" dirty="0">
                <a:solidFill>
                  <a:schemeClr val="tx1"/>
                </a:solidFill>
              </a:rPr>
              <a:t>t</a:t>
            </a:r>
            <a:r>
              <a:rPr lang="pl-PL" sz="2400" dirty="0" smtClean="0">
                <a:solidFill>
                  <a:schemeClr val="tx1"/>
                </a:solidFill>
              </a:rPr>
              <a:t>echnicy archiwiści i pokrewni,</a:t>
            </a:r>
          </a:p>
          <a:p>
            <a:pPr marL="360363" indent="-360363">
              <a:buClr>
                <a:srgbClr val="000000"/>
              </a:buClr>
              <a:buSzPct val="100000"/>
              <a:buFont typeface="Arial" pitchFamily="34" charset="0"/>
              <a:buChar char="–"/>
              <a:tabLst>
                <a:tab pos="360363" algn="l"/>
              </a:tabLst>
              <a:defRPr/>
            </a:pPr>
            <a:r>
              <a:rPr lang="pl-PL" sz="2400" dirty="0">
                <a:solidFill>
                  <a:schemeClr val="tx1"/>
                </a:solidFill>
              </a:rPr>
              <a:t>k</a:t>
            </a:r>
            <a:r>
              <a:rPr lang="pl-PL" sz="2400" dirty="0" smtClean="0">
                <a:solidFill>
                  <a:schemeClr val="tx1"/>
                </a:solidFill>
              </a:rPr>
              <a:t>ierownicy ds. badań i rozwoju,</a:t>
            </a:r>
          </a:p>
          <a:p>
            <a:pPr marL="360363" indent="-360363">
              <a:buClr>
                <a:srgbClr val="000000"/>
              </a:buClr>
              <a:buSzPct val="100000"/>
              <a:buFont typeface="Arial" pitchFamily="34" charset="0"/>
              <a:buChar char="–"/>
              <a:tabLst>
                <a:tab pos="360363" algn="l"/>
              </a:tabLst>
              <a:defRPr/>
            </a:pPr>
            <a:r>
              <a:rPr lang="pl-PL" sz="2400" dirty="0">
                <a:solidFill>
                  <a:schemeClr val="tx1"/>
                </a:solidFill>
              </a:rPr>
              <a:t>p</a:t>
            </a:r>
            <a:r>
              <a:rPr lang="pl-PL" sz="2400" dirty="0" smtClean="0">
                <a:solidFill>
                  <a:schemeClr val="tx1"/>
                </a:solidFill>
              </a:rPr>
              <a:t>rojektanci aplikacji sieciowych i multimediów.</a:t>
            </a:r>
          </a:p>
          <a:p>
            <a:pPr>
              <a:buClr>
                <a:srgbClr val="000000"/>
              </a:buClr>
              <a:buSzPct val="100000"/>
              <a:tabLst>
                <a:tab pos="360363" algn="l"/>
              </a:tabLst>
              <a:defRPr/>
            </a:pPr>
            <a:endParaRPr lang="pl-PL" sz="2400" b="1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tabLst>
                <a:tab pos="360363" algn="l"/>
              </a:tabLst>
              <a:defRPr/>
            </a:pPr>
            <a:r>
              <a:rPr lang="pl-PL" sz="2400" b="1" dirty="0">
                <a:solidFill>
                  <a:schemeClr val="tx1"/>
                </a:solidFill>
                <a:cs typeface="Times New Roman" pitchFamily="18" charset="0"/>
              </a:rPr>
              <a:t>*</a:t>
            </a:r>
            <a:r>
              <a:rPr lang="pl-PL" sz="1200" dirty="0" smtClean="0">
                <a:solidFill>
                  <a:schemeClr val="tx1"/>
                </a:solidFill>
                <a:cs typeface="Times New Roman" pitchFamily="18" charset="0"/>
              </a:rPr>
              <a:t>zawody</a:t>
            </a:r>
            <a:r>
              <a:rPr lang="pl-PL" sz="1200" dirty="0">
                <a:solidFill>
                  <a:schemeClr val="tx1"/>
                </a:solidFill>
                <a:cs typeface="Times New Roman" pitchFamily="18" charset="0"/>
              </a:rPr>
              <a:t>, na które występuje na rynku pracy wyższe zapotrzebowanie niż liczba osób poszukujących </a:t>
            </a:r>
            <a:endParaRPr lang="pl-PL" sz="12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tabLst>
                <a:tab pos="360363" algn="l"/>
              </a:tabLst>
              <a:defRPr/>
            </a:pPr>
            <a:r>
              <a:rPr lang="pl-PL" sz="1200" dirty="0" smtClean="0">
                <a:solidFill>
                  <a:schemeClr val="tx1"/>
                </a:solidFill>
                <a:cs typeface="Times New Roman" pitchFamily="18" charset="0"/>
              </a:rPr>
              <a:t>pracy </a:t>
            </a:r>
            <a:r>
              <a:rPr lang="pl-PL" sz="1200" dirty="0">
                <a:solidFill>
                  <a:schemeClr val="tx1"/>
                </a:solidFill>
                <a:cs typeface="Times New Roman" pitchFamily="18" charset="0"/>
              </a:rPr>
              <a:t>w danym zawodzie.</a:t>
            </a: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12568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pole tekstowe 2"/>
          <p:cNvSpPr txBox="1">
            <a:spLocks noChangeArrowheads="1"/>
          </p:cNvSpPr>
          <p:nvPr/>
        </p:nvSpPr>
        <p:spPr bwMode="auto">
          <a:xfrm>
            <a:off x="827088" y="1341438"/>
            <a:ext cx="7561336" cy="6063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dirty="0">
                <a:solidFill>
                  <a:schemeClr val="tx1"/>
                </a:solidFill>
                <a:cs typeface="Times New Roman" pitchFamily="18" charset="0"/>
              </a:rPr>
              <a:t>Najwięcej</a:t>
            </a:r>
            <a:r>
              <a:rPr lang="pl-PL" sz="2800" dirty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pl-PL" sz="2800" dirty="0">
                <a:solidFill>
                  <a:schemeClr val="tx1"/>
                </a:solidFill>
                <a:cs typeface="Times New Roman" pitchFamily="18" charset="0"/>
              </a:rPr>
              <a:t>realizowanych ofert pracy to oferty na </a:t>
            </a:r>
            <a:r>
              <a:rPr lang="pl-PL" sz="2800" dirty="0" smtClean="0">
                <a:solidFill>
                  <a:schemeClr val="tx1"/>
                </a:solidFill>
                <a:cs typeface="Times New Roman" pitchFamily="18" charset="0"/>
              </a:rPr>
              <a:t>stanowiskach: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dirty="0" smtClean="0">
                <a:solidFill>
                  <a:schemeClr val="tx1"/>
                </a:solidFill>
                <a:cs typeface="Times New Roman" pitchFamily="18" charset="0"/>
              </a:rPr>
              <a:t>– </a:t>
            </a:r>
            <a:r>
              <a:rPr lang="pl-PL" sz="2800" dirty="0">
                <a:solidFill>
                  <a:schemeClr val="tx1"/>
                </a:solidFill>
                <a:cs typeface="Times New Roman" pitchFamily="18" charset="0"/>
              </a:rPr>
              <a:t>magazynier – 63 oferty,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dirty="0">
                <a:solidFill>
                  <a:schemeClr val="tx1"/>
                </a:solidFill>
                <a:cs typeface="Times New Roman" pitchFamily="18" charset="0"/>
              </a:rPr>
              <a:t>– pracownik utrzymania czystości – 34 oferty,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dirty="0">
                <a:solidFill>
                  <a:schemeClr val="tx1"/>
                </a:solidFill>
                <a:cs typeface="Times New Roman" pitchFamily="18" charset="0"/>
              </a:rPr>
              <a:t>– sprzedawca – 30 ofert,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dirty="0">
                <a:solidFill>
                  <a:schemeClr val="tx1"/>
                </a:solidFill>
                <a:cs typeface="Times New Roman" pitchFamily="18" charset="0"/>
              </a:rPr>
              <a:t>– kierowca kat. C, C+E, D – 25 ofert,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dirty="0">
                <a:solidFill>
                  <a:schemeClr val="tx1"/>
                </a:solidFill>
                <a:cs typeface="Times New Roman" pitchFamily="18" charset="0"/>
              </a:rPr>
              <a:t>– kasjer – 22 oferty,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dirty="0">
                <a:solidFill>
                  <a:schemeClr val="tx1"/>
                </a:solidFill>
                <a:cs typeface="Times New Roman" pitchFamily="18" charset="0"/>
              </a:rPr>
              <a:t>– operator wózka widłowego  – 10 ofert,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dirty="0">
                <a:solidFill>
                  <a:schemeClr val="tx1"/>
                </a:solidFill>
                <a:cs typeface="Times New Roman" pitchFamily="18" charset="0"/>
              </a:rPr>
              <a:t>– pomoc kuchenna – 8 ofert,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dirty="0">
                <a:solidFill>
                  <a:schemeClr val="tx1"/>
                </a:solidFill>
                <a:cs typeface="Times New Roman" pitchFamily="18" charset="0"/>
              </a:rPr>
              <a:t>– pracownik produkcji – 17 ofert.</a:t>
            </a:r>
          </a:p>
          <a:p>
            <a:pPr>
              <a:buClr>
                <a:srgbClr val="000000"/>
              </a:buClr>
              <a:buSzPct val="100000"/>
              <a:defRPr/>
            </a:pPr>
            <a:endParaRPr lang="pl-PL" sz="28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marL="266700" indent="-266700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endParaRPr lang="pl-PL" sz="28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marL="266700" indent="-266700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endParaRPr lang="pl-PL" sz="2800" dirty="0">
              <a:solidFill>
                <a:schemeClr val="tx1"/>
              </a:solidFill>
              <a:cs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 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9260" y="5306466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 Box 4"/>
          <p:cNvSpPr txBox="1">
            <a:spLocks noChangeArrowheads="1"/>
          </p:cNvSpPr>
          <p:nvPr/>
        </p:nvSpPr>
        <p:spPr bwMode="auto">
          <a:xfrm>
            <a:off x="395288" y="981075"/>
            <a:ext cx="8137525" cy="6263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chemeClr val="tx1"/>
                </a:solidFill>
              </a:rPr>
              <a:t>Powiatowy Urząd Pracy dla Powiatu Warszawskiego </a:t>
            </a:r>
            <a:r>
              <a:rPr lang="pl-PL" sz="2400" b="1" dirty="0" smtClean="0">
                <a:solidFill>
                  <a:schemeClr val="tx1"/>
                </a:solidFill>
              </a:rPr>
              <a:t>Zachodniego </a:t>
            </a:r>
            <a:r>
              <a:rPr lang="pl-PL" sz="2400" b="1" dirty="0">
                <a:solidFill>
                  <a:schemeClr val="tx1"/>
                </a:solidFill>
              </a:rPr>
              <a:t>w Błoniu zorganizował w </a:t>
            </a:r>
            <a:r>
              <a:rPr lang="pl-PL" sz="2400" b="1" dirty="0" smtClean="0">
                <a:solidFill>
                  <a:schemeClr val="tx1"/>
                </a:solidFill>
              </a:rPr>
              <a:t>2015 </a:t>
            </a:r>
            <a:r>
              <a:rPr lang="pl-PL" sz="2400" b="1" dirty="0">
                <a:solidFill>
                  <a:schemeClr val="tx1"/>
                </a:solidFill>
              </a:rPr>
              <a:t>r. </a:t>
            </a:r>
            <a:r>
              <a:rPr lang="pl-PL" sz="2400" b="1" dirty="0" smtClean="0">
                <a:solidFill>
                  <a:schemeClr val="tx1"/>
                </a:solidFill>
              </a:rPr>
              <a:t/>
            </a:r>
            <a:br>
              <a:rPr lang="pl-PL" sz="2400" b="1" dirty="0" smtClean="0">
                <a:solidFill>
                  <a:schemeClr val="tx1"/>
                </a:solidFill>
              </a:rPr>
            </a:br>
            <a:r>
              <a:rPr lang="pl-PL" sz="2400" b="1" dirty="0" smtClean="0">
                <a:solidFill>
                  <a:schemeClr val="tx1"/>
                </a:solidFill>
              </a:rPr>
              <a:t>17 Giełd Pracy </a:t>
            </a:r>
            <a:r>
              <a:rPr lang="pl-PL" sz="2400" b="1" dirty="0">
                <a:solidFill>
                  <a:schemeClr val="tx1"/>
                </a:solidFill>
              </a:rPr>
              <a:t>m.in. na </a:t>
            </a:r>
            <a:r>
              <a:rPr lang="pl-PL" sz="2400" b="1" dirty="0" smtClean="0">
                <a:solidFill>
                  <a:schemeClr val="tx1"/>
                </a:solidFill>
              </a:rPr>
              <a:t>stanowiska: </a:t>
            </a: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300" b="1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 smtClean="0">
                <a:solidFill>
                  <a:schemeClr val="tx1"/>
                </a:solidFill>
              </a:rPr>
              <a:t>Operator </a:t>
            </a:r>
            <a:r>
              <a:rPr lang="pl-PL" sz="2400" b="1" dirty="0">
                <a:solidFill>
                  <a:schemeClr val="tx1"/>
                </a:solidFill>
              </a:rPr>
              <a:t>linii </a:t>
            </a:r>
            <a:r>
              <a:rPr lang="pl-PL" sz="2400" b="1" dirty="0" smtClean="0">
                <a:solidFill>
                  <a:schemeClr val="tx1"/>
                </a:solidFill>
              </a:rPr>
              <a:t>montażowej </a:t>
            </a:r>
            <a:r>
              <a:rPr lang="pl-PL" sz="2300" b="1" dirty="0" smtClean="0">
                <a:solidFill>
                  <a:schemeClr val="tx1"/>
                </a:solidFill>
              </a:rPr>
              <a:t>dla: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300" dirty="0" smtClean="0">
                <a:solidFill>
                  <a:schemeClr val="tx1"/>
                </a:solidFill>
              </a:rPr>
              <a:t> </a:t>
            </a:r>
            <a:r>
              <a:rPr lang="pl-PL" sz="2400" dirty="0">
                <a:solidFill>
                  <a:schemeClr val="tx1"/>
                </a:solidFill>
              </a:rPr>
              <a:t>a</a:t>
            </a:r>
            <a:r>
              <a:rPr lang="pl-PL" sz="2400" dirty="0" smtClean="0">
                <a:solidFill>
                  <a:schemeClr val="tx1"/>
                </a:solidFill>
              </a:rPr>
              <a:t>gencji </a:t>
            </a:r>
            <a:r>
              <a:rPr lang="pl-PL" sz="2400" dirty="0">
                <a:solidFill>
                  <a:schemeClr val="tx1"/>
                </a:solidFill>
              </a:rPr>
              <a:t>z</a:t>
            </a:r>
            <a:r>
              <a:rPr lang="pl-PL" sz="2400" dirty="0" smtClean="0">
                <a:solidFill>
                  <a:schemeClr val="tx1"/>
                </a:solidFill>
              </a:rPr>
              <a:t>atrudnienia </a:t>
            </a:r>
            <a:r>
              <a:rPr lang="pl-PL" sz="2400" dirty="0">
                <a:solidFill>
                  <a:schemeClr val="tx1"/>
                </a:solidFill>
              </a:rPr>
              <a:t>GI GROUP Sp. z </a:t>
            </a:r>
            <a:r>
              <a:rPr lang="pl-PL" sz="2400" dirty="0" smtClean="0">
                <a:solidFill>
                  <a:schemeClr val="tx1"/>
                </a:solidFill>
              </a:rPr>
              <a:t>o.o</a:t>
            </a:r>
            <a:r>
              <a:rPr lang="pl-PL" sz="2400" dirty="0">
                <a:solidFill>
                  <a:schemeClr val="tx1"/>
                </a:solidFill>
              </a:rPr>
              <a:t>.</a:t>
            </a:r>
          </a:p>
          <a:p>
            <a:pPr algn="just">
              <a:buClr>
                <a:srgbClr val="000000"/>
              </a:buClr>
              <a:buSzPct val="100000"/>
            </a:pPr>
            <a:endParaRPr lang="pl-PL" sz="23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 smtClean="0">
                <a:solidFill>
                  <a:schemeClr val="tx1"/>
                </a:solidFill>
              </a:rPr>
              <a:t>Sprzedawca</a:t>
            </a:r>
            <a:r>
              <a:rPr lang="pl-PL" sz="2400" b="1" dirty="0">
                <a:solidFill>
                  <a:schemeClr val="tx1"/>
                </a:solidFill>
              </a:rPr>
              <a:t>, kasjer handlowy, kierownik działu, konserwator, pracownik </a:t>
            </a:r>
            <a:r>
              <a:rPr lang="pl-PL" sz="2400" b="1" dirty="0" smtClean="0">
                <a:solidFill>
                  <a:schemeClr val="tx1"/>
                </a:solidFill>
              </a:rPr>
              <a:t>porządkowy </a:t>
            </a:r>
            <a:r>
              <a:rPr lang="pl-PL" sz="2300" b="1" dirty="0" smtClean="0">
                <a:solidFill>
                  <a:schemeClr val="tx1"/>
                </a:solidFill>
              </a:rPr>
              <a:t>dla</a:t>
            </a:r>
            <a:r>
              <a:rPr lang="pl-PL" sz="2300" b="1" dirty="0">
                <a:solidFill>
                  <a:schemeClr val="tx1"/>
                </a:solidFill>
              </a:rPr>
              <a:t>:</a:t>
            </a:r>
            <a:r>
              <a:rPr lang="pl-PL" sz="2300" dirty="0">
                <a:solidFill>
                  <a:schemeClr val="tx1"/>
                </a:solidFill>
              </a:rPr>
              <a:t> </a:t>
            </a:r>
          </a:p>
          <a:p>
            <a:pPr marL="266700" indent="-266700"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 err="1" smtClean="0">
                <a:solidFill>
                  <a:schemeClr val="tx1"/>
                </a:solidFill>
              </a:rPr>
              <a:t>Kaufland</a:t>
            </a:r>
            <a:r>
              <a:rPr lang="pl-PL" sz="2400" dirty="0" smtClean="0">
                <a:solidFill>
                  <a:schemeClr val="tx1"/>
                </a:solidFill>
              </a:rPr>
              <a:t> </a:t>
            </a:r>
            <a:r>
              <a:rPr lang="pl-PL" sz="2400" dirty="0">
                <a:solidFill>
                  <a:schemeClr val="tx1"/>
                </a:solidFill>
              </a:rPr>
              <a:t>Polska </a:t>
            </a:r>
            <a:r>
              <a:rPr lang="pl-PL" sz="2400" dirty="0" smtClean="0">
                <a:solidFill>
                  <a:schemeClr val="tx1"/>
                </a:solidFill>
              </a:rPr>
              <a:t>Markety sp. z o.o</a:t>
            </a:r>
            <a:r>
              <a:rPr lang="pl-PL" sz="2300" dirty="0" smtClean="0">
                <a:solidFill>
                  <a:schemeClr val="tx1"/>
                </a:solidFill>
              </a:rPr>
              <a:t>.</a:t>
            </a:r>
            <a:endParaRPr lang="pl-PL" sz="23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</a:pPr>
            <a:endParaRPr lang="pl-PL" sz="23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300" b="1" dirty="0" smtClean="0">
                <a:solidFill>
                  <a:schemeClr val="tx1"/>
                </a:solidFill>
              </a:rPr>
              <a:t>Pracownik fizyczny produkcji dla</a:t>
            </a:r>
            <a:r>
              <a:rPr lang="pl-PL" sz="2300" b="1" dirty="0">
                <a:solidFill>
                  <a:schemeClr val="tx1"/>
                </a:solidFill>
              </a:rPr>
              <a:t>:</a:t>
            </a:r>
            <a:r>
              <a:rPr lang="pl-PL" sz="2300" dirty="0">
                <a:solidFill>
                  <a:schemeClr val="tx1"/>
                </a:solidFill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300" dirty="0" smtClean="0">
                <a:solidFill>
                  <a:schemeClr val="tx1"/>
                </a:solidFill>
              </a:rPr>
              <a:t> Zakładu Przetwórstwa Owocowo – Warzywnego DAWTONA.</a:t>
            </a:r>
            <a:endParaRPr lang="pl-PL" sz="20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5" y="5726360"/>
            <a:ext cx="753039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9129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 Box 4"/>
          <p:cNvSpPr txBox="1">
            <a:spLocks noChangeArrowheads="1"/>
          </p:cNvSpPr>
          <p:nvPr/>
        </p:nvSpPr>
        <p:spPr bwMode="auto">
          <a:xfrm>
            <a:off x="383506" y="908720"/>
            <a:ext cx="8137525" cy="7001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b="1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 smtClean="0">
                <a:solidFill>
                  <a:schemeClr val="tx1"/>
                </a:solidFill>
              </a:rPr>
              <a:t>Kasjer oraz pracownik hali dla</a:t>
            </a:r>
            <a:r>
              <a:rPr lang="pl-PL" sz="2400" b="1" dirty="0">
                <a:solidFill>
                  <a:schemeClr val="tx1"/>
                </a:solidFill>
              </a:rPr>
              <a:t>: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 smtClean="0">
                <a:solidFill>
                  <a:schemeClr val="tx1"/>
                </a:solidFill>
              </a:rPr>
              <a:t> Auchan Polska sp. z o.o.</a:t>
            </a: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 smtClean="0">
                <a:solidFill>
                  <a:schemeClr val="tx1"/>
                </a:solidFill>
              </a:rPr>
              <a:t>Pracownik magazynu </a:t>
            </a:r>
            <a:r>
              <a:rPr lang="pl-PL" sz="2400" b="1" dirty="0">
                <a:solidFill>
                  <a:schemeClr val="tx1"/>
                </a:solidFill>
              </a:rPr>
              <a:t>farmaceutycznego, pracownik porządkowy oraz operator wózków </a:t>
            </a:r>
            <a:r>
              <a:rPr lang="pl-PL" sz="2400" b="1" dirty="0" smtClean="0">
                <a:solidFill>
                  <a:schemeClr val="tx1"/>
                </a:solidFill>
              </a:rPr>
              <a:t>widłowych dla</a:t>
            </a:r>
            <a:r>
              <a:rPr lang="pl-PL" sz="2400" b="1" dirty="0">
                <a:solidFill>
                  <a:schemeClr val="tx1"/>
                </a:solidFill>
              </a:rPr>
              <a:t>:</a:t>
            </a:r>
            <a:r>
              <a:rPr lang="pl-PL" sz="2400" dirty="0">
                <a:solidFill>
                  <a:schemeClr val="tx1"/>
                </a:solidFill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</a:rPr>
              <a:t> </a:t>
            </a:r>
            <a:r>
              <a:rPr lang="pl-PL" sz="2400" dirty="0" smtClean="0">
                <a:solidFill>
                  <a:schemeClr val="tx1"/>
                </a:solidFill>
              </a:rPr>
              <a:t>agencji zatrudnienia </a:t>
            </a:r>
            <a:r>
              <a:rPr lang="pl-PL" sz="2400" dirty="0">
                <a:solidFill>
                  <a:schemeClr val="tx1"/>
                </a:solidFill>
              </a:rPr>
              <a:t>DK PARTNER </a:t>
            </a:r>
            <a:r>
              <a:rPr lang="pl-PL" sz="2400" dirty="0" smtClean="0">
                <a:solidFill>
                  <a:schemeClr val="tx1"/>
                </a:solidFill>
              </a:rPr>
              <a:t>Sp. z o.o.</a:t>
            </a: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 smtClean="0">
                <a:solidFill>
                  <a:schemeClr val="tx1"/>
                </a:solidFill>
              </a:rPr>
              <a:t>Magazynier, sprzedawca, kasjer dla</a:t>
            </a:r>
            <a:r>
              <a:rPr lang="pl-PL" sz="2400" b="1" dirty="0">
                <a:solidFill>
                  <a:schemeClr val="tx1"/>
                </a:solidFill>
              </a:rPr>
              <a:t>: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</a:rPr>
              <a:t>  </a:t>
            </a:r>
            <a:r>
              <a:rPr lang="pl-PL" sz="2400" dirty="0" err="1" smtClean="0">
                <a:solidFill>
                  <a:schemeClr val="tx1"/>
                </a:solidFill>
              </a:rPr>
              <a:t>MarcPol</a:t>
            </a:r>
            <a:r>
              <a:rPr lang="pl-PL" sz="2400" dirty="0" smtClean="0">
                <a:solidFill>
                  <a:schemeClr val="tx1"/>
                </a:solidFill>
              </a:rPr>
              <a:t> S.A.</a:t>
            </a: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chemeClr val="tx1"/>
                </a:solidFill>
              </a:rPr>
              <a:t>Pracownik </a:t>
            </a:r>
            <a:r>
              <a:rPr lang="pl-PL" sz="2400" b="1" dirty="0" smtClean="0">
                <a:solidFill>
                  <a:schemeClr val="tx1"/>
                </a:solidFill>
              </a:rPr>
              <a:t>magazynu, </a:t>
            </a:r>
            <a:r>
              <a:rPr lang="pl-PL" sz="2400" b="1" dirty="0">
                <a:solidFill>
                  <a:schemeClr val="tx1"/>
                </a:solidFill>
              </a:rPr>
              <a:t>pracownik </a:t>
            </a:r>
            <a:r>
              <a:rPr lang="pl-PL" sz="2400" b="1" dirty="0" smtClean="0">
                <a:solidFill>
                  <a:schemeClr val="tx1"/>
                </a:solidFill>
              </a:rPr>
              <a:t>archiwum </a:t>
            </a:r>
            <a:r>
              <a:rPr lang="pl-PL" sz="2400" b="1" dirty="0">
                <a:solidFill>
                  <a:schemeClr val="tx1"/>
                </a:solidFill>
              </a:rPr>
              <a:t>dla:</a:t>
            </a:r>
            <a:r>
              <a:rPr lang="pl-PL" sz="2400" dirty="0">
                <a:solidFill>
                  <a:schemeClr val="tx1"/>
                </a:solidFill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</a:rPr>
              <a:t> </a:t>
            </a:r>
            <a:r>
              <a:rPr lang="pl-PL" sz="2400" dirty="0" err="1" smtClean="0">
                <a:solidFill>
                  <a:schemeClr val="tx1"/>
                </a:solidFill>
              </a:rPr>
              <a:t>Wadowicz</a:t>
            </a:r>
            <a:r>
              <a:rPr lang="pl-PL" sz="2400" dirty="0" smtClean="0">
                <a:solidFill>
                  <a:schemeClr val="tx1"/>
                </a:solidFill>
              </a:rPr>
              <a:t> sp. z o.o. </a:t>
            </a: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</a:pPr>
            <a:endParaRPr lang="pl-PL" sz="23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0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268" y="5302249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 Box 4"/>
          <p:cNvSpPr txBox="1">
            <a:spLocks noChangeArrowheads="1"/>
          </p:cNvSpPr>
          <p:nvPr/>
        </p:nvSpPr>
        <p:spPr bwMode="auto">
          <a:xfrm>
            <a:off x="362993" y="941140"/>
            <a:ext cx="8137525" cy="6386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8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chemeClr val="tx1"/>
                </a:solidFill>
              </a:rPr>
              <a:t>Operator wprowadzania danych dla</a:t>
            </a:r>
            <a:r>
              <a:rPr lang="pl-PL" sz="2800" b="1" dirty="0">
                <a:solidFill>
                  <a:schemeClr val="tx1"/>
                </a:solidFill>
              </a:rPr>
              <a:t>: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800" dirty="0">
                <a:solidFill>
                  <a:schemeClr val="tx1"/>
                </a:solidFill>
              </a:rPr>
              <a:t>  </a:t>
            </a:r>
            <a:r>
              <a:rPr lang="pl-PL" sz="2800" dirty="0" smtClean="0">
                <a:solidFill>
                  <a:schemeClr val="tx1"/>
                </a:solidFill>
              </a:rPr>
              <a:t>Arterii </a:t>
            </a:r>
            <a:r>
              <a:rPr lang="pl-PL" sz="2800" dirty="0" err="1" smtClean="0">
                <a:solidFill>
                  <a:schemeClr val="tx1"/>
                </a:solidFill>
              </a:rPr>
              <a:t>Documents</a:t>
            </a:r>
            <a:r>
              <a:rPr lang="pl-PL" sz="2800" dirty="0" smtClean="0">
                <a:solidFill>
                  <a:schemeClr val="tx1"/>
                </a:solidFill>
              </a:rPr>
              <a:t> Solutions sp. z o.o.</a:t>
            </a:r>
            <a:endParaRPr lang="pl-PL" sz="28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8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chemeClr val="tx1"/>
                </a:solidFill>
              </a:rPr>
              <a:t>Pracownik produkcyjny dla:</a:t>
            </a:r>
            <a:r>
              <a:rPr lang="pl-PL" sz="2800" dirty="0" smtClean="0">
                <a:solidFill>
                  <a:schemeClr val="tx1"/>
                </a:solidFill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800" dirty="0" smtClean="0">
                <a:solidFill>
                  <a:schemeClr val="tx1"/>
                </a:solidFill>
              </a:rPr>
              <a:t> Korporacji KGL S.A.</a:t>
            </a:r>
          </a:p>
          <a:p>
            <a:pPr algn="just">
              <a:buClr>
                <a:srgbClr val="000000"/>
              </a:buClr>
              <a:buSzPct val="100000"/>
            </a:pPr>
            <a:endParaRPr lang="pl-PL" sz="28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chemeClr val="tx1"/>
                </a:solidFill>
              </a:rPr>
              <a:t>Robotnik magazynowy dla</a:t>
            </a:r>
            <a:r>
              <a:rPr lang="pl-PL" sz="2800" b="1" dirty="0">
                <a:solidFill>
                  <a:schemeClr val="tx1"/>
                </a:solidFill>
              </a:rPr>
              <a:t>: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800" dirty="0">
                <a:solidFill>
                  <a:schemeClr val="tx1"/>
                </a:solidFill>
              </a:rPr>
              <a:t>  </a:t>
            </a:r>
            <a:r>
              <a:rPr lang="pl-PL" sz="2800" dirty="0" err="1" smtClean="0">
                <a:solidFill>
                  <a:schemeClr val="tx1"/>
                </a:solidFill>
              </a:rPr>
              <a:t>Grupacon</a:t>
            </a:r>
            <a:r>
              <a:rPr lang="pl-PL" sz="2800" dirty="0" smtClean="0">
                <a:solidFill>
                  <a:schemeClr val="tx1"/>
                </a:solidFill>
              </a:rPr>
              <a:t> sp. z o.o.</a:t>
            </a:r>
            <a:endParaRPr lang="pl-PL" sz="28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</a:pPr>
            <a:endParaRPr lang="pl-PL" sz="23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0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137" y="5312568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20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 Box 4"/>
          <p:cNvSpPr txBox="1">
            <a:spLocks noChangeArrowheads="1"/>
          </p:cNvSpPr>
          <p:nvPr/>
        </p:nvSpPr>
        <p:spPr bwMode="auto">
          <a:xfrm>
            <a:off x="323528" y="1484784"/>
            <a:ext cx="8137525" cy="6447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>
                <a:solidFill>
                  <a:schemeClr val="tx1"/>
                </a:solidFill>
              </a:rPr>
              <a:t>Pracownik produkcji dla:</a:t>
            </a:r>
            <a:r>
              <a:rPr lang="pl-PL" sz="2800" dirty="0">
                <a:solidFill>
                  <a:schemeClr val="tx1"/>
                </a:solidFill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800" dirty="0">
                <a:solidFill>
                  <a:schemeClr val="tx1"/>
                </a:solidFill>
              </a:rPr>
              <a:t> </a:t>
            </a:r>
            <a:r>
              <a:rPr lang="pl-PL" sz="2800" dirty="0" err="1">
                <a:solidFill>
                  <a:schemeClr val="tx1"/>
                </a:solidFill>
              </a:rPr>
              <a:t>Transline</a:t>
            </a:r>
            <a:r>
              <a:rPr lang="pl-PL" sz="2800" dirty="0">
                <a:solidFill>
                  <a:schemeClr val="tx1"/>
                </a:solidFill>
              </a:rPr>
              <a:t> </a:t>
            </a:r>
            <a:r>
              <a:rPr lang="pl-PL" sz="2800" dirty="0" err="1">
                <a:solidFill>
                  <a:schemeClr val="tx1"/>
                </a:solidFill>
              </a:rPr>
              <a:t>group</a:t>
            </a:r>
            <a:r>
              <a:rPr lang="pl-PL" sz="2800" dirty="0">
                <a:solidFill>
                  <a:schemeClr val="tx1"/>
                </a:solidFill>
              </a:rPr>
              <a:t> sp. z o.o.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800" b="1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chemeClr val="tx1"/>
                </a:solidFill>
              </a:rPr>
              <a:t>Kierownik spedycyjny, Kierowca kat. C dla</a:t>
            </a:r>
            <a:r>
              <a:rPr lang="pl-PL" sz="2800" b="1" dirty="0">
                <a:solidFill>
                  <a:schemeClr val="tx1"/>
                </a:solidFill>
              </a:rPr>
              <a:t>: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800" dirty="0">
                <a:solidFill>
                  <a:schemeClr val="tx1"/>
                </a:solidFill>
              </a:rPr>
              <a:t>  </a:t>
            </a:r>
            <a:r>
              <a:rPr lang="pl-PL" sz="2800" dirty="0" err="1" smtClean="0">
                <a:solidFill>
                  <a:schemeClr val="tx1"/>
                </a:solidFill>
              </a:rPr>
              <a:t>Expertoo</a:t>
            </a:r>
            <a:r>
              <a:rPr lang="pl-PL" sz="2800" dirty="0" smtClean="0">
                <a:solidFill>
                  <a:schemeClr val="tx1"/>
                </a:solidFill>
              </a:rPr>
              <a:t> International Poland sp. z o.o.</a:t>
            </a:r>
            <a:endParaRPr lang="pl-PL" sz="28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8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chemeClr val="tx1"/>
                </a:solidFill>
              </a:rPr>
              <a:t>Kierownik marketu, kierownik sklepu, sprzedawca, kasjer dla:</a:t>
            </a:r>
            <a:r>
              <a:rPr lang="pl-PL" sz="2800" dirty="0" smtClean="0">
                <a:solidFill>
                  <a:schemeClr val="tx1"/>
                </a:solidFill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800" dirty="0" smtClean="0">
                <a:solidFill>
                  <a:schemeClr val="tx1"/>
                </a:solidFill>
              </a:rPr>
              <a:t> Dino Polska S.A.</a:t>
            </a:r>
          </a:p>
          <a:p>
            <a:pPr algn="just">
              <a:buClr>
                <a:srgbClr val="000000"/>
              </a:buClr>
              <a:buSzPct val="100000"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</a:pPr>
            <a:endParaRPr lang="pl-PL" sz="23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0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466" y="5312568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6503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Text Box 4"/>
          <p:cNvSpPr txBox="1">
            <a:spLocks noChangeArrowheads="1"/>
          </p:cNvSpPr>
          <p:nvPr/>
        </p:nvSpPr>
        <p:spPr bwMode="auto">
          <a:xfrm>
            <a:off x="684212" y="1196752"/>
            <a:ext cx="7488237" cy="39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sz="2800" b="1" dirty="0" smtClean="0">
                <a:solidFill>
                  <a:schemeClr val="tx1"/>
                </a:solidFill>
              </a:rPr>
              <a:t>Odbyło się spotkanie </a:t>
            </a:r>
            <a:r>
              <a:rPr lang="pl-PL" sz="2800" b="1" dirty="0" err="1" smtClean="0">
                <a:solidFill>
                  <a:schemeClr val="tx1"/>
                </a:solidFill>
              </a:rPr>
              <a:t>informacyjno</a:t>
            </a:r>
            <a:r>
              <a:rPr lang="pl-PL" sz="2800" b="1" dirty="0" smtClean="0">
                <a:solidFill>
                  <a:schemeClr val="tx1"/>
                </a:solidFill>
              </a:rPr>
              <a:t> -</a:t>
            </a:r>
            <a:r>
              <a:rPr lang="pl-PL" sz="2800" b="1" dirty="0">
                <a:solidFill>
                  <a:schemeClr val="tx1"/>
                </a:solidFill>
              </a:rPr>
              <a:t>rekrutacyjne dla Centrum Kształcenia </a:t>
            </a:r>
            <a:r>
              <a:rPr lang="pl-PL" sz="2800" b="1" dirty="0" smtClean="0">
                <a:solidFill>
                  <a:schemeClr val="tx1"/>
                </a:solidFill>
              </a:rPr>
              <a:t/>
            </a:r>
            <a:br>
              <a:rPr lang="pl-PL" sz="2800" b="1" dirty="0" smtClean="0">
                <a:solidFill>
                  <a:schemeClr val="tx1"/>
                </a:solidFill>
              </a:rPr>
            </a:br>
            <a:r>
              <a:rPr lang="pl-PL" sz="2800" b="1" dirty="0" smtClean="0">
                <a:solidFill>
                  <a:schemeClr val="tx1"/>
                </a:solidFill>
              </a:rPr>
              <a:t>i </a:t>
            </a:r>
            <a:r>
              <a:rPr lang="pl-PL" sz="2800" b="1" dirty="0">
                <a:solidFill>
                  <a:schemeClr val="tx1"/>
                </a:solidFill>
              </a:rPr>
              <a:t>Animacji CKIA Danuta </a:t>
            </a:r>
            <a:r>
              <a:rPr lang="pl-PL" sz="2800" b="1" dirty="0" smtClean="0">
                <a:solidFill>
                  <a:schemeClr val="tx1"/>
                </a:solidFill>
              </a:rPr>
              <a:t>Zakrzewska. </a:t>
            </a:r>
            <a:r>
              <a:rPr lang="pl-PL" sz="2800" dirty="0">
                <a:solidFill>
                  <a:schemeClr val="tx1"/>
                </a:solidFill>
              </a:rPr>
              <a:t>Pracodawca poszukiwał pięciu osób na stanowisko animatora czasu wolnego</a:t>
            </a:r>
            <a:r>
              <a:rPr lang="pl-PL" sz="2800" dirty="0" smtClean="0">
                <a:solidFill>
                  <a:schemeClr val="tx1"/>
                </a:solidFill>
              </a:rPr>
              <a:t>.</a:t>
            </a:r>
            <a:r>
              <a:rPr lang="pl-PL" sz="2800" dirty="0">
                <a:solidFill>
                  <a:schemeClr val="tx1"/>
                </a:solidFill>
              </a:rPr>
              <a:t> </a:t>
            </a:r>
            <a:br>
              <a:rPr lang="pl-PL" sz="2800" dirty="0">
                <a:solidFill>
                  <a:schemeClr val="tx1"/>
                </a:solidFill>
              </a:rPr>
            </a:br>
            <a:r>
              <a:rPr lang="pl-PL" sz="2800" dirty="0" smtClean="0">
                <a:solidFill>
                  <a:schemeClr val="tx1"/>
                </a:solidFill>
              </a:rPr>
              <a:t>Przedstawiciel </a:t>
            </a:r>
            <a:r>
              <a:rPr lang="pl-PL" sz="2800" dirty="0">
                <a:solidFill>
                  <a:schemeClr val="tx1"/>
                </a:solidFill>
              </a:rPr>
              <a:t>firmy przedstawił ogólne warunki pracy i zakres obowiązków na danym </a:t>
            </a:r>
            <a:r>
              <a:rPr lang="pl-PL" sz="2800" dirty="0" smtClean="0">
                <a:solidFill>
                  <a:schemeClr val="tx1"/>
                </a:solidFill>
              </a:rPr>
              <a:t>stanowisku. </a:t>
            </a:r>
            <a:endParaRPr lang="pl-PL" sz="2800" dirty="0">
              <a:solidFill>
                <a:schemeClr val="tx1"/>
              </a:solidFill>
            </a:endParaRPr>
          </a:p>
          <a:p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155" y="5312568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827584" y="1268761"/>
            <a:ext cx="7416824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200" dirty="0">
                <a:solidFill>
                  <a:schemeClr val="tx1"/>
                </a:solidFill>
              </a:rPr>
              <a:t>W </a:t>
            </a:r>
            <a:r>
              <a:rPr lang="pl-PL" sz="2200" dirty="0" smtClean="0">
                <a:solidFill>
                  <a:schemeClr val="tx1"/>
                </a:solidFill>
              </a:rPr>
              <a:t>kwietniu </a:t>
            </a:r>
            <a:r>
              <a:rPr lang="pl-PL" sz="2200" dirty="0">
                <a:solidFill>
                  <a:schemeClr val="tx1"/>
                </a:solidFill>
              </a:rPr>
              <a:t>2015 roku w Centrum Kultury w Błoniu </a:t>
            </a:r>
            <a:r>
              <a:rPr lang="pl-PL" sz="2200" dirty="0" smtClean="0">
                <a:solidFill>
                  <a:schemeClr val="tx1"/>
                </a:solidFill>
              </a:rPr>
              <a:t>odbyło </a:t>
            </a:r>
            <a:r>
              <a:rPr lang="pl-PL" sz="2200" dirty="0">
                <a:solidFill>
                  <a:schemeClr val="tx1"/>
                </a:solidFill>
              </a:rPr>
              <a:t>się spotkanie informacyjno – promocyjne pn. </a:t>
            </a:r>
            <a:r>
              <a:rPr lang="pl-PL" sz="2200" b="1" dirty="0">
                <a:solidFill>
                  <a:schemeClr val="tx1"/>
                </a:solidFill>
              </a:rPr>
              <a:t>Krajowy Fundusz Szkoleniowy w 2015 roku </a:t>
            </a:r>
            <a:r>
              <a:rPr lang="pl-PL" sz="2200" dirty="0">
                <a:solidFill>
                  <a:schemeClr val="tx1"/>
                </a:solidFill>
              </a:rPr>
              <a:t>zorganizowane przez </a:t>
            </a:r>
            <a:r>
              <a:rPr lang="pl-PL" sz="2200" dirty="0" smtClean="0">
                <a:solidFill>
                  <a:schemeClr val="tx1"/>
                </a:solidFill>
              </a:rPr>
              <a:t>Wojewódzki Urząd </a:t>
            </a:r>
            <a:r>
              <a:rPr lang="pl-PL" sz="2200" dirty="0">
                <a:solidFill>
                  <a:schemeClr val="tx1"/>
                </a:solidFill>
              </a:rPr>
              <a:t>Pracy w Warszawie oraz </a:t>
            </a:r>
            <a:r>
              <a:rPr lang="pl-PL" sz="2200" dirty="0" smtClean="0">
                <a:solidFill>
                  <a:schemeClr val="tx1"/>
                </a:solidFill>
              </a:rPr>
              <a:t>Powiatowy Urząd </a:t>
            </a:r>
            <a:r>
              <a:rPr lang="pl-PL" sz="2200" dirty="0">
                <a:solidFill>
                  <a:schemeClr val="tx1"/>
                </a:solidFill>
              </a:rPr>
              <a:t>Pracy dla Powiatu Warszawskiego </a:t>
            </a:r>
            <a:r>
              <a:rPr lang="pl-PL" sz="2200" dirty="0" smtClean="0">
                <a:solidFill>
                  <a:schemeClr val="tx1"/>
                </a:solidFill>
              </a:rPr>
              <a:t>Zachodniego.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Na spotkaniu omówiono: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Fundusz Gwarantowanych Świadczeń Pracowniczych;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Krajowy Fundusz Szkoleniowy;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Wniosek o dofinansowanie kształcenia ustawicznego pracowników </a:t>
            </a:r>
            <a:r>
              <a:rPr lang="pl-PL" sz="2200" dirty="0" smtClean="0">
                <a:solidFill>
                  <a:schemeClr val="tx1"/>
                </a:solidFill>
              </a:rPr>
              <a:t>i </a:t>
            </a:r>
            <a:r>
              <a:rPr lang="pl-PL" sz="2200" dirty="0">
                <a:solidFill>
                  <a:schemeClr val="tx1"/>
                </a:solidFill>
              </a:rPr>
              <a:t>pracodawców;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Procedury ubiegania się o środki KFS oraz elementy umowy.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96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5661248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4768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611560" y="908720"/>
            <a:ext cx="7992888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b="1" dirty="0"/>
              <a:t>ochronie miejsc pracy"</a:t>
            </a:r>
            <a:endParaRPr lang="pl-PL" dirty="0"/>
          </a:p>
          <a:p>
            <a:pPr algn="just"/>
            <a:r>
              <a:rPr lang="pl-PL" sz="2000" dirty="0">
                <a:solidFill>
                  <a:schemeClr val="tx1"/>
                </a:solidFill>
              </a:rPr>
              <a:t>W dniu 02.06.2015 r. w siedzibie Pracodawców RP przy </a:t>
            </a:r>
            <a:r>
              <a:rPr lang="pl-PL" sz="2000" dirty="0" smtClean="0">
                <a:solidFill>
                  <a:schemeClr val="tx1"/>
                </a:solidFill>
              </a:rPr>
              <a:t/>
            </a:r>
            <a:br>
              <a:rPr lang="pl-PL" sz="2000" dirty="0" smtClean="0">
                <a:solidFill>
                  <a:schemeClr val="tx1"/>
                </a:solidFill>
              </a:rPr>
            </a:br>
            <a:r>
              <a:rPr lang="pl-PL" sz="2000" dirty="0" smtClean="0">
                <a:solidFill>
                  <a:schemeClr val="tx1"/>
                </a:solidFill>
              </a:rPr>
              <a:t>ul</a:t>
            </a:r>
            <a:r>
              <a:rPr lang="pl-PL" sz="2000" dirty="0">
                <a:solidFill>
                  <a:schemeClr val="tx1"/>
                </a:solidFill>
              </a:rPr>
              <a:t>. Brukselskiej 7 </a:t>
            </a:r>
            <a:r>
              <a:rPr lang="pl-PL" sz="2000" dirty="0" smtClean="0">
                <a:solidFill>
                  <a:schemeClr val="tx1"/>
                </a:solidFill>
              </a:rPr>
              <a:t>w </a:t>
            </a:r>
            <a:r>
              <a:rPr lang="pl-PL" sz="2000" dirty="0">
                <a:solidFill>
                  <a:schemeClr val="tx1"/>
                </a:solidFill>
              </a:rPr>
              <a:t>Warszawie odbyła się debata pt. „</a:t>
            </a:r>
            <a:r>
              <a:rPr lang="pl-PL" sz="2000" b="1" dirty="0">
                <a:solidFill>
                  <a:schemeClr val="tx1"/>
                </a:solidFill>
              </a:rPr>
              <a:t>Możliwości wsparcia dla przedsiębiorców i pracodawców – Krajowy Fundusz Szkoleniowy i ustawa o ochronie miejsc pracy</a:t>
            </a:r>
            <a:r>
              <a:rPr lang="pl-PL" sz="2000" dirty="0">
                <a:solidFill>
                  <a:schemeClr val="tx1"/>
                </a:solidFill>
              </a:rPr>
              <a:t>”.</a:t>
            </a:r>
          </a:p>
          <a:p>
            <a:pPr algn="just"/>
            <a:r>
              <a:rPr lang="pl-PL" sz="2000" dirty="0">
                <a:solidFill>
                  <a:schemeClr val="tx1"/>
                </a:solidFill>
              </a:rPr>
              <a:t>W spotkaniu uczestniczyli m. in. przedstawiciele Wojewódzkiego Urzędu Pracy w Warszawie, Powiatowego Urzędu Pracy dla Powiatu Warszawskiego Zachodniego w Błoniu oraz organizacji Pracodawcy RP.</a:t>
            </a:r>
          </a:p>
          <a:p>
            <a:pPr algn="just"/>
            <a:r>
              <a:rPr lang="pl-PL" sz="2000" dirty="0">
                <a:solidFill>
                  <a:schemeClr val="tx1"/>
                </a:solidFill>
              </a:rPr>
              <a:t>Debata była podzielona na dwie części tematyczne. Pierwsza dotyczyła Funduszu Gwarantowanych Świadczeń Pracowniczych, omówiona została przez pracowników z Zespołu Wypłaty Świadczeń z FGŚP z WUP </a:t>
            </a:r>
            <a:r>
              <a:rPr lang="pl-PL" sz="2000" dirty="0" smtClean="0">
                <a:solidFill>
                  <a:schemeClr val="tx1"/>
                </a:solidFill>
              </a:rPr>
              <a:t>w </a:t>
            </a:r>
            <a:r>
              <a:rPr lang="pl-PL" sz="2000" dirty="0">
                <a:solidFill>
                  <a:schemeClr val="tx1"/>
                </a:solidFill>
              </a:rPr>
              <a:t>Warszawie. Druga część poświęcona była Krajowemu Funduszowi Szkoleniowemu podczas której przedstawiono prezentacje pracowników WUP </a:t>
            </a:r>
            <a:r>
              <a:rPr lang="pl-PL" sz="2000" dirty="0" smtClean="0">
                <a:solidFill>
                  <a:schemeClr val="tx1"/>
                </a:solidFill>
              </a:rPr>
              <a:t>w </a:t>
            </a:r>
            <a:r>
              <a:rPr lang="pl-PL" sz="2000" dirty="0">
                <a:solidFill>
                  <a:schemeClr val="tx1"/>
                </a:solidFill>
              </a:rPr>
              <a:t>Warszawie oraz PUP w Błoniu.</a:t>
            </a:r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5589240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09991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755576" y="1268760"/>
            <a:ext cx="72728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400" dirty="0" smtClean="0">
                <a:solidFill>
                  <a:schemeClr val="tx1"/>
                </a:solidFill>
              </a:rPr>
              <a:t>We wrześniu w </a:t>
            </a:r>
            <a:r>
              <a:rPr lang="pl-PL" sz="2400" dirty="0">
                <a:solidFill>
                  <a:schemeClr val="tx1"/>
                </a:solidFill>
              </a:rPr>
              <a:t>Warszawie odbyła się ogólnokrajowa konferencja dotycząca Krajowego Funduszu Szkoleniowego zorganizowana przez Wojewódzki Urząd Pracy w Warszawie.</a:t>
            </a:r>
            <a:br>
              <a:rPr lang="pl-PL" sz="2400" dirty="0">
                <a:solidFill>
                  <a:schemeClr val="tx1"/>
                </a:solidFill>
              </a:rPr>
            </a:br>
            <a:r>
              <a:rPr lang="pl-PL" sz="2400" dirty="0">
                <a:solidFill>
                  <a:schemeClr val="tx1"/>
                </a:solidFill>
              </a:rPr>
              <a:t>W spotkaniu uczestniczyli m.in. Sekretarz Stanu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w </a:t>
            </a:r>
            <a:r>
              <a:rPr lang="pl-PL" sz="2400" dirty="0">
                <a:solidFill>
                  <a:schemeClr val="tx1"/>
                </a:solidFill>
              </a:rPr>
              <a:t>Ministerstwie Pracy i Polityki </a:t>
            </a:r>
            <a:r>
              <a:rPr lang="pl-PL" sz="2400" dirty="0" smtClean="0">
                <a:solidFill>
                  <a:schemeClr val="tx1"/>
                </a:solidFill>
              </a:rPr>
              <a:t>Społecznej, </a:t>
            </a:r>
            <a:r>
              <a:rPr lang="pl-PL" sz="2400" dirty="0">
                <a:solidFill>
                  <a:schemeClr val="tx1"/>
                </a:solidFill>
              </a:rPr>
              <a:t>reprezentanci wojewódzkich i powiatowych urzędów pracy oraz organizacji pracodawców</a:t>
            </a:r>
            <a:r>
              <a:rPr lang="pl-PL" sz="2400" dirty="0" smtClean="0">
                <a:solidFill>
                  <a:schemeClr val="tx1"/>
                </a:solidFill>
              </a:rPr>
              <a:t>.</a:t>
            </a:r>
            <a:r>
              <a:rPr lang="pl-PL" sz="2400" dirty="0">
                <a:solidFill>
                  <a:schemeClr val="tx1"/>
                </a:solidFill>
              </a:rPr>
              <a:t/>
            </a:r>
            <a:br>
              <a:rPr lang="pl-PL" sz="2400" dirty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Pracownicy Urzędu zaprezentowali dotychczasowe </a:t>
            </a:r>
            <a:r>
              <a:rPr lang="pl-PL" sz="2400" dirty="0">
                <a:solidFill>
                  <a:schemeClr val="tx1"/>
                </a:solidFill>
              </a:rPr>
              <a:t>doświadczenia we wdrażaniu Krajowego Funduszu </a:t>
            </a:r>
            <a:r>
              <a:rPr lang="pl-PL" sz="2400" dirty="0" smtClean="0">
                <a:solidFill>
                  <a:schemeClr val="tx1"/>
                </a:solidFill>
              </a:rPr>
              <a:t>Szkoleniowego w </a:t>
            </a:r>
            <a:r>
              <a:rPr lang="pl-PL" sz="2400" dirty="0">
                <a:solidFill>
                  <a:schemeClr val="tx1"/>
                </a:solidFill>
              </a:rPr>
              <a:t>P</a:t>
            </a:r>
            <a:r>
              <a:rPr lang="pl-PL" sz="2400" dirty="0" smtClean="0">
                <a:solidFill>
                  <a:schemeClr val="tx1"/>
                </a:solidFill>
              </a:rPr>
              <a:t>owiecie </a:t>
            </a:r>
            <a:r>
              <a:rPr lang="pl-PL" sz="2400" dirty="0">
                <a:solidFill>
                  <a:schemeClr val="tx1"/>
                </a:solidFill>
              </a:rPr>
              <a:t>W</a:t>
            </a:r>
            <a:r>
              <a:rPr lang="pl-PL" sz="2400" dirty="0" smtClean="0">
                <a:solidFill>
                  <a:schemeClr val="tx1"/>
                </a:solidFill>
              </a:rPr>
              <a:t>arszawskim Zachodnim.</a:t>
            </a: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155" y="5312568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4593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ext Box 4"/>
          <p:cNvSpPr txBox="1">
            <a:spLocks noChangeArrowheads="1"/>
          </p:cNvSpPr>
          <p:nvPr/>
        </p:nvSpPr>
        <p:spPr bwMode="auto">
          <a:xfrm>
            <a:off x="521469" y="1017588"/>
            <a:ext cx="8137525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3600" b="1" dirty="0">
              <a:solidFill>
                <a:schemeClr val="tx1"/>
              </a:solidFill>
            </a:endParaRP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 smtClean="0">
                <a:solidFill>
                  <a:schemeClr val="tx1"/>
                </a:solidFill>
              </a:rPr>
              <a:t>28 września 2015 r.</a:t>
            </a:r>
            <a:endParaRPr lang="pl-PL" sz="3600" b="1" dirty="0">
              <a:solidFill>
                <a:schemeClr val="tx1"/>
              </a:solidFill>
            </a:endParaRPr>
          </a:p>
          <a:p>
            <a:pPr algn="ctr">
              <a:buClr>
                <a:srgbClr val="000000"/>
              </a:buClr>
              <a:buSzPct val="100000"/>
            </a:pPr>
            <a:r>
              <a:rPr lang="pl-PL" sz="3600" dirty="0" smtClean="0">
                <a:solidFill>
                  <a:schemeClr val="tx1"/>
                </a:solidFill>
              </a:rPr>
              <a:t>W Centrum Kultury w Błoniu</a:t>
            </a:r>
            <a:endParaRPr lang="pl-PL" sz="3600" b="1" dirty="0" smtClean="0">
              <a:solidFill>
                <a:schemeClr val="tx1"/>
              </a:solidFill>
            </a:endParaRPr>
          </a:p>
          <a:p>
            <a:pPr algn="ctr">
              <a:buClr>
                <a:srgbClr val="000000"/>
              </a:buClr>
              <a:buSzPct val="100000"/>
            </a:pPr>
            <a:r>
              <a:rPr lang="pl-PL" sz="3600" b="1" dirty="0" smtClean="0">
                <a:solidFill>
                  <a:schemeClr val="tx1"/>
                </a:solidFill>
              </a:rPr>
              <a:t>odbyły się</a:t>
            </a:r>
          </a:p>
          <a:p>
            <a:pPr algn="ctr">
              <a:buClr>
                <a:srgbClr val="000000"/>
              </a:buClr>
              <a:buSzPct val="100000"/>
            </a:pPr>
            <a:r>
              <a:rPr lang="pl-PL" sz="3600" b="1" dirty="0" smtClean="0">
                <a:solidFill>
                  <a:schemeClr val="tx1"/>
                </a:solidFill>
              </a:rPr>
              <a:t> </a:t>
            </a:r>
            <a:r>
              <a:rPr lang="pl-PL" sz="3600" b="1" dirty="0" smtClean="0">
                <a:solidFill>
                  <a:schemeClr val="accent5">
                    <a:lumMod val="75000"/>
                  </a:schemeClr>
                </a:solidFill>
              </a:rPr>
              <a:t>Warszawskie Zachodnie Targi Pracy</a:t>
            </a:r>
          </a:p>
          <a:p>
            <a:pPr algn="ctr">
              <a:buClr>
                <a:srgbClr val="000000"/>
              </a:buClr>
              <a:buSzPct val="100000"/>
            </a:pPr>
            <a:endParaRPr lang="pl-PL" sz="3600" b="1" dirty="0">
              <a:solidFill>
                <a:schemeClr val="accent5">
                  <a:lumMod val="75000"/>
                </a:schemeClr>
              </a:solidFill>
            </a:endParaRPr>
          </a:p>
          <a:p>
            <a:pPr algn="ctr">
              <a:buClr>
                <a:srgbClr val="000000"/>
              </a:buClr>
              <a:buSzPct val="100000"/>
            </a:pPr>
            <a:r>
              <a:rPr lang="pl-PL" sz="3600" i="1" dirty="0">
                <a:solidFill>
                  <a:schemeClr val="tx1"/>
                </a:solidFill>
              </a:rPr>
              <a:t>udział wzięło 820 osób </a:t>
            </a:r>
            <a:r>
              <a:rPr lang="pl-PL" sz="3600" i="1" dirty="0" smtClean="0">
                <a:solidFill>
                  <a:schemeClr val="tx1"/>
                </a:solidFill>
              </a:rPr>
              <a:t>bezrobotnych</a:t>
            </a:r>
            <a:endParaRPr lang="pl-PL" sz="3600" i="1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Tx/>
              <a:buChar char="-"/>
            </a:pPr>
            <a:endParaRPr lang="pl-PL" sz="24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b="1" dirty="0">
              <a:solidFill>
                <a:schemeClr val="tx1"/>
              </a:solidFill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8407" y="5309095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24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ext Box 4"/>
          <p:cNvSpPr txBox="1">
            <a:spLocks noChangeArrowheads="1"/>
          </p:cNvSpPr>
          <p:nvPr/>
        </p:nvSpPr>
        <p:spPr bwMode="auto">
          <a:xfrm>
            <a:off x="521469" y="1017588"/>
            <a:ext cx="8137525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3600" b="1" dirty="0">
              <a:solidFill>
                <a:schemeClr val="tx1"/>
              </a:solidFill>
            </a:endParaRP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 smtClean="0">
                <a:solidFill>
                  <a:schemeClr val="accent5">
                    <a:lumMod val="75000"/>
                  </a:schemeClr>
                </a:solidFill>
              </a:rPr>
              <a:t>Warszawskie Zachodnie Targi Pracy</a:t>
            </a:r>
            <a:endParaRPr lang="pl-PL" sz="36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Clr>
                <a:srgbClr val="000000"/>
              </a:buClr>
              <a:buSzPct val="100000"/>
              <a:buFontTx/>
              <a:buChar char="-"/>
            </a:pPr>
            <a:endParaRPr lang="pl-PL" sz="24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chemeClr val="tx1"/>
                </a:solidFill>
              </a:rPr>
              <a:t>zaproszeni zostali eksperci z</a:t>
            </a:r>
            <a:r>
              <a:rPr lang="pl-PL" sz="2400" b="1" dirty="0" smtClean="0">
                <a:solidFill>
                  <a:schemeClr val="tx1"/>
                </a:solidFill>
              </a:rPr>
              <a:t>: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b="1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chemeClr val="tx1"/>
                </a:solidFill>
              </a:rPr>
              <a:t> – Wojewódzkiego Urzędu Pracy w Warszawie,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chemeClr val="tx1"/>
                </a:solidFill>
              </a:rPr>
              <a:t> – Okręgowego Inspektoratu Pracy w Warszawie,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chemeClr val="tx1"/>
                </a:solidFill>
              </a:rPr>
              <a:t> – Zakładu Ubezpieczeń Społecznych,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chemeClr val="tx1"/>
                </a:solidFill>
              </a:rPr>
              <a:t> – </a:t>
            </a:r>
            <a:r>
              <a:rPr lang="pl-PL" sz="2400" b="1" dirty="0" smtClean="0">
                <a:solidFill>
                  <a:schemeClr val="tx1"/>
                </a:solidFill>
              </a:rPr>
              <a:t>Izby Skarbowej </a:t>
            </a:r>
            <a:r>
              <a:rPr lang="pl-PL" sz="2400" b="1" dirty="0">
                <a:solidFill>
                  <a:schemeClr val="tx1"/>
                </a:solidFill>
              </a:rPr>
              <a:t>i </a:t>
            </a:r>
            <a:r>
              <a:rPr lang="pl-PL" sz="2400" b="1" dirty="0" smtClean="0">
                <a:solidFill>
                  <a:schemeClr val="tx1"/>
                </a:solidFill>
              </a:rPr>
              <a:t>Urzędu Skarbowego </a:t>
            </a:r>
            <a:r>
              <a:rPr lang="pl-PL" sz="2400" b="1" dirty="0">
                <a:solidFill>
                  <a:schemeClr val="tx1"/>
                </a:solidFill>
              </a:rPr>
              <a:t>Warszawa – Bielany.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b="1" dirty="0">
              <a:solidFill>
                <a:schemeClr val="tx1"/>
              </a:solidFill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8407" y="5309095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24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7129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ext Box 4"/>
          <p:cNvSpPr txBox="1">
            <a:spLocks noChangeArrowheads="1"/>
          </p:cNvSpPr>
          <p:nvPr/>
        </p:nvSpPr>
        <p:spPr bwMode="auto">
          <a:xfrm>
            <a:off x="521469" y="1017588"/>
            <a:ext cx="8137525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numCol="2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 smtClean="0">
                <a:solidFill>
                  <a:schemeClr val="accent5">
                    <a:lumMod val="75000"/>
                  </a:schemeClr>
                </a:solidFill>
              </a:rPr>
              <a:t>W </a:t>
            </a:r>
            <a:r>
              <a:rPr lang="pl-PL" sz="1600" dirty="0">
                <a:solidFill>
                  <a:schemeClr val="accent5">
                    <a:lumMod val="75000"/>
                  </a:schemeClr>
                </a:solidFill>
              </a:rPr>
              <a:t>Targach Pracy udział wzięli przedstawiciele następujących firm</a:t>
            </a:r>
            <a:r>
              <a:rPr lang="pl-PL" sz="1600" dirty="0" smtClean="0">
                <a:solidFill>
                  <a:schemeClr val="accent5">
                    <a:lumMod val="75000"/>
                  </a:schemeClr>
                </a:solidFill>
              </a:rPr>
              <a:t>: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6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accent5">
                    <a:lumMod val="75000"/>
                  </a:schemeClr>
                </a:solidFill>
              </a:rPr>
              <a:t>	</a:t>
            </a:r>
            <a:r>
              <a:rPr lang="pl-PL" sz="1600" dirty="0">
                <a:solidFill>
                  <a:schemeClr val="tx1"/>
                </a:solidFill>
              </a:rPr>
              <a:t>Adecco Poland Sp. z o.o.,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Auchan Polska Sp. z o.o.,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err="1">
                <a:solidFill>
                  <a:schemeClr val="tx1"/>
                </a:solidFill>
              </a:rPr>
              <a:t>Datacontact</a:t>
            </a:r>
            <a:r>
              <a:rPr lang="pl-PL" sz="1600" dirty="0">
                <a:solidFill>
                  <a:schemeClr val="tx1"/>
                </a:solidFill>
              </a:rPr>
              <a:t> Sp. z o.o.,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err="1">
                <a:solidFill>
                  <a:schemeClr val="tx1"/>
                </a:solidFill>
              </a:rPr>
              <a:t>Dawtona</a:t>
            </a:r>
            <a:r>
              <a:rPr lang="pl-PL" sz="1600" dirty="0">
                <a:solidFill>
                  <a:schemeClr val="tx1"/>
                </a:solidFill>
              </a:rPr>
              <a:t> </a:t>
            </a:r>
            <a:r>
              <a:rPr lang="pl-PL" sz="1600" dirty="0" err="1">
                <a:solidFill>
                  <a:schemeClr val="tx1"/>
                </a:solidFill>
              </a:rPr>
              <a:t>Frozen</a:t>
            </a:r>
            <a:r>
              <a:rPr lang="pl-PL" sz="1600" dirty="0">
                <a:solidFill>
                  <a:schemeClr val="tx1"/>
                </a:solidFill>
              </a:rPr>
              <a:t> Sp. z o.o.,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DK Partner Sp. z o.o.,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err="1">
                <a:solidFill>
                  <a:schemeClr val="tx1"/>
                </a:solidFill>
              </a:rPr>
              <a:t>Eurokadra</a:t>
            </a:r>
            <a:r>
              <a:rPr lang="pl-PL" sz="1600" dirty="0">
                <a:solidFill>
                  <a:schemeClr val="tx1"/>
                </a:solidFill>
              </a:rPr>
              <a:t> S. A.,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Farmacol S. A.,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Fundacja Aktywizacja,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err="1">
                <a:solidFill>
                  <a:schemeClr val="tx1"/>
                </a:solidFill>
              </a:rPr>
              <a:t>Gi</a:t>
            </a:r>
            <a:r>
              <a:rPr lang="pl-PL" sz="1600" dirty="0">
                <a:solidFill>
                  <a:schemeClr val="tx1"/>
                </a:solidFill>
              </a:rPr>
              <a:t> </a:t>
            </a:r>
            <a:r>
              <a:rPr lang="pl-PL" sz="1600" dirty="0" err="1">
                <a:solidFill>
                  <a:schemeClr val="tx1"/>
                </a:solidFill>
              </a:rPr>
              <a:t>Group</a:t>
            </a:r>
            <a:r>
              <a:rPr lang="pl-PL" sz="1600" dirty="0">
                <a:solidFill>
                  <a:schemeClr val="tx1"/>
                </a:solidFill>
              </a:rPr>
              <a:t> Sp. z o.o.,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Instytut Szkoleń Oświatowych S. C.,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err="1">
                <a:solidFill>
                  <a:schemeClr val="tx1"/>
                </a:solidFill>
              </a:rPr>
              <a:t>Interkadra</a:t>
            </a:r>
            <a:r>
              <a:rPr lang="pl-PL" sz="1600" dirty="0">
                <a:solidFill>
                  <a:schemeClr val="tx1"/>
                </a:solidFill>
              </a:rPr>
              <a:t> Sp. z o.o.,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Jaga Temp Sp. z o.o.,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err="1">
                <a:solidFill>
                  <a:schemeClr val="tx1"/>
                </a:solidFill>
              </a:rPr>
              <a:t>Marcpol</a:t>
            </a:r>
            <a:r>
              <a:rPr lang="pl-PL" sz="1600" dirty="0">
                <a:solidFill>
                  <a:schemeClr val="tx1"/>
                </a:solidFill>
              </a:rPr>
              <a:t> S. A.,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err="1">
                <a:solidFill>
                  <a:schemeClr val="tx1"/>
                </a:solidFill>
              </a:rPr>
              <a:t>Mc</a:t>
            </a:r>
            <a:r>
              <a:rPr lang="pl-PL" sz="1600" dirty="0">
                <a:solidFill>
                  <a:schemeClr val="tx1"/>
                </a:solidFill>
              </a:rPr>
              <a:t> </a:t>
            </a:r>
            <a:r>
              <a:rPr lang="pl-PL" sz="1600" dirty="0" err="1">
                <a:solidFill>
                  <a:schemeClr val="tx1"/>
                </a:solidFill>
              </a:rPr>
              <a:t>Donald’s</a:t>
            </a:r>
            <a:r>
              <a:rPr lang="pl-PL" sz="1600" dirty="0">
                <a:solidFill>
                  <a:schemeClr val="tx1"/>
                </a:solidFill>
              </a:rPr>
              <a:t> Polska Sp. z o.o</a:t>
            </a:r>
            <a:r>
              <a:rPr lang="pl-PL" sz="1600" dirty="0" smtClean="0">
                <a:solidFill>
                  <a:schemeClr val="tx1"/>
                </a:solidFill>
              </a:rPr>
              <a:t>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600" dirty="0" smtClean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600" dirty="0" smtClean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err="1">
                <a:solidFill>
                  <a:schemeClr val="tx1"/>
                </a:solidFill>
              </a:rPr>
              <a:t>Medcare</a:t>
            </a:r>
            <a:r>
              <a:rPr lang="pl-PL" sz="1600" dirty="0">
                <a:solidFill>
                  <a:schemeClr val="tx1"/>
                </a:solidFill>
              </a:rPr>
              <a:t> 24 Sp. z o. o.,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err="1">
                <a:solidFill>
                  <a:schemeClr val="tx1"/>
                </a:solidFill>
              </a:rPr>
              <a:t>Medivet</a:t>
            </a:r>
            <a:r>
              <a:rPr lang="pl-PL" sz="1600" dirty="0">
                <a:solidFill>
                  <a:schemeClr val="tx1"/>
                </a:solidFill>
              </a:rPr>
              <a:t> S. A.,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err="1">
                <a:solidFill>
                  <a:schemeClr val="tx1"/>
                </a:solidFill>
              </a:rPr>
              <a:t>Manpower</a:t>
            </a:r>
            <a:r>
              <a:rPr lang="pl-PL" sz="1600" dirty="0">
                <a:solidFill>
                  <a:schemeClr val="tx1"/>
                </a:solidFill>
              </a:rPr>
              <a:t> </a:t>
            </a:r>
            <a:r>
              <a:rPr lang="pl-PL" sz="1600" dirty="0" err="1">
                <a:solidFill>
                  <a:schemeClr val="tx1"/>
                </a:solidFill>
              </a:rPr>
              <a:t>Group</a:t>
            </a:r>
            <a:r>
              <a:rPr lang="pl-PL" sz="1600" dirty="0">
                <a:solidFill>
                  <a:schemeClr val="tx1"/>
                </a:solidFill>
              </a:rPr>
              <a:t> Sp. z o. o.,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err="1">
                <a:solidFill>
                  <a:schemeClr val="tx1"/>
                </a:solidFill>
              </a:rPr>
              <a:t>Mobilis</a:t>
            </a:r>
            <a:r>
              <a:rPr lang="pl-PL" sz="1600" dirty="0">
                <a:solidFill>
                  <a:schemeClr val="tx1"/>
                </a:solidFill>
              </a:rPr>
              <a:t> Sp. z o.o.,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err="1">
                <a:solidFill>
                  <a:schemeClr val="tx1"/>
                </a:solidFill>
              </a:rPr>
              <a:t>Nagel</a:t>
            </a:r>
            <a:r>
              <a:rPr lang="pl-PL" sz="1600" dirty="0">
                <a:solidFill>
                  <a:schemeClr val="tx1"/>
                </a:solidFill>
              </a:rPr>
              <a:t> Polska Sp. z o.o.,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Ochotnicze Hufce Pracy,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Ośrodek Szkolenia Kierowców „Midi”,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</a:t>
            </a:r>
            <a:r>
              <a:rPr lang="pl-PL" sz="1600" dirty="0" err="1">
                <a:solidFill>
                  <a:schemeClr val="tx1"/>
                </a:solidFill>
              </a:rPr>
              <a:t>Randstad</a:t>
            </a:r>
            <a:r>
              <a:rPr lang="pl-PL" sz="1600" dirty="0">
                <a:solidFill>
                  <a:schemeClr val="tx1"/>
                </a:solidFill>
              </a:rPr>
              <a:t> Polska Sp. z o.o.,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Selgros </a:t>
            </a:r>
            <a:r>
              <a:rPr lang="pl-PL" sz="1600" dirty="0" err="1">
                <a:solidFill>
                  <a:schemeClr val="tx1"/>
                </a:solidFill>
              </a:rPr>
              <a:t>Cash&amp;Carry</a:t>
            </a:r>
            <a:r>
              <a:rPr lang="pl-PL" sz="1600" dirty="0">
                <a:solidFill>
                  <a:schemeClr val="tx1"/>
                </a:solidFill>
              </a:rPr>
              <a:t> Sp. z o. o.,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Towarzystwo opieki nad ociemniałymi,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Wyg HR Consulting,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Wyższa Szkoła Stosunków Międzynarodowych i Amerykanistyki;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</a:rPr>
              <a:t>	Kabel Technik Sp. z o.o.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0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Tx/>
              <a:buChar char="-"/>
            </a:pPr>
            <a:endParaRPr lang="pl-PL" sz="10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000" b="1" dirty="0">
              <a:solidFill>
                <a:schemeClr val="tx1"/>
              </a:solidFill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8407" y="5309095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24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980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916832"/>
            <a:ext cx="6788460" cy="1150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996952"/>
            <a:ext cx="3453582" cy="2077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Strzałka kolista 2"/>
          <p:cNvSpPr/>
          <p:nvPr/>
        </p:nvSpPr>
        <p:spPr>
          <a:xfrm>
            <a:off x="2267744" y="2780928"/>
            <a:ext cx="4248472" cy="2088232"/>
          </a:xfrm>
          <a:prstGeom prst="circularArrow">
            <a:avLst>
              <a:gd name="adj1" fmla="val 13854"/>
              <a:gd name="adj2" fmla="val 1142319"/>
              <a:gd name="adj3" fmla="val 20272397"/>
              <a:gd name="adj4" fmla="val 11485338"/>
              <a:gd name="adj5" fmla="val 1838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9398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Text Box 4"/>
          <p:cNvSpPr txBox="1">
            <a:spLocks noChangeArrowheads="1"/>
          </p:cNvSpPr>
          <p:nvPr/>
        </p:nvSpPr>
        <p:spPr bwMode="auto">
          <a:xfrm>
            <a:off x="571500" y="1714500"/>
            <a:ext cx="8137525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400" dirty="0">
                <a:solidFill>
                  <a:schemeClr val="tx1"/>
                </a:solidFill>
              </a:rPr>
              <a:t>W </a:t>
            </a:r>
            <a:r>
              <a:rPr lang="pl-PL" sz="2400" dirty="0" smtClean="0">
                <a:solidFill>
                  <a:schemeClr val="tx1"/>
                </a:solidFill>
              </a:rPr>
              <a:t>2015 </a:t>
            </a:r>
            <a:r>
              <a:rPr lang="pl-PL" sz="2400" dirty="0">
                <a:solidFill>
                  <a:schemeClr val="tx1"/>
                </a:solidFill>
              </a:rPr>
              <a:t>r. Powiatowy Urząd Pracy dla Powiatu Warszawskiego Zachodniego w Błoniu realizował zadania z zakresu poradnictwa zawodowego </a:t>
            </a:r>
            <a:r>
              <a:rPr lang="pl-PL" sz="2400" dirty="0" smtClean="0">
                <a:solidFill>
                  <a:schemeClr val="tx1"/>
                </a:solidFill>
              </a:rPr>
              <a:t>poprzez</a:t>
            </a:r>
            <a:r>
              <a:rPr lang="pl-PL" sz="2400" dirty="0">
                <a:solidFill>
                  <a:schemeClr val="tx1"/>
                </a:solidFill>
              </a:rPr>
              <a:t>: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 marL="266700" indent="-266700" algn="just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400" dirty="0">
                <a:solidFill>
                  <a:schemeClr val="tx1"/>
                </a:solidFill>
              </a:rPr>
              <a:t>udzielanie informacji o zawodach, rynku pracy, możliwościach szkolenia,</a:t>
            </a:r>
          </a:p>
          <a:p>
            <a:pPr marL="266700" indent="-266700" algn="just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400" dirty="0">
                <a:solidFill>
                  <a:schemeClr val="tx1"/>
                </a:solidFill>
              </a:rPr>
              <a:t>udzielanie porad indywidualnych z wykorzystaniem standaryzowanych metod ułatwiających wybór zawodu,</a:t>
            </a:r>
          </a:p>
          <a:p>
            <a:pPr marL="266700" indent="-266700" algn="just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400" dirty="0">
                <a:solidFill>
                  <a:schemeClr val="tx1"/>
                </a:solidFill>
              </a:rPr>
              <a:t>organizowanie grupowych porad zawodowych.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2843808" y="1019969"/>
            <a:ext cx="4237037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b="1" dirty="0">
                <a:solidFill>
                  <a:srgbClr val="00B050"/>
                </a:solidFill>
              </a:rPr>
              <a:t>Poradnictwo zawodowe</a:t>
            </a: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7691" y="5589240"/>
            <a:ext cx="1221334" cy="734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4781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6224976"/>
              </p:ext>
            </p:extLst>
          </p:nvPr>
        </p:nvGraphicFramePr>
        <p:xfrm>
          <a:off x="395536" y="1700808"/>
          <a:ext cx="8986837" cy="4303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0" name="Arkusz" r:id="rId3" imgW="9372735" imgH="4457746" progId="Excel.Sheet.8">
                  <p:embed/>
                </p:oleObj>
              </mc:Choice>
              <mc:Fallback>
                <p:oleObj name="Arkusz" r:id="rId3" imgW="9372735" imgH="4457746" progId="Excel.Sheet.8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1700808"/>
                        <a:ext cx="8986837" cy="430371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8" name="Text Box 354"/>
          <p:cNvSpPr txBox="1">
            <a:spLocks noChangeArrowheads="1"/>
          </p:cNvSpPr>
          <p:nvPr/>
        </p:nvSpPr>
        <p:spPr bwMode="auto">
          <a:xfrm>
            <a:off x="2751138" y="712788"/>
            <a:ext cx="4197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>
                <a:solidFill>
                  <a:srgbClr val="00B050"/>
                </a:solidFill>
              </a:rPr>
              <a:t>Poradnictwo zawodowe</a:t>
            </a:r>
          </a:p>
        </p:txBody>
      </p:sp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927" y="5733256"/>
            <a:ext cx="1085382" cy="653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99" name="Picture 17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5617370"/>
            <a:ext cx="1085850" cy="652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987" name="Prostokąt 1"/>
          <p:cNvSpPr>
            <a:spLocks noChangeArrowheads="1"/>
          </p:cNvSpPr>
          <p:nvPr/>
        </p:nvSpPr>
        <p:spPr bwMode="auto">
          <a:xfrm>
            <a:off x="684213" y="2708275"/>
            <a:ext cx="7559675" cy="5386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buClr>
                <a:srgbClr val="000000"/>
              </a:buClr>
              <a:buSzPct val="100000"/>
              <a:buFont typeface="Wingdings" panose="05000000000000000000" pitchFamily="2" charset="2"/>
              <a:buChar char="q"/>
            </a:pPr>
            <a:r>
              <a:rPr lang="pl-PL" sz="2400" dirty="0" smtClean="0">
                <a:solidFill>
                  <a:srgbClr val="00B050"/>
                </a:solidFill>
              </a:rPr>
              <a:t>Targi Edukacyjne</a:t>
            </a:r>
            <a:r>
              <a:rPr lang="pl-PL" sz="2400" dirty="0" smtClean="0">
                <a:solidFill>
                  <a:schemeClr val="tx1"/>
                </a:solidFill>
              </a:rPr>
              <a:t> </a:t>
            </a:r>
            <a:r>
              <a:rPr lang="pl-PL" sz="2400" dirty="0">
                <a:solidFill>
                  <a:schemeClr val="tx1"/>
                </a:solidFill>
              </a:rPr>
              <a:t>w Zespole Szkół nr </a:t>
            </a:r>
            <a:r>
              <a:rPr lang="pl-PL" sz="2400" dirty="0" smtClean="0">
                <a:solidFill>
                  <a:schemeClr val="tx1"/>
                </a:solidFill>
              </a:rPr>
              <a:t>1                   im</a:t>
            </a:r>
            <a:r>
              <a:rPr lang="pl-PL" sz="2400" dirty="0">
                <a:solidFill>
                  <a:schemeClr val="tx1"/>
                </a:solidFill>
              </a:rPr>
              <a:t>. Melchiora Wańkowicza w </a:t>
            </a:r>
            <a:r>
              <a:rPr lang="pl-PL" sz="2400" dirty="0" smtClean="0">
                <a:solidFill>
                  <a:schemeClr val="tx1"/>
                </a:solidFill>
              </a:rPr>
              <a:t>Błoniu.</a:t>
            </a:r>
          </a:p>
          <a:p>
            <a:pPr algn="just">
              <a:buClr>
                <a:srgbClr val="000000"/>
              </a:buClr>
              <a:buSzPct val="100000"/>
            </a:pPr>
            <a:r>
              <a:rPr lang="pl-PL" sz="2400" dirty="0" smtClean="0">
                <a:solidFill>
                  <a:schemeClr val="tx1"/>
                </a:solidFill>
              </a:rPr>
              <a:t> </a:t>
            </a:r>
            <a:r>
              <a:rPr lang="pl-PL" sz="2400" dirty="0">
                <a:solidFill>
                  <a:schemeClr val="tx1"/>
                </a:solidFill>
              </a:rPr>
              <a:t/>
            </a:r>
            <a:br>
              <a:rPr lang="pl-PL" sz="2400" dirty="0">
                <a:solidFill>
                  <a:schemeClr val="tx1"/>
                </a:solidFill>
              </a:rPr>
            </a:br>
            <a:endParaRPr lang="pl-PL" sz="2400" i="1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i="1" dirty="0" smtClean="0">
                <a:solidFill>
                  <a:schemeClr val="tx1"/>
                </a:solidFill>
              </a:rPr>
              <a:t>Pracownicy </a:t>
            </a:r>
            <a:r>
              <a:rPr lang="pl-PL" sz="2000" i="1" dirty="0">
                <a:solidFill>
                  <a:schemeClr val="tx1"/>
                </a:solidFill>
              </a:rPr>
              <a:t>Powiatowego Urzędu Pracy dla Powiatu Warszawskiego Zachodniego w Błoniu zapoznawali uczestników targów z usługami rynku pracy oraz prawami i obowiązkami osób bezrobotnych. Chętni mogli skorzystać z konsultacji z doradcą zawodowym</a:t>
            </a:r>
            <a:r>
              <a:rPr lang="pl-PL" sz="2400" i="1" dirty="0">
                <a:solidFill>
                  <a:schemeClr val="tx1"/>
                </a:solidFill>
              </a:rPr>
              <a:t>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i="1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683568" y="1196752"/>
            <a:ext cx="76328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pl-PL" sz="2400" b="1" dirty="0" smtClean="0">
                <a:solidFill>
                  <a:srgbClr val="00B050"/>
                </a:solidFill>
              </a:rPr>
              <a:t>V </a:t>
            </a:r>
            <a:r>
              <a:rPr lang="pl-PL" sz="2400" b="1" dirty="0">
                <a:solidFill>
                  <a:srgbClr val="00B050"/>
                </a:solidFill>
              </a:rPr>
              <a:t>Targi </a:t>
            </a:r>
            <a:r>
              <a:rPr lang="pl-PL" sz="2400" b="1" dirty="0" smtClean="0">
                <a:solidFill>
                  <a:srgbClr val="00B050"/>
                </a:solidFill>
              </a:rPr>
              <a:t>Pracy </a:t>
            </a:r>
            <a:r>
              <a:rPr lang="pl-PL" sz="2400" dirty="0" smtClean="0">
                <a:solidFill>
                  <a:schemeClr val="tx1"/>
                </a:solidFill>
              </a:rPr>
              <a:t>zorganizowane przez Biuro Karier Wyższej Szkoły Ekologii i Zarządzania w Warszawie.</a:t>
            </a:r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Prostokąt 1"/>
          <p:cNvSpPr>
            <a:spLocks noChangeArrowheads="1"/>
          </p:cNvSpPr>
          <p:nvPr/>
        </p:nvSpPr>
        <p:spPr bwMode="auto">
          <a:xfrm>
            <a:off x="560884" y="1340768"/>
            <a:ext cx="7899548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600" dirty="0">
                <a:solidFill>
                  <a:schemeClr val="tx1"/>
                </a:solidFill>
              </a:rPr>
              <a:t>W </a:t>
            </a:r>
            <a:r>
              <a:rPr lang="pl-PL" sz="2600" dirty="0" smtClean="0">
                <a:solidFill>
                  <a:schemeClr val="tx1"/>
                </a:solidFill>
              </a:rPr>
              <a:t>2015 </a:t>
            </a:r>
            <a:r>
              <a:rPr lang="pl-PL" sz="2600" dirty="0">
                <a:solidFill>
                  <a:schemeClr val="tx1"/>
                </a:solidFill>
              </a:rPr>
              <a:t>r. </a:t>
            </a:r>
            <a:r>
              <a:rPr lang="pl-PL" sz="2600" dirty="0" smtClean="0">
                <a:solidFill>
                  <a:schemeClr val="tx1"/>
                </a:solidFill>
              </a:rPr>
              <a:t>doradcy zawodowi przeprowadzili 2 grupowe spotkania informacyjne dla podopiecznych Środowiskowego Domu Samopomocy w Łubcu.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600" dirty="0" smtClean="0">
                <a:solidFill>
                  <a:schemeClr val="tx1"/>
                </a:solidFill>
              </a:rPr>
              <a:t>Uczestnikom spotkań przestawiono prawa </a:t>
            </a:r>
            <a:br>
              <a:rPr lang="pl-PL" sz="2600" dirty="0" smtClean="0">
                <a:solidFill>
                  <a:schemeClr val="tx1"/>
                </a:solidFill>
              </a:rPr>
            </a:br>
            <a:r>
              <a:rPr lang="pl-PL" sz="2600" dirty="0" smtClean="0">
                <a:solidFill>
                  <a:schemeClr val="tx1"/>
                </a:solidFill>
              </a:rPr>
              <a:t>i obowiązki osób bezrobotnych oraz usługi rynku pracy.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600" dirty="0" smtClean="0">
                <a:solidFill>
                  <a:schemeClr val="tx1"/>
                </a:solidFill>
              </a:rPr>
              <a:t>Każdy uczestnik otrzymał materiały informacyjne przydatne w dalszym planowaniu aktywności zawodowej.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6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200" i="1" dirty="0" smtClean="0">
                <a:solidFill>
                  <a:schemeClr val="tx1"/>
                </a:solidFill>
              </a:rPr>
              <a:t>tworzenie dokumentów aplikacyjnych </a:t>
            </a:r>
            <a:r>
              <a:rPr lang="pl-PL" sz="1200" i="1" dirty="0">
                <a:solidFill>
                  <a:schemeClr val="tx1"/>
                </a:solidFill>
              </a:rPr>
              <a:t>pod konkretne oferty </a:t>
            </a:r>
            <a:r>
              <a:rPr lang="pl-PL" sz="1200" i="1" dirty="0" smtClean="0">
                <a:solidFill>
                  <a:schemeClr val="tx1"/>
                </a:solidFill>
              </a:rPr>
              <a:t>pracy,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200" i="1" dirty="0" smtClean="0">
                <a:solidFill>
                  <a:schemeClr val="tx1"/>
                </a:solidFill>
              </a:rPr>
              <a:t>przeprowadzenie symulacji </a:t>
            </a:r>
            <a:r>
              <a:rPr lang="pl-PL" sz="1200" i="1" dirty="0">
                <a:solidFill>
                  <a:schemeClr val="tx1"/>
                </a:solidFill>
              </a:rPr>
              <a:t>rozmów  </a:t>
            </a:r>
            <a:r>
              <a:rPr lang="pl-PL" sz="1200" i="1" dirty="0" smtClean="0">
                <a:solidFill>
                  <a:schemeClr val="tx1"/>
                </a:solidFill>
              </a:rPr>
              <a:t>kwalifikacyjnych,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200" i="1" dirty="0" smtClean="0">
                <a:solidFill>
                  <a:schemeClr val="tx1"/>
                </a:solidFill>
              </a:rPr>
              <a:t>nakreślenie </a:t>
            </a:r>
            <a:r>
              <a:rPr lang="pl-PL" sz="1200" i="1" dirty="0">
                <a:solidFill>
                  <a:schemeClr val="tx1"/>
                </a:solidFill>
              </a:rPr>
              <a:t>możliwości korzystania </a:t>
            </a:r>
            <a:r>
              <a:rPr lang="pl-PL" sz="1200" i="1" dirty="0" smtClean="0">
                <a:solidFill>
                  <a:schemeClr val="tx1"/>
                </a:solidFill>
              </a:rPr>
              <a:t>z pomocy </a:t>
            </a:r>
            <a:r>
              <a:rPr lang="pl-PL" sz="1200" i="1" dirty="0">
                <a:solidFill>
                  <a:schemeClr val="tx1"/>
                </a:solidFill>
              </a:rPr>
              <a:t>ze środków Państwowego Funduszu </a:t>
            </a:r>
            <a:endParaRPr lang="pl-PL" sz="1200" i="1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200" i="1" dirty="0" smtClean="0">
                <a:solidFill>
                  <a:schemeClr val="tx1"/>
                </a:solidFill>
              </a:rPr>
              <a:t>Rehabilitacji </a:t>
            </a:r>
            <a:r>
              <a:rPr lang="pl-PL" sz="1200" i="1" dirty="0">
                <a:solidFill>
                  <a:schemeClr val="tx1"/>
                </a:solidFill>
              </a:rPr>
              <a:t>Osób </a:t>
            </a:r>
            <a:r>
              <a:rPr lang="pl-PL" sz="1200" i="1" dirty="0" smtClean="0">
                <a:solidFill>
                  <a:schemeClr val="tx1"/>
                </a:solidFill>
              </a:rPr>
              <a:t>Niepełnosprawnych. </a:t>
            </a:r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733256"/>
            <a:ext cx="1085850" cy="652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Prostokąt 1"/>
          <p:cNvSpPr>
            <a:spLocks noChangeArrowheads="1"/>
          </p:cNvSpPr>
          <p:nvPr/>
        </p:nvSpPr>
        <p:spPr bwMode="auto">
          <a:xfrm>
            <a:off x="539750" y="1720850"/>
            <a:ext cx="8136706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Przeprowadzili też spotkania </a:t>
            </a:r>
            <a:r>
              <a:rPr lang="pl-PL" sz="2400" dirty="0">
                <a:solidFill>
                  <a:schemeClr val="tx1"/>
                </a:solidFill>
              </a:rPr>
              <a:t>informacyjne </a:t>
            </a:r>
            <a:r>
              <a:rPr lang="pl-PL" sz="2400" dirty="0" smtClean="0">
                <a:solidFill>
                  <a:schemeClr val="tx1"/>
                </a:solidFill>
              </a:rPr>
              <a:t>dla uczniów </a:t>
            </a:r>
            <a:r>
              <a:rPr lang="pl-PL" sz="2400" dirty="0">
                <a:solidFill>
                  <a:schemeClr val="tx1"/>
                </a:solidFill>
              </a:rPr>
              <a:t>Specjalnego Ośrodka Szkolno – Wychowawczego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w </a:t>
            </a:r>
            <a:r>
              <a:rPr lang="pl-PL" sz="2400" dirty="0">
                <a:solidFill>
                  <a:schemeClr val="tx1"/>
                </a:solidFill>
              </a:rPr>
              <a:t>Lesznie</a:t>
            </a:r>
            <a:r>
              <a:rPr lang="pl-PL" sz="2400" dirty="0" smtClean="0">
                <a:solidFill>
                  <a:schemeClr val="tx1"/>
                </a:solidFill>
              </a:rPr>
              <a:t>. Uczestniczyli w nich uczniowie klas </a:t>
            </a:r>
            <a:r>
              <a:rPr lang="pl-PL" sz="2400" dirty="0">
                <a:solidFill>
                  <a:schemeClr val="tx1"/>
                </a:solidFill>
              </a:rPr>
              <a:t>zawodowych. Doradcy zawodowi przedstawili uczestnikom prawa </a:t>
            </a:r>
            <a:r>
              <a:rPr lang="pl-PL" sz="2400" dirty="0" smtClean="0">
                <a:solidFill>
                  <a:schemeClr val="tx1"/>
                </a:solidFill>
              </a:rPr>
              <a:t>i </a:t>
            </a:r>
            <a:r>
              <a:rPr lang="pl-PL" sz="2400" dirty="0">
                <a:solidFill>
                  <a:schemeClr val="tx1"/>
                </a:solidFill>
              </a:rPr>
              <a:t>obowiązki osób bezrobotnych oraz usługi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i </a:t>
            </a:r>
            <a:r>
              <a:rPr lang="pl-PL" sz="2400" dirty="0">
                <a:solidFill>
                  <a:schemeClr val="tx1"/>
                </a:solidFill>
              </a:rPr>
              <a:t>instrumenty rynku pracy realizowane przez PUP</a:t>
            </a:r>
            <a:r>
              <a:rPr lang="pl-PL" sz="2400" dirty="0" smtClean="0">
                <a:solidFill>
                  <a:schemeClr val="tx1"/>
                </a:solidFill>
              </a:rPr>
              <a:t>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i="1" dirty="0">
                <a:solidFill>
                  <a:schemeClr val="tx1"/>
                </a:solidFill>
              </a:rPr>
              <a:t>elementy ćwiczeń </a:t>
            </a:r>
            <a:r>
              <a:rPr lang="pl-PL" sz="2000" i="1" dirty="0" smtClean="0">
                <a:solidFill>
                  <a:schemeClr val="tx1"/>
                </a:solidFill>
              </a:rPr>
              <a:t>grupowych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i="1" dirty="0">
                <a:solidFill>
                  <a:schemeClr val="tx1"/>
                </a:solidFill>
              </a:rPr>
              <a:t>elementy zabaw wywodzących  się z metody </a:t>
            </a:r>
            <a:r>
              <a:rPr lang="pl-PL" sz="2000" i="1" dirty="0" err="1">
                <a:solidFill>
                  <a:schemeClr val="tx1"/>
                </a:solidFill>
              </a:rPr>
              <a:t>Assessment</a:t>
            </a:r>
            <a:r>
              <a:rPr lang="pl-PL" sz="2000" i="1" dirty="0">
                <a:solidFill>
                  <a:schemeClr val="tx1"/>
                </a:solidFill>
              </a:rPr>
              <a:t> </a:t>
            </a:r>
            <a:r>
              <a:rPr lang="pl-PL" sz="2000" i="1" dirty="0" smtClean="0">
                <a:solidFill>
                  <a:schemeClr val="tx1"/>
                </a:solidFill>
              </a:rPr>
              <a:t>Center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i="1" dirty="0">
                <a:solidFill>
                  <a:schemeClr val="tx1"/>
                </a:solidFill>
              </a:rPr>
              <a:t>przykładowe ogłoszenia prasowe</a:t>
            </a: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223" y="5733256"/>
            <a:ext cx="1085850" cy="652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Prostokąt 1"/>
          <p:cNvSpPr>
            <a:spLocks noChangeArrowheads="1"/>
          </p:cNvSpPr>
          <p:nvPr/>
        </p:nvSpPr>
        <p:spPr bwMode="auto">
          <a:xfrm>
            <a:off x="2123728" y="620688"/>
            <a:ext cx="561662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693440" y="1752253"/>
            <a:ext cx="777686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400" dirty="0" smtClean="0">
                <a:solidFill>
                  <a:schemeClr val="tx1"/>
                </a:solidFill>
                <a:cs typeface="Arial" charset="0"/>
              </a:rPr>
              <a:t>W 2015 roku doradcy klienta indywidualnego:</a:t>
            </a:r>
          </a:p>
          <a:p>
            <a:pPr algn="just"/>
            <a:endParaRPr lang="pl-PL" sz="2400" dirty="0" smtClean="0">
              <a:solidFill>
                <a:schemeClr val="tx1"/>
              </a:solidFill>
              <a:cs typeface="Arial" charset="0"/>
            </a:endParaRPr>
          </a:p>
          <a:p>
            <a:pPr algn="just"/>
            <a:r>
              <a:rPr lang="pl-PL" sz="2400" dirty="0" smtClean="0">
                <a:solidFill>
                  <a:schemeClr val="tx1"/>
                </a:solidFill>
                <a:cs typeface="Arial" charset="0"/>
              </a:rPr>
              <a:t>ustalili </a:t>
            </a:r>
            <a:r>
              <a:rPr lang="pl-PL" sz="2400" dirty="0">
                <a:solidFill>
                  <a:schemeClr val="tx1"/>
                </a:solidFill>
                <a:cs typeface="Arial" charset="0"/>
              </a:rPr>
              <a:t>profil pomocy dla 3132 </a:t>
            </a:r>
            <a:r>
              <a:rPr lang="pl-PL" sz="2400" dirty="0" smtClean="0">
                <a:solidFill>
                  <a:schemeClr val="tx1"/>
                </a:solidFill>
                <a:cs typeface="Arial" charset="0"/>
              </a:rPr>
              <a:t>osób bezrobotnych,</a:t>
            </a:r>
          </a:p>
          <a:p>
            <a:pPr algn="just"/>
            <a:endParaRPr lang="pl-PL" sz="2400" dirty="0">
              <a:solidFill>
                <a:schemeClr val="tx1"/>
              </a:solidFill>
              <a:cs typeface="Arial" charset="0"/>
            </a:endParaRPr>
          </a:p>
          <a:p>
            <a:pPr algn="just"/>
            <a:r>
              <a:rPr lang="pl-PL" sz="2400" dirty="0" smtClean="0">
                <a:solidFill>
                  <a:schemeClr val="tx1"/>
                </a:solidFill>
                <a:cs typeface="Arial" charset="0"/>
              </a:rPr>
              <a:t>założyli 3023 Indywidualne Plany Działania; w czasie ich realizacji klienci mieli możliwość określenia swoich mocnych i słabych stron, rozwijania umiejętności poszukiwania pracy oraz zdobywania nowych kompetencji zawodowych.</a:t>
            </a:r>
          </a:p>
          <a:p>
            <a:pPr algn="just"/>
            <a:endParaRPr lang="pl-PL" sz="2400" dirty="0" smtClean="0">
              <a:solidFill>
                <a:schemeClr val="tx1"/>
              </a:solidFill>
              <a:cs typeface="Arial" charset="0"/>
            </a:endParaRPr>
          </a:p>
          <a:p>
            <a:pPr algn="just"/>
            <a:endParaRPr lang="pl-PL" sz="2400" dirty="0"/>
          </a:p>
        </p:txBody>
      </p:sp>
      <p:sp>
        <p:nvSpPr>
          <p:cNvPr id="5" name="Prostokąt 4"/>
          <p:cNvSpPr/>
          <p:nvPr/>
        </p:nvSpPr>
        <p:spPr>
          <a:xfrm>
            <a:off x="2123728" y="836712"/>
            <a:ext cx="54655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b="1" dirty="0" smtClean="0">
                <a:solidFill>
                  <a:srgbClr val="00B050"/>
                </a:solidFill>
                <a:cs typeface="Arial" charset="0"/>
              </a:rPr>
              <a:t>Indywidualny Plan Działania</a:t>
            </a:r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733256"/>
            <a:ext cx="1085850" cy="652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094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122587"/>
            <a:ext cx="4698034" cy="1713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501008"/>
            <a:ext cx="2937758" cy="2569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378887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ext Box 4"/>
          <p:cNvSpPr txBox="1">
            <a:spLocks noChangeArrowheads="1"/>
          </p:cNvSpPr>
          <p:nvPr/>
        </p:nvSpPr>
        <p:spPr bwMode="auto">
          <a:xfrm>
            <a:off x="900112" y="1341438"/>
            <a:ext cx="7632327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chemeClr val="tx1"/>
                </a:solidFill>
              </a:rPr>
              <a:t>W </a:t>
            </a:r>
            <a:r>
              <a:rPr lang="pl-PL" sz="2400" b="1" dirty="0" smtClean="0">
                <a:solidFill>
                  <a:schemeClr val="tx1"/>
                </a:solidFill>
              </a:rPr>
              <a:t>2015 </a:t>
            </a:r>
            <a:r>
              <a:rPr lang="pl-PL" sz="2400" b="1" dirty="0">
                <a:solidFill>
                  <a:schemeClr val="tx1"/>
                </a:solidFill>
              </a:rPr>
              <a:t>roku Powiatowy Urząd Pracy dla Powiatu Warszawskiego Zachodniego w Błoniu skierował na szkolenia indywidualne </a:t>
            </a:r>
            <a:r>
              <a:rPr lang="pl-PL" sz="2400" b="1" dirty="0" smtClean="0">
                <a:solidFill>
                  <a:schemeClr val="tx1"/>
                </a:solidFill>
              </a:rPr>
              <a:t>105 </a:t>
            </a:r>
            <a:r>
              <a:rPr lang="pl-PL" sz="2400" b="1" dirty="0">
                <a:solidFill>
                  <a:schemeClr val="tx1"/>
                </a:solidFill>
              </a:rPr>
              <a:t>osób </a:t>
            </a:r>
            <a:r>
              <a:rPr lang="pl-PL" sz="2400" b="1" dirty="0" smtClean="0">
                <a:solidFill>
                  <a:schemeClr val="tx1"/>
                </a:solidFill>
              </a:rPr>
              <a:t>bezrobotnych.</a:t>
            </a: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Największym </a:t>
            </a:r>
            <a:r>
              <a:rPr lang="pl-PL" sz="2400" dirty="0">
                <a:solidFill>
                  <a:schemeClr val="tx1"/>
                </a:solidFill>
              </a:rPr>
              <a:t>zainteresowaniem cieszyły się szkolenia z zakresu</a:t>
            </a:r>
            <a:r>
              <a:rPr lang="pl-PL" sz="2400" dirty="0" smtClean="0">
                <a:solidFill>
                  <a:schemeClr val="tx1"/>
                </a:solidFill>
              </a:rPr>
              <a:t>: </a:t>
            </a:r>
            <a:endParaRPr lang="pl-PL" sz="2000" dirty="0" smtClean="0">
              <a:solidFill>
                <a:schemeClr val="tx1"/>
              </a:solidFill>
            </a:endParaRPr>
          </a:p>
          <a:p>
            <a:pPr marL="266700" indent="-266700">
              <a:buClr>
                <a:srgbClr val="000000"/>
              </a:buClr>
              <a:buSzPct val="100000"/>
              <a:buFont typeface="Arial" charset="0"/>
              <a:buChar char="–"/>
              <a:tabLst>
                <a:tab pos="266700" algn="l"/>
              </a:tabLst>
            </a:pPr>
            <a:r>
              <a:rPr lang="pl-PL" sz="2400" dirty="0">
                <a:solidFill>
                  <a:schemeClr val="tx1"/>
                </a:solidFill>
              </a:rPr>
              <a:t>k</a:t>
            </a:r>
            <a:r>
              <a:rPr lang="pl-PL" sz="2400" dirty="0" smtClean="0">
                <a:solidFill>
                  <a:schemeClr val="tx1"/>
                </a:solidFill>
              </a:rPr>
              <a:t>sięgowości lub kadr i płac,</a:t>
            </a:r>
          </a:p>
          <a:p>
            <a:pPr marL="266700" indent="-266700">
              <a:buClr>
                <a:srgbClr val="000000"/>
              </a:buClr>
              <a:buSzPct val="100000"/>
              <a:buFont typeface="Arial" charset="0"/>
              <a:buChar char="–"/>
              <a:tabLst>
                <a:tab pos="266700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szkolenia okresowe kierowców,</a:t>
            </a:r>
            <a:endParaRPr lang="pl-PL" sz="2400" dirty="0" smtClean="0">
              <a:solidFill>
                <a:srgbClr val="FF0000"/>
              </a:solidFill>
            </a:endParaRPr>
          </a:p>
          <a:p>
            <a:pPr marL="266700" indent="-266700">
              <a:buClr>
                <a:srgbClr val="000000"/>
              </a:buClr>
              <a:buSzPct val="100000"/>
              <a:buFont typeface="Arial" charset="0"/>
              <a:buChar char="–"/>
              <a:tabLst>
                <a:tab pos="266700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kwalifikacji wstępnej przyśpieszonej, </a:t>
            </a:r>
          </a:p>
          <a:p>
            <a:pPr marL="266700" indent="-266700">
              <a:buClr>
                <a:srgbClr val="000000"/>
              </a:buClr>
              <a:buSzPct val="100000"/>
              <a:buFont typeface="Arial" charset="0"/>
              <a:buChar char="–"/>
              <a:tabLst>
                <a:tab pos="266700" algn="l"/>
              </a:tabLst>
            </a:pPr>
            <a:r>
              <a:rPr lang="pl-PL" sz="2400" dirty="0">
                <a:solidFill>
                  <a:schemeClr val="tx1"/>
                </a:solidFill>
              </a:rPr>
              <a:t>u</a:t>
            </a:r>
            <a:r>
              <a:rPr lang="pl-PL" sz="2400" dirty="0" smtClean="0">
                <a:solidFill>
                  <a:schemeClr val="tx1"/>
                </a:solidFill>
              </a:rPr>
              <a:t>prawnienia SEP,</a:t>
            </a:r>
          </a:p>
          <a:p>
            <a:pPr marL="266700" indent="-266700">
              <a:buClr>
                <a:srgbClr val="000000"/>
              </a:buClr>
              <a:buSzPct val="100000"/>
              <a:buFont typeface="Arial" charset="0"/>
              <a:buChar char="–"/>
              <a:tabLst>
                <a:tab pos="266700" algn="l"/>
              </a:tabLst>
            </a:pPr>
            <a:r>
              <a:rPr lang="pl-PL" sz="2400" dirty="0">
                <a:solidFill>
                  <a:schemeClr val="tx1"/>
                </a:solidFill>
              </a:rPr>
              <a:t>k</a:t>
            </a:r>
            <a:r>
              <a:rPr lang="pl-PL" sz="2400" dirty="0" smtClean="0">
                <a:solidFill>
                  <a:schemeClr val="tx1"/>
                </a:solidFill>
              </a:rPr>
              <a:t>asjer, sprzedawca z obsługą kasy fiskalnej,</a:t>
            </a:r>
          </a:p>
          <a:p>
            <a:pPr marL="266700" indent="-266700">
              <a:buClr>
                <a:srgbClr val="000000"/>
              </a:buClr>
              <a:buSzPct val="100000"/>
              <a:buFont typeface="Arial" charset="0"/>
              <a:buChar char="–"/>
              <a:tabLst>
                <a:tab pos="266700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kurs komputerowy ECDL.</a:t>
            </a: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</a:pP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8132" name="Prostokąt 4"/>
          <p:cNvSpPr>
            <a:spLocks noChangeArrowheads="1"/>
          </p:cNvSpPr>
          <p:nvPr/>
        </p:nvSpPr>
        <p:spPr bwMode="auto">
          <a:xfrm>
            <a:off x="3563938" y="549275"/>
            <a:ext cx="1841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>
                <a:solidFill>
                  <a:srgbClr val="00B050"/>
                </a:solidFill>
              </a:rPr>
              <a:t>Szkolenia</a:t>
            </a: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61943" y="5589240"/>
            <a:ext cx="934746" cy="81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796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539553" y="1341438"/>
            <a:ext cx="7848872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8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8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dirty="0" smtClean="0">
                <a:solidFill>
                  <a:schemeClr val="tx1"/>
                </a:solidFill>
              </a:rPr>
              <a:t>Spośród 105 osób, które ukończyły szkolenia </a:t>
            </a:r>
            <a:br>
              <a:rPr lang="pl-PL" sz="2800" dirty="0" smtClean="0">
                <a:solidFill>
                  <a:schemeClr val="tx1"/>
                </a:solidFill>
              </a:rPr>
            </a:br>
            <a:r>
              <a:rPr lang="pl-PL" sz="2800" dirty="0" smtClean="0">
                <a:solidFill>
                  <a:schemeClr val="tx1"/>
                </a:solidFill>
              </a:rPr>
              <a:t>– 33 zostały wyrejestrowane z tytułu podjęcia zatrudnienia w trakcie szkolenia lub w terminie </a:t>
            </a:r>
            <a:br>
              <a:rPr lang="pl-PL" sz="2800" dirty="0" smtClean="0">
                <a:solidFill>
                  <a:schemeClr val="tx1"/>
                </a:solidFill>
              </a:rPr>
            </a:br>
            <a:r>
              <a:rPr lang="pl-PL" sz="2800" dirty="0" smtClean="0">
                <a:solidFill>
                  <a:schemeClr val="tx1"/>
                </a:solidFill>
              </a:rPr>
              <a:t>3 m-</a:t>
            </a:r>
            <a:r>
              <a:rPr lang="pl-PL" sz="2800" dirty="0" err="1" smtClean="0">
                <a:solidFill>
                  <a:schemeClr val="tx1"/>
                </a:solidFill>
              </a:rPr>
              <a:t>cy</a:t>
            </a:r>
            <a:r>
              <a:rPr lang="pl-PL" sz="2800" dirty="0" smtClean="0">
                <a:solidFill>
                  <a:schemeClr val="tx1"/>
                </a:solidFill>
              </a:rPr>
              <a:t> od jego zakończenia lub z tytułu podjęcia działalności gospodarczej. 2 osoby zostały skierowane na staż.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800" dirty="0" smtClean="0">
              <a:solidFill>
                <a:srgbClr val="FF0000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8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589240"/>
            <a:ext cx="936104" cy="8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 Box 4"/>
          <p:cNvSpPr txBox="1">
            <a:spLocks noChangeArrowheads="1"/>
          </p:cNvSpPr>
          <p:nvPr/>
        </p:nvSpPr>
        <p:spPr bwMode="auto">
          <a:xfrm>
            <a:off x="539552" y="1484784"/>
            <a:ext cx="7920880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dirty="0">
                <a:solidFill>
                  <a:schemeClr val="tx1"/>
                </a:solidFill>
              </a:rPr>
              <a:t>Powiatowy Urząd Pracy dla </a:t>
            </a:r>
            <a:r>
              <a:rPr lang="pl-PL" sz="2800" dirty="0" smtClean="0">
                <a:solidFill>
                  <a:schemeClr val="tx1"/>
                </a:solidFill>
              </a:rPr>
              <a:t>Powiatu Warszawskiego </a:t>
            </a:r>
            <a:r>
              <a:rPr lang="pl-PL" sz="2800" dirty="0">
                <a:solidFill>
                  <a:schemeClr val="tx1"/>
                </a:solidFill>
              </a:rPr>
              <a:t>Zachodniego w Błoniu skierował </a:t>
            </a:r>
            <a:r>
              <a:rPr lang="pl-PL" sz="2800" dirty="0" smtClean="0">
                <a:solidFill>
                  <a:schemeClr val="tx1"/>
                </a:solidFill>
              </a:rPr>
              <a:t> </a:t>
            </a:r>
            <a:r>
              <a:rPr lang="pl-PL" sz="2800" b="1" dirty="0">
                <a:solidFill>
                  <a:schemeClr val="tx1"/>
                </a:solidFill>
              </a:rPr>
              <a:t>1</a:t>
            </a:r>
            <a:r>
              <a:rPr lang="pl-PL" sz="2800" b="1" dirty="0" smtClean="0">
                <a:solidFill>
                  <a:schemeClr val="tx1"/>
                </a:solidFill>
              </a:rPr>
              <a:t> </a:t>
            </a:r>
            <a:r>
              <a:rPr lang="pl-PL" sz="2800" dirty="0" smtClean="0">
                <a:solidFill>
                  <a:schemeClr val="tx1"/>
                </a:solidFill>
              </a:rPr>
              <a:t>osobę niepełnosprawną, zarejestrowaną </a:t>
            </a:r>
            <a:r>
              <a:rPr lang="pl-PL" sz="2800" dirty="0">
                <a:solidFill>
                  <a:schemeClr val="tx1"/>
                </a:solidFill>
              </a:rPr>
              <a:t>jako </a:t>
            </a:r>
            <a:r>
              <a:rPr lang="pl-PL" sz="2800" dirty="0" smtClean="0">
                <a:solidFill>
                  <a:schemeClr val="tx1"/>
                </a:solidFill>
              </a:rPr>
              <a:t>poszukującą </a:t>
            </a:r>
            <a:r>
              <a:rPr lang="pl-PL" sz="2800" dirty="0">
                <a:solidFill>
                  <a:schemeClr val="tx1"/>
                </a:solidFill>
              </a:rPr>
              <a:t>pracy na </a:t>
            </a:r>
            <a:r>
              <a:rPr lang="pl-PL" sz="2800" dirty="0" smtClean="0">
                <a:solidFill>
                  <a:schemeClr val="tx1"/>
                </a:solidFill>
              </a:rPr>
              <a:t>szkolenie </a:t>
            </a:r>
            <a:r>
              <a:rPr lang="pl-PL" sz="2800" dirty="0">
                <a:solidFill>
                  <a:schemeClr val="tx1"/>
                </a:solidFill>
              </a:rPr>
              <a:t>ze środków </a:t>
            </a:r>
            <a:r>
              <a:rPr lang="pl-PL" sz="2800" dirty="0" smtClean="0">
                <a:solidFill>
                  <a:schemeClr val="tx1"/>
                </a:solidFill>
              </a:rPr>
              <a:t>PFRON „AutoCAD </a:t>
            </a:r>
            <a:r>
              <a:rPr lang="pl-PL" sz="2800" dirty="0">
                <a:solidFill>
                  <a:schemeClr val="tx1"/>
                </a:solidFill>
              </a:rPr>
              <a:t>poziom podstawowy </a:t>
            </a:r>
            <a:br>
              <a:rPr lang="pl-PL" sz="2800" dirty="0">
                <a:solidFill>
                  <a:schemeClr val="tx1"/>
                </a:solidFill>
              </a:rPr>
            </a:br>
            <a:r>
              <a:rPr lang="pl-PL" sz="2800" dirty="0">
                <a:solidFill>
                  <a:schemeClr val="tx1"/>
                </a:solidFill>
              </a:rPr>
              <a:t>i zaawansowany”.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dirty="0" smtClean="0">
                <a:solidFill>
                  <a:schemeClr val="tx1"/>
                </a:solidFill>
              </a:rPr>
              <a:t> </a:t>
            </a:r>
            <a:endParaRPr lang="pl-PL" sz="2800" b="1" dirty="0" smtClean="0">
              <a:solidFill>
                <a:schemeClr val="tx1"/>
              </a:solidFill>
            </a:endParaRPr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6764" y="5445224"/>
            <a:ext cx="1014689" cy="88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4093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650032"/>
            <a:ext cx="860227" cy="753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323851" y="1052513"/>
            <a:ext cx="8352606" cy="575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300" dirty="0">
                <a:solidFill>
                  <a:schemeClr val="tx1"/>
                </a:solidFill>
              </a:rPr>
              <a:t>Powiatowy Urząd Pracy dla Powiatu Warszawskiego Zachodniego w Błoniu </a:t>
            </a:r>
            <a:r>
              <a:rPr lang="pl-PL" sz="2300" dirty="0" smtClean="0">
                <a:solidFill>
                  <a:schemeClr val="tx1"/>
                </a:solidFill>
              </a:rPr>
              <a:t>sfinansował </a:t>
            </a:r>
            <a:r>
              <a:rPr lang="pl-PL" sz="2300" dirty="0">
                <a:solidFill>
                  <a:schemeClr val="tx1"/>
                </a:solidFill>
              </a:rPr>
              <a:t>studia podyplomowe dla </a:t>
            </a:r>
            <a:r>
              <a:rPr lang="pl-PL" sz="2300" b="1" dirty="0">
                <a:solidFill>
                  <a:schemeClr val="tx1"/>
                </a:solidFill>
              </a:rPr>
              <a:t>5</a:t>
            </a:r>
            <a:r>
              <a:rPr lang="pl-PL" sz="2300" b="1" dirty="0" smtClean="0">
                <a:solidFill>
                  <a:schemeClr val="tx1"/>
                </a:solidFill>
              </a:rPr>
              <a:t> </a:t>
            </a:r>
            <a:r>
              <a:rPr lang="pl-PL" sz="2300" dirty="0">
                <a:solidFill>
                  <a:schemeClr val="tx1"/>
                </a:solidFill>
              </a:rPr>
              <a:t>osób </a:t>
            </a:r>
            <a:r>
              <a:rPr lang="pl-PL" sz="2300" dirty="0" smtClean="0">
                <a:solidFill>
                  <a:schemeClr val="tx1"/>
                </a:solidFill>
              </a:rPr>
              <a:t>bezrobotnych.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3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Były </a:t>
            </a:r>
            <a:r>
              <a:rPr lang="pl-PL" sz="2300" dirty="0">
                <a:solidFill>
                  <a:schemeClr val="tx1"/>
                </a:solidFill>
              </a:rPr>
              <a:t>to studia z zakresu:</a:t>
            </a:r>
          </a:p>
          <a:p>
            <a:pPr marL="266700" indent="-266700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Menedżer w oświacie,</a:t>
            </a:r>
          </a:p>
          <a:p>
            <a:pPr marL="266700" indent="-266700" algn="just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Psychologia transportu,</a:t>
            </a:r>
          </a:p>
          <a:p>
            <a:pPr marL="266700" indent="-266700" algn="just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Windykacja należności,</a:t>
            </a:r>
          </a:p>
          <a:p>
            <a:pPr marL="266700" indent="-266700" algn="just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Dietetyka i planowanie żywienia.</a:t>
            </a:r>
          </a:p>
          <a:p>
            <a:pPr marL="174625" indent="-174625">
              <a:buClr>
                <a:srgbClr val="000000"/>
              </a:buClr>
              <a:buSzPct val="100000"/>
              <a:defRPr/>
            </a:pPr>
            <a:endParaRPr lang="pl-PL" sz="23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300" dirty="0">
                <a:solidFill>
                  <a:schemeClr val="tx1"/>
                </a:solidFill>
              </a:rPr>
              <a:t>1</a:t>
            </a:r>
            <a:r>
              <a:rPr lang="pl-PL" sz="2300" dirty="0" smtClean="0">
                <a:solidFill>
                  <a:schemeClr val="tx1"/>
                </a:solidFill>
              </a:rPr>
              <a:t> osoba, która rozpoczęła studia w 2014 r. na kierunku Bazy danych i ich aplikacje w 2015 r. ukończyła je.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 </a:t>
            </a:r>
            <a:br>
              <a:rPr lang="pl-PL" sz="2300" dirty="0" smtClean="0">
                <a:solidFill>
                  <a:schemeClr val="tx1"/>
                </a:solidFill>
              </a:rPr>
            </a:br>
            <a:endParaRPr lang="pl-PL" sz="2300" dirty="0">
              <a:solidFill>
                <a:schemeClr val="tx1"/>
              </a:solidFill>
            </a:endParaRPr>
          </a:p>
          <a:p>
            <a:pPr marL="174625" indent="-174625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Tx/>
              <a:buChar char="-"/>
              <a:defRPr/>
            </a:pPr>
            <a:endParaRPr lang="pl-PL" sz="2300" dirty="0">
              <a:solidFill>
                <a:schemeClr val="tx1"/>
              </a:solidFill>
            </a:endParaRPr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2411413" y="476250"/>
            <a:ext cx="37988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>
                <a:solidFill>
                  <a:srgbClr val="00B050"/>
                </a:solidFill>
              </a:rPr>
              <a:t>Studia podyplomowe</a:t>
            </a:r>
          </a:p>
        </p:txBody>
      </p:sp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6531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467544" y="1832273"/>
            <a:ext cx="8112893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dirty="0">
                <a:solidFill>
                  <a:schemeClr val="tx1"/>
                </a:solidFill>
              </a:rPr>
              <a:t>Powiatowy Urząd Pracy dla Powiatu Warszawskiego Zachodniego w Błoniu </a:t>
            </a:r>
            <a:r>
              <a:rPr lang="pl-PL" sz="2800" dirty="0" smtClean="0">
                <a:solidFill>
                  <a:schemeClr val="tx1"/>
                </a:solidFill>
              </a:rPr>
              <a:t>przyznał </a:t>
            </a:r>
            <a:br>
              <a:rPr lang="pl-PL" sz="2800" dirty="0" smtClean="0">
                <a:solidFill>
                  <a:schemeClr val="tx1"/>
                </a:solidFill>
              </a:rPr>
            </a:br>
            <a:r>
              <a:rPr lang="pl-PL" sz="2800" b="1" dirty="0" smtClean="0">
                <a:solidFill>
                  <a:schemeClr val="tx1"/>
                </a:solidFill>
              </a:rPr>
              <a:t>1</a:t>
            </a:r>
            <a:r>
              <a:rPr lang="pl-PL" sz="2800" dirty="0" smtClean="0">
                <a:solidFill>
                  <a:schemeClr val="tx1"/>
                </a:solidFill>
              </a:rPr>
              <a:t> osobie bezrobotnej stypendium na kontynuowanie nauki finansowane z FP oraz kontynuowano wypłatę stypendium 1 osobie z 2014 r.</a:t>
            </a:r>
            <a:endParaRPr lang="pl-PL" sz="28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Tx/>
              <a:buChar char="-"/>
              <a:defRPr/>
            </a:pP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1835696" y="548680"/>
            <a:ext cx="65165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rgbClr val="00B050"/>
                </a:solidFill>
              </a:rPr>
              <a:t>Stypendium na kontynuowanie nauki</a:t>
            </a:r>
            <a:endParaRPr lang="pl-PL" sz="2800" b="1" dirty="0">
              <a:solidFill>
                <a:srgbClr val="00B050"/>
              </a:solidFill>
            </a:endParaRPr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226" y="5445224"/>
            <a:ext cx="994160" cy="870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671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671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ostokąt 2"/>
          <p:cNvSpPr/>
          <p:nvPr/>
        </p:nvSpPr>
        <p:spPr>
          <a:xfrm>
            <a:off x="467544" y="1412776"/>
            <a:ext cx="8280919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200" dirty="0">
                <a:solidFill>
                  <a:schemeClr val="tx1"/>
                </a:solidFill>
              </a:rPr>
              <a:t>W 2015 r. przyznany limit na realizację kształcenia ustawicznego w ramach Krajowego Funduszu Szkoleniowego wyniósł 815 000,00 zł. Urząd wydatkował kwotę 784 980,93 </a:t>
            </a:r>
            <a:r>
              <a:rPr lang="pl-PL" sz="2200" dirty="0" smtClean="0">
                <a:solidFill>
                  <a:schemeClr val="tx1"/>
                </a:solidFill>
              </a:rPr>
              <a:t>zł.</a:t>
            </a:r>
          </a:p>
          <a:p>
            <a:pPr algn="just"/>
            <a:r>
              <a:rPr lang="pl-PL" sz="2200" dirty="0" smtClean="0">
                <a:solidFill>
                  <a:schemeClr val="tx1"/>
                </a:solidFill>
              </a:rPr>
              <a:t>Urząd </a:t>
            </a:r>
            <a:r>
              <a:rPr lang="pl-PL" sz="2200" dirty="0">
                <a:solidFill>
                  <a:schemeClr val="tx1"/>
                </a:solidFill>
              </a:rPr>
              <a:t>podpisał umowy na dofinansowanie </a:t>
            </a:r>
            <a:r>
              <a:rPr lang="pl-PL" sz="2200" dirty="0" smtClean="0">
                <a:solidFill>
                  <a:schemeClr val="tx1"/>
                </a:solidFill>
              </a:rPr>
              <a:t>z </a:t>
            </a:r>
            <a:r>
              <a:rPr lang="pl-PL" sz="2200" b="1" dirty="0">
                <a:solidFill>
                  <a:schemeClr val="tx1"/>
                </a:solidFill>
              </a:rPr>
              <a:t>27 pracodawcami</a:t>
            </a:r>
            <a:r>
              <a:rPr lang="pl-PL" sz="2200" dirty="0">
                <a:solidFill>
                  <a:schemeClr val="tx1"/>
                </a:solidFill>
              </a:rPr>
              <a:t>. Pracodawcy korzystali </a:t>
            </a:r>
            <a:r>
              <a:rPr lang="pl-PL" sz="2200" dirty="0" smtClean="0">
                <a:solidFill>
                  <a:schemeClr val="tx1"/>
                </a:solidFill>
              </a:rPr>
              <a:t>z </a:t>
            </a:r>
            <a:r>
              <a:rPr lang="pl-PL" sz="2200" dirty="0">
                <a:solidFill>
                  <a:schemeClr val="tx1"/>
                </a:solidFill>
              </a:rPr>
              <a:t>dofinansowania kosztów kursów, studiów podyplomowych oraz egzaminów. Ze wsparcia skorzystali przedsiębiorcy (mikro oraz więksi przedsiębiorcy) </a:t>
            </a:r>
            <a:r>
              <a:rPr lang="pl-PL" sz="2200" dirty="0" smtClean="0">
                <a:solidFill>
                  <a:schemeClr val="tx1"/>
                </a:solidFill>
              </a:rPr>
              <a:t/>
            </a:r>
            <a:br>
              <a:rPr lang="pl-PL" sz="2200" dirty="0" smtClean="0">
                <a:solidFill>
                  <a:schemeClr val="tx1"/>
                </a:solidFill>
              </a:rPr>
            </a:br>
            <a:r>
              <a:rPr lang="pl-PL" sz="2200" dirty="0" smtClean="0">
                <a:solidFill>
                  <a:schemeClr val="tx1"/>
                </a:solidFill>
              </a:rPr>
              <a:t>a </a:t>
            </a:r>
            <a:r>
              <a:rPr lang="pl-PL" sz="2200" dirty="0">
                <a:solidFill>
                  <a:schemeClr val="tx1"/>
                </a:solidFill>
              </a:rPr>
              <a:t>także jednostki samorządowe (urzędy gmin i miast, ośrodki pomocy społecznej, domy opieki społecznej). </a:t>
            </a:r>
            <a:br>
              <a:rPr lang="pl-PL" sz="2200" dirty="0">
                <a:solidFill>
                  <a:schemeClr val="tx1"/>
                </a:solidFill>
              </a:rPr>
            </a:br>
            <a:r>
              <a:rPr lang="pl-PL" sz="2200" dirty="0">
                <a:solidFill>
                  <a:schemeClr val="tx1"/>
                </a:solidFill>
              </a:rPr>
              <a:t>Urząd dofinansował koszty kształcenia ustawicznego dla łącznej liczby 563 osób, w tym </a:t>
            </a:r>
            <a:r>
              <a:rPr lang="pl-PL" sz="2200" dirty="0" smtClean="0">
                <a:solidFill>
                  <a:schemeClr val="tx1"/>
                </a:solidFill>
              </a:rPr>
              <a:t>dla </a:t>
            </a:r>
            <a:r>
              <a:rPr lang="pl-PL" sz="2200" dirty="0">
                <a:solidFill>
                  <a:schemeClr val="tx1"/>
                </a:solidFill>
              </a:rPr>
              <a:t>314 kobiet.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900370" y="563960"/>
            <a:ext cx="541526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rgbClr val="00B050"/>
                </a:solidFill>
              </a:rPr>
              <a:t>Krajowy Fundusz Szkoleniowy</a:t>
            </a:r>
            <a:endParaRPr lang="pl-PL" sz="2800" b="1" dirty="0">
              <a:solidFill>
                <a:srgbClr val="00B050"/>
              </a:solidFill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40" y="5229204"/>
            <a:ext cx="936123" cy="1269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524614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671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ostokąt 2"/>
          <p:cNvSpPr/>
          <p:nvPr/>
        </p:nvSpPr>
        <p:spPr>
          <a:xfrm>
            <a:off x="467544" y="1412776"/>
            <a:ext cx="8280919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200" dirty="0">
                <a:solidFill>
                  <a:schemeClr val="tx1"/>
                </a:solidFill>
              </a:rPr>
              <a:t>PRACODAWCY</a:t>
            </a:r>
            <a:r>
              <a:rPr lang="pl-PL" sz="2200" dirty="0" smtClean="0">
                <a:solidFill>
                  <a:schemeClr val="tx1"/>
                </a:solidFill>
              </a:rPr>
              <a:t>:</a:t>
            </a: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 - PERI Polska Sp. z o.o</a:t>
            </a:r>
            <a:r>
              <a:rPr lang="pl-PL" sz="2200" dirty="0" smtClean="0">
                <a:solidFill>
                  <a:schemeClr val="tx1"/>
                </a:solidFill>
              </a:rPr>
              <a:t>.,</a:t>
            </a:r>
            <a:endParaRPr lang="pl-PL" sz="2200" dirty="0">
              <a:solidFill>
                <a:schemeClr val="tx1"/>
              </a:solidFill>
            </a:endParaRP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- </a:t>
            </a:r>
            <a:r>
              <a:rPr lang="pl-PL" sz="2200" dirty="0" err="1">
                <a:solidFill>
                  <a:schemeClr val="tx1"/>
                </a:solidFill>
              </a:rPr>
              <a:t>Sealed</a:t>
            </a:r>
            <a:r>
              <a:rPr lang="pl-PL" sz="2200" dirty="0">
                <a:solidFill>
                  <a:schemeClr val="tx1"/>
                </a:solidFill>
              </a:rPr>
              <a:t> </a:t>
            </a:r>
            <a:r>
              <a:rPr lang="pl-PL" sz="2200" dirty="0" err="1">
                <a:solidFill>
                  <a:schemeClr val="tx1"/>
                </a:solidFill>
              </a:rPr>
              <a:t>Air</a:t>
            </a:r>
            <a:r>
              <a:rPr lang="pl-PL" sz="2200" dirty="0">
                <a:solidFill>
                  <a:schemeClr val="tx1"/>
                </a:solidFill>
              </a:rPr>
              <a:t> </a:t>
            </a:r>
            <a:r>
              <a:rPr lang="pl-PL" sz="2200" dirty="0" smtClean="0">
                <a:solidFill>
                  <a:schemeClr val="tx1"/>
                </a:solidFill>
              </a:rPr>
              <a:t>Polska,</a:t>
            </a:r>
            <a:endParaRPr lang="pl-PL" sz="2200" dirty="0">
              <a:solidFill>
                <a:schemeClr val="tx1"/>
              </a:solidFill>
            </a:endParaRP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- CRUZ </a:t>
            </a:r>
            <a:r>
              <a:rPr lang="pl-PL" sz="2200" dirty="0" err="1">
                <a:solidFill>
                  <a:schemeClr val="tx1"/>
                </a:solidFill>
              </a:rPr>
              <a:t>Group</a:t>
            </a:r>
            <a:r>
              <a:rPr lang="pl-PL" sz="2200" dirty="0">
                <a:solidFill>
                  <a:schemeClr val="tx1"/>
                </a:solidFill>
              </a:rPr>
              <a:t> Sp. z </a:t>
            </a:r>
            <a:r>
              <a:rPr lang="pl-PL" sz="2200" dirty="0" err="1" smtClean="0">
                <a:solidFill>
                  <a:schemeClr val="tx1"/>
                </a:solidFill>
              </a:rPr>
              <a:t>o.o</a:t>
            </a:r>
            <a:r>
              <a:rPr lang="pl-PL" sz="2200" dirty="0" smtClean="0">
                <a:solidFill>
                  <a:schemeClr val="tx1"/>
                </a:solidFill>
              </a:rPr>
              <a:t>,</a:t>
            </a:r>
            <a:endParaRPr lang="pl-PL" sz="2200" dirty="0">
              <a:solidFill>
                <a:schemeClr val="tx1"/>
              </a:solidFill>
            </a:endParaRP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- Towarzystwo Opieki nad Ociemniałymi w </a:t>
            </a:r>
            <a:r>
              <a:rPr lang="pl-PL" sz="2200" dirty="0" smtClean="0">
                <a:solidFill>
                  <a:schemeClr val="tx1"/>
                </a:solidFill>
              </a:rPr>
              <a:t>Laskach,</a:t>
            </a:r>
            <a:endParaRPr lang="pl-PL" sz="2200" dirty="0">
              <a:solidFill>
                <a:schemeClr val="tx1"/>
              </a:solidFill>
            </a:endParaRP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- POLMO Łomianki </a:t>
            </a:r>
            <a:r>
              <a:rPr lang="pl-PL" sz="2200" dirty="0" smtClean="0">
                <a:solidFill>
                  <a:schemeClr val="tx1"/>
                </a:solidFill>
              </a:rPr>
              <a:t>S.A.,</a:t>
            </a:r>
            <a:endParaRPr lang="pl-PL" sz="2200" dirty="0">
              <a:solidFill>
                <a:schemeClr val="tx1"/>
              </a:solidFill>
            </a:endParaRP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- Wojciech von Sadowski Broker </a:t>
            </a:r>
            <a:r>
              <a:rPr lang="pl-PL" sz="2200" dirty="0" smtClean="0">
                <a:solidFill>
                  <a:schemeClr val="tx1"/>
                </a:solidFill>
              </a:rPr>
              <a:t>Ubezpieczeniowy,</a:t>
            </a:r>
            <a:endParaRPr lang="pl-PL" sz="2200" dirty="0">
              <a:solidFill>
                <a:schemeClr val="tx1"/>
              </a:solidFill>
            </a:endParaRP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- Zakłady Farmaceutyczne „POLPHARMA” </a:t>
            </a:r>
            <a:r>
              <a:rPr lang="pl-PL" sz="2200" dirty="0" smtClean="0">
                <a:solidFill>
                  <a:schemeClr val="tx1"/>
                </a:solidFill>
              </a:rPr>
              <a:t>S.A.</a:t>
            </a:r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 smtClean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 smtClean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900370" y="563960"/>
            <a:ext cx="541526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rgbClr val="00B050"/>
                </a:solidFill>
              </a:rPr>
              <a:t>Krajowy Fundusz Szkoleniowy</a:t>
            </a:r>
            <a:endParaRPr lang="pl-PL" sz="2800" b="1" dirty="0">
              <a:solidFill>
                <a:srgbClr val="00B050"/>
              </a:solidFill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40" y="5229204"/>
            <a:ext cx="936123" cy="1269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632991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671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ostokąt 2"/>
          <p:cNvSpPr/>
          <p:nvPr/>
        </p:nvSpPr>
        <p:spPr>
          <a:xfrm>
            <a:off x="467544" y="1412776"/>
            <a:ext cx="8280919" cy="7201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200" dirty="0">
                <a:solidFill>
                  <a:schemeClr val="tx1"/>
                </a:solidFill>
              </a:rPr>
              <a:t>Kierunki studiów podyplomowych</a:t>
            </a:r>
            <a:r>
              <a:rPr lang="pl-PL" sz="2200" dirty="0" smtClean="0">
                <a:solidFill>
                  <a:schemeClr val="tx1"/>
                </a:solidFill>
              </a:rPr>
              <a:t>:</a:t>
            </a: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- Wspomaganie rozwoju dziecka z autyzmem i zespołem </a:t>
            </a:r>
            <a:r>
              <a:rPr lang="pl-PL" sz="2200" dirty="0" smtClean="0">
                <a:solidFill>
                  <a:schemeClr val="tx1"/>
                </a:solidFill>
              </a:rPr>
              <a:t>Aspergera</a:t>
            </a:r>
            <a:r>
              <a:rPr lang="pl-PL" sz="2200" dirty="0">
                <a:solidFill>
                  <a:schemeClr val="tx1"/>
                </a:solidFill>
              </a:rPr>
              <a:t>, 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- Pedagogika </a:t>
            </a:r>
            <a:r>
              <a:rPr lang="pl-PL" sz="2200" dirty="0" err="1">
                <a:solidFill>
                  <a:schemeClr val="tx1"/>
                </a:solidFill>
              </a:rPr>
              <a:t>korekcyjno</a:t>
            </a:r>
            <a:r>
              <a:rPr lang="pl-PL" sz="2200" dirty="0">
                <a:solidFill>
                  <a:schemeClr val="tx1"/>
                </a:solidFill>
              </a:rPr>
              <a:t> – kompensacyjna z logopedią szkolną, 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- Menadżer samorządu terytorialnego, 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- Diagnoza i terapia pedagogiczna,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- Relacje interpersonalne i profilaktyka uzależnień,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- Logopedia,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- Edukacja i rehabilitacja osób z niepełnosprawnością,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-  Pedagogika dla nauczycieli.</a:t>
            </a:r>
          </a:p>
          <a:p>
            <a:pPr algn="just"/>
            <a:endParaRPr lang="pl-PL" sz="2200" dirty="0" smtClean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 </a:t>
            </a: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 smtClean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 smtClean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900370" y="563960"/>
            <a:ext cx="541526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rgbClr val="00B050"/>
                </a:solidFill>
              </a:rPr>
              <a:t>Krajowy Fundusz Szkoleniowy</a:t>
            </a:r>
            <a:endParaRPr lang="pl-PL" sz="2800" b="1" dirty="0">
              <a:solidFill>
                <a:srgbClr val="00B050"/>
              </a:solidFill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40" y="5229204"/>
            <a:ext cx="936123" cy="1269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692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671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ostokąt 2"/>
          <p:cNvSpPr/>
          <p:nvPr/>
        </p:nvSpPr>
        <p:spPr>
          <a:xfrm>
            <a:off x="467544" y="1412776"/>
            <a:ext cx="8280919" cy="6863417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algn="just"/>
            <a:endParaRPr lang="pl-PL" sz="2200" dirty="0" smtClean="0">
              <a:solidFill>
                <a:schemeClr val="tx1"/>
              </a:solidFill>
            </a:endParaRPr>
          </a:p>
          <a:p>
            <a:pPr algn="just"/>
            <a:r>
              <a:rPr lang="pl-PL" sz="2000" dirty="0">
                <a:solidFill>
                  <a:schemeClr val="tx1"/>
                </a:solidFill>
              </a:rPr>
              <a:t>Tematyka kursów</a:t>
            </a:r>
            <a:r>
              <a:rPr lang="pl-PL" sz="2000" dirty="0" smtClean="0">
                <a:solidFill>
                  <a:schemeClr val="tx1"/>
                </a:solidFill>
              </a:rPr>
              <a:t>:</a:t>
            </a:r>
          </a:p>
          <a:p>
            <a:pPr algn="just"/>
            <a:endParaRPr lang="pl-PL" sz="1100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pl-PL" sz="1400" dirty="0" smtClean="0">
                <a:solidFill>
                  <a:schemeClr val="tx1"/>
                </a:solidFill>
              </a:rPr>
              <a:t>warsztaty </a:t>
            </a:r>
            <a:r>
              <a:rPr lang="pl-PL" sz="1400" dirty="0">
                <a:solidFill>
                  <a:schemeClr val="tx1"/>
                </a:solidFill>
              </a:rPr>
              <a:t>doskonalenia pracy dla opiekunów </a:t>
            </a:r>
            <a:endParaRPr lang="pl-PL" sz="1400" dirty="0" smtClean="0">
              <a:solidFill>
                <a:schemeClr val="tx1"/>
              </a:solidFill>
            </a:endParaRPr>
          </a:p>
          <a:p>
            <a:pPr algn="just"/>
            <a:r>
              <a:rPr lang="pl-PL" sz="1400" dirty="0" smtClean="0">
                <a:solidFill>
                  <a:schemeClr val="tx1"/>
                </a:solidFill>
              </a:rPr>
              <a:t>DPS </a:t>
            </a:r>
            <a:r>
              <a:rPr lang="pl-PL" sz="1400" dirty="0">
                <a:solidFill>
                  <a:schemeClr val="tx1"/>
                </a:solidFill>
              </a:rPr>
              <a:t>i pracowników OPS, </a:t>
            </a:r>
          </a:p>
          <a:p>
            <a:pPr algn="just"/>
            <a:r>
              <a:rPr lang="pl-PL" sz="1400" dirty="0">
                <a:solidFill>
                  <a:schemeClr val="tx1"/>
                </a:solidFill>
              </a:rPr>
              <a:t>- kursy komputerowe, </a:t>
            </a:r>
          </a:p>
          <a:p>
            <a:pPr marL="285750" indent="-285750" algn="just">
              <a:buFontTx/>
              <a:buChar char="-"/>
            </a:pPr>
            <a:r>
              <a:rPr lang="pl-PL" sz="1400" dirty="0" smtClean="0">
                <a:solidFill>
                  <a:schemeClr val="tx1"/>
                </a:solidFill>
              </a:rPr>
              <a:t>KP</a:t>
            </a:r>
            <a:r>
              <a:rPr lang="pl-PL" sz="1400" dirty="0">
                <a:solidFill>
                  <a:schemeClr val="tx1"/>
                </a:solidFill>
              </a:rPr>
              <a:t>, KPA, informacja publiczna, ochrona </a:t>
            </a:r>
            <a:endParaRPr lang="pl-PL" sz="1400" dirty="0" smtClean="0">
              <a:solidFill>
                <a:schemeClr val="tx1"/>
              </a:solidFill>
            </a:endParaRPr>
          </a:p>
          <a:p>
            <a:pPr algn="just"/>
            <a:r>
              <a:rPr lang="pl-PL" sz="1400" dirty="0" smtClean="0">
                <a:solidFill>
                  <a:schemeClr val="tx1"/>
                </a:solidFill>
              </a:rPr>
              <a:t>danych </a:t>
            </a:r>
            <a:r>
              <a:rPr lang="pl-PL" sz="1400" dirty="0">
                <a:solidFill>
                  <a:schemeClr val="tx1"/>
                </a:solidFill>
              </a:rPr>
              <a:t>osobowych, </a:t>
            </a:r>
          </a:p>
          <a:p>
            <a:pPr algn="just"/>
            <a:r>
              <a:rPr lang="pl-PL" sz="1400" dirty="0">
                <a:solidFill>
                  <a:schemeClr val="tx1"/>
                </a:solidFill>
              </a:rPr>
              <a:t>- fotografia i obróbka zdjęć,</a:t>
            </a:r>
          </a:p>
          <a:p>
            <a:pPr algn="just"/>
            <a:r>
              <a:rPr lang="pl-PL" sz="1400" dirty="0">
                <a:solidFill>
                  <a:schemeClr val="tx1"/>
                </a:solidFill>
              </a:rPr>
              <a:t>- techniki sprzedaży i sprzedaż w </a:t>
            </a:r>
            <a:r>
              <a:rPr lang="pl-PL" sz="1400" dirty="0" err="1">
                <a:solidFill>
                  <a:schemeClr val="tx1"/>
                </a:solidFill>
              </a:rPr>
              <a:t>internecie</a:t>
            </a:r>
            <a:r>
              <a:rPr lang="pl-PL" sz="1400" dirty="0">
                <a:solidFill>
                  <a:schemeClr val="tx1"/>
                </a:solidFill>
              </a:rPr>
              <a:t>, </a:t>
            </a:r>
          </a:p>
          <a:p>
            <a:pPr algn="just"/>
            <a:r>
              <a:rPr lang="pl-PL" sz="1400" dirty="0">
                <a:solidFill>
                  <a:schemeClr val="tx1"/>
                </a:solidFill>
              </a:rPr>
              <a:t>- księgowość, podatki,</a:t>
            </a:r>
          </a:p>
          <a:p>
            <a:pPr algn="just"/>
            <a:r>
              <a:rPr lang="pl-PL" sz="1400" dirty="0">
                <a:solidFill>
                  <a:schemeClr val="tx1"/>
                </a:solidFill>
              </a:rPr>
              <a:t>- eksploatacja i dozór urządzeń energetycznych, </a:t>
            </a:r>
          </a:p>
          <a:p>
            <a:pPr algn="just"/>
            <a:r>
              <a:rPr lang="pl-PL" sz="1400" dirty="0">
                <a:solidFill>
                  <a:schemeClr val="tx1"/>
                </a:solidFill>
              </a:rPr>
              <a:t>- obsługa suwnic i żurawi, </a:t>
            </a:r>
          </a:p>
          <a:p>
            <a:pPr algn="just"/>
            <a:r>
              <a:rPr lang="pl-PL" sz="1400" dirty="0">
                <a:solidFill>
                  <a:schemeClr val="tx1"/>
                </a:solidFill>
              </a:rPr>
              <a:t>- pierwsza pomoc, </a:t>
            </a:r>
          </a:p>
          <a:p>
            <a:pPr algn="just"/>
            <a:r>
              <a:rPr lang="pl-PL" sz="1400" dirty="0" smtClean="0">
                <a:solidFill>
                  <a:schemeClr val="tx1"/>
                </a:solidFill>
              </a:rPr>
              <a:t>- zarządzanie </a:t>
            </a:r>
            <a:r>
              <a:rPr lang="pl-PL" sz="1400" dirty="0">
                <a:solidFill>
                  <a:schemeClr val="tx1"/>
                </a:solidFill>
              </a:rPr>
              <a:t>serwisem samochodowym, </a:t>
            </a:r>
            <a:endParaRPr lang="pl-PL" sz="1400" dirty="0" smtClean="0">
              <a:solidFill>
                <a:schemeClr val="tx1"/>
              </a:solidFill>
            </a:endParaRPr>
          </a:p>
          <a:p>
            <a:pPr algn="just"/>
            <a:endParaRPr lang="pl-PL" sz="1400" dirty="0">
              <a:solidFill>
                <a:schemeClr val="tx1"/>
              </a:solidFill>
            </a:endParaRPr>
          </a:p>
          <a:p>
            <a:pPr algn="just"/>
            <a:endParaRPr lang="pl-PL" sz="1400" dirty="0" smtClean="0">
              <a:solidFill>
                <a:schemeClr val="tx1"/>
              </a:solidFill>
            </a:endParaRPr>
          </a:p>
          <a:p>
            <a:pPr algn="just"/>
            <a:endParaRPr lang="pl-PL" sz="1400" dirty="0">
              <a:solidFill>
                <a:schemeClr val="tx1"/>
              </a:solidFill>
            </a:endParaRPr>
          </a:p>
          <a:p>
            <a:pPr algn="just"/>
            <a:endParaRPr lang="pl-PL" sz="1400" dirty="0" smtClean="0">
              <a:solidFill>
                <a:schemeClr val="tx1"/>
              </a:solidFill>
            </a:endParaRPr>
          </a:p>
          <a:p>
            <a:pPr algn="just"/>
            <a:endParaRPr lang="pl-PL" sz="1400" dirty="0">
              <a:solidFill>
                <a:schemeClr val="tx1"/>
              </a:solidFill>
            </a:endParaRPr>
          </a:p>
          <a:p>
            <a:pPr algn="just"/>
            <a:endParaRPr lang="pl-PL" sz="1400" dirty="0" smtClean="0">
              <a:solidFill>
                <a:schemeClr val="tx1"/>
              </a:solidFill>
            </a:endParaRPr>
          </a:p>
          <a:p>
            <a:pPr algn="just"/>
            <a:endParaRPr lang="pl-PL" sz="1400" dirty="0">
              <a:solidFill>
                <a:schemeClr val="tx1"/>
              </a:solidFill>
            </a:endParaRPr>
          </a:p>
          <a:p>
            <a:pPr algn="just"/>
            <a:endParaRPr lang="pl-PL" sz="1400" dirty="0" smtClean="0">
              <a:solidFill>
                <a:schemeClr val="tx1"/>
              </a:solidFill>
            </a:endParaRPr>
          </a:p>
          <a:p>
            <a:pPr algn="just"/>
            <a:endParaRPr lang="pl-PL" sz="1400" dirty="0">
              <a:solidFill>
                <a:schemeClr val="tx1"/>
              </a:solidFill>
            </a:endParaRPr>
          </a:p>
          <a:p>
            <a:pPr algn="just"/>
            <a:endParaRPr lang="pl-PL" sz="1400" dirty="0" smtClean="0">
              <a:solidFill>
                <a:schemeClr val="tx1"/>
              </a:solidFill>
            </a:endParaRPr>
          </a:p>
          <a:p>
            <a:pPr algn="just"/>
            <a:endParaRPr lang="pl-PL" sz="1400" dirty="0">
              <a:solidFill>
                <a:schemeClr val="tx1"/>
              </a:solidFill>
            </a:endParaRPr>
          </a:p>
          <a:p>
            <a:pPr algn="just"/>
            <a:endParaRPr lang="pl-PL" sz="1400" dirty="0" smtClean="0">
              <a:solidFill>
                <a:schemeClr val="tx1"/>
              </a:solidFill>
            </a:endParaRPr>
          </a:p>
          <a:p>
            <a:pPr algn="just"/>
            <a:endParaRPr lang="pl-PL" sz="1400" dirty="0">
              <a:solidFill>
                <a:schemeClr val="tx1"/>
              </a:solidFill>
            </a:endParaRPr>
          </a:p>
          <a:p>
            <a:pPr algn="just"/>
            <a:endParaRPr lang="pl-PL" sz="1400" dirty="0" smtClean="0">
              <a:solidFill>
                <a:schemeClr val="tx1"/>
              </a:solidFill>
            </a:endParaRPr>
          </a:p>
          <a:p>
            <a:pPr algn="just"/>
            <a:endParaRPr lang="pl-PL" sz="1400" dirty="0">
              <a:solidFill>
                <a:schemeClr val="tx1"/>
              </a:solidFill>
            </a:endParaRPr>
          </a:p>
          <a:p>
            <a:pPr algn="just"/>
            <a:endParaRPr lang="pl-PL" sz="1400" dirty="0" smtClean="0">
              <a:solidFill>
                <a:schemeClr val="tx1"/>
              </a:solidFill>
            </a:endParaRPr>
          </a:p>
          <a:p>
            <a:pPr algn="just"/>
            <a:endParaRPr lang="pl-PL" sz="1400" dirty="0">
              <a:solidFill>
                <a:schemeClr val="tx1"/>
              </a:solidFill>
            </a:endParaRPr>
          </a:p>
          <a:p>
            <a:pPr algn="just"/>
            <a:endParaRPr lang="pl-PL" sz="1400" dirty="0" smtClean="0">
              <a:solidFill>
                <a:schemeClr val="tx1"/>
              </a:solidFill>
            </a:endParaRPr>
          </a:p>
          <a:p>
            <a:pPr algn="just"/>
            <a:endParaRPr lang="pl-PL" sz="1400" dirty="0">
              <a:solidFill>
                <a:schemeClr val="tx1"/>
              </a:solidFill>
            </a:endParaRPr>
          </a:p>
          <a:p>
            <a:pPr algn="just"/>
            <a:r>
              <a:rPr lang="pl-PL" sz="1400" dirty="0">
                <a:solidFill>
                  <a:schemeClr val="tx1"/>
                </a:solidFill>
              </a:rPr>
              <a:t>- zasady pracy zespołowej, zasady komunikacji interpersonalnej,</a:t>
            </a:r>
          </a:p>
          <a:p>
            <a:pPr algn="just"/>
            <a:r>
              <a:rPr lang="pl-PL" sz="1400" dirty="0">
                <a:solidFill>
                  <a:schemeClr val="tx1"/>
                </a:solidFill>
              </a:rPr>
              <a:t>- językowe (jęz. angielski, rosyjski), </a:t>
            </a:r>
          </a:p>
          <a:p>
            <a:pPr algn="just"/>
            <a:r>
              <a:rPr lang="pl-PL" sz="1400" dirty="0">
                <a:solidFill>
                  <a:schemeClr val="tx1"/>
                </a:solidFill>
              </a:rPr>
              <a:t>- zarządzanie zasobami ludzkimi, </a:t>
            </a:r>
          </a:p>
          <a:p>
            <a:pPr algn="just"/>
            <a:r>
              <a:rPr lang="pl-PL" sz="1400" dirty="0">
                <a:solidFill>
                  <a:schemeClr val="tx1"/>
                </a:solidFill>
              </a:rPr>
              <a:t>- praca z dziećmi z zespołem ADHD, </a:t>
            </a:r>
            <a:r>
              <a:rPr lang="pl-PL" sz="1400" dirty="0" smtClean="0">
                <a:solidFill>
                  <a:schemeClr val="tx1"/>
                </a:solidFill>
              </a:rPr>
              <a:t>Aspergera, </a:t>
            </a:r>
            <a:r>
              <a:rPr lang="pl-PL" sz="1400" dirty="0" err="1">
                <a:solidFill>
                  <a:schemeClr val="tx1"/>
                </a:solidFill>
              </a:rPr>
              <a:t>Tourette’a</a:t>
            </a:r>
            <a:r>
              <a:rPr lang="pl-PL" sz="1400" dirty="0">
                <a:solidFill>
                  <a:schemeClr val="tx1"/>
                </a:solidFill>
              </a:rPr>
              <a:t> </a:t>
            </a:r>
          </a:p>
          <a:p>
            <a:pPr algn="just"/>
            <a:r>
              <a:rPr lang="pl-PL" sz="1400" dirty="0">
                <a:solidFill>
                  <a:schemeClr val="tx1"/>
                </a:solidFill>
              </a:rPr>
              <a:t>- zamówienia publiczne,</a:t>
            </a:r>
          </a:p>
          <a:p>
            <a:pPr algn="just"/>
            <a:r>
              <a:rPr lang="pl-PL" sz="1400" dirty="0">
                <a:solidFill>
                  <a:schemeClr val="tx1"/>
                </a:solidFill>
              </a:rPr>
              <a:t>-instruktor pływania,</a:t>
            </a:r>
          </a:p>
          <a:p>
            <a:pPr algn="just"/>
            <a:r>
              <a:rPr lang="pl-PL" sz="1400" dirty="0">
                <a:solidFill>
                  <a:schemeClr val="tx1"/>
                </a:solidFill>
              </a:rPr>
              <a:t>- fryzjerskie i kosmetyczne,</a:t>
            </a:r>
          </a:p>
          <a:p>
            <a:pPr algn="just"/>
            <a:r>
              <a:rPr lang="pl-PL" sz="1400" dirty="0">
                <a:solidFill>
                  <a:schemeClr val="tx1"/>
                </a:solidFill>
              </a:rPr>
              <a:t>- dla kadry zarządzającej.</a:t>
            </a:r>
          </a:p>
          <a:p>
            <a:pPr algn="just"/>
            <a:endParaRPr lang="pl-PL" sz="1100" dirty="0">
              <a:solidFill>
                <a:schemeClr val="tx1"/>
              </a:solidFill>
            </a:endParaRPr>
          </a:p>
          <a:p>
            <a:pPr algn="just"/>
            <a:endParaRPr lang="pl-PL" sz="1100" dirty="0" smtClean="0">
              <a:solidFill>
                <a:schemeClr val="tx1"/>
              </a:solidFill>
            </a:endParaRPr>
          </a:p>
          <a:p>
            <a:pPr algn="just"/>
            <a:endParaRPr lang="pl-PL" sz="1100" dirty="0">
              <a:solidFill>
                <a:schemeClr val="tx1"/>
              </a:solidFill>
            </a:endParaRPr>
          </a:p>
          <a:p>
            <a:pPr algn="just"/>
            <a:endParaRPr lang="pl-PL" sz="1100" dirty="0" smtClean="0">
              <a:solidFill>
                <a:schemeClr val="tx1"/>
              </a:solidFill>
            </a:endParaRPr>
          </a:p>
          <a:p>
            <a:pPr algn="just"/>
            <a:endParaRPr lang="pl-PL" sz="1100" dirty="0">
              <a:solidFill>
                <a:schemeClr val="tx1"/>
              </a:solidFill>
            </a:endParaRPr>
          </a:p>
          <a:p>
            <a:pPr algn="just"/>
            <a:endParaRPr lang="pl-PL" sz="1100" dirty="0">
              <a:solidFill>
                <a:schemeClr val="tx1"/>
              </a:solidFill>
            </a:endParaRPr>
          </a:p>
          <a:p>
            <a:pPr algn="just"/>
            <a:endParaRPr lang="pl-PL" sz="1100" dirty="0">
              <a:solidFill>
                <a:schemeClr val="tx1"/>
              </a:solidFill>
            </a:endParaRPr>
          </a:p>
          <a:p>
            <a:pPr algn="just"/>
            <a:r>
              <a:rPr lang="pl-PL" sz="1100" dirty="0">
                <a:solidFill>
                  <a:schemeClr val="tx1"/>
                </a:solidFill>
              </a:rPr>
              <a:t> </a:t>
            </a: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 smtClean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 smtClean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900370" y="563960"/>
            <a:ext cx="541526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rgbClr val="00B050"/>
                </a:solidFill>
              </a:rPr>
              <a:t>Krajowy Fundusz Szkoleniowy</a:t>
            </a:r>
            <a:endParaRPr lang="pl-PL" sz="2800" b="1" dirty="0">
              <a:solidFill>
                <a:srgbClr val="00B050"/>
              </a:solidFill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40" y="5229204"/>
            <a:ext cx="936123" cy="1269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4185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755576" y="2276872"/>
            <a:ext cx="775936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4000" b="1" dirty="0" smtClean="0">
                <a:solidFill>
                  <a:srgbClr val="0070C0"/>
                </a:solidFill>
              </a:rPr>
              <a:t>INSTRUMENTY </a:t>
            </a:r>
            <a:r>
              <a:rPr lang="pl-PL" sz="4000" b="1" dirty="0">
                <a:solidFill>
                  <a:srgbClr val="0070C0"/>
                </a:solidFill>
              </a:rPr>
              <a:t>RYNKU PRACY</a:t>
            </a:r>
          </a:p>
        </p:txBody>
      </p:sp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2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427724"/>
            <a:ext cx="2952328" cy="1950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05533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b="1" dirty="0">
                <a:solidFill>
                  <a:srgbClr val="000000"/>
                </a:solidFill>
              </a:rPr>
              <a:t>Podstawowe usługi rynku pracy wspierane są </a:t>
            </a:r>
            <a:br>
              <a:rPr lang="pl-PL" sz="2800" b="1" dirty="0">
                <a:solidFill>
                  <a:srgbClr val="000000"/>
                </a:solidFill>
              </a:rPr>
            </a:br>
            <a:r>
              <a:rPr lang="pl-PL" sz="2800" b="1" dirty="0">
                <a:solidFill>
                  <a:srgbClr val="0070C0"/>
                </a:solidFill>
              </a:rPr>
              <a:t>INSTRUMENTAMI RYNKU PRACY</a:t>
            </a:r>
          </a:p>
        </p:txBody>
      </p:sp>
      <p:sp>
        <p:nvSpPr>
          <p:cNvPr id="54275" name="Text Box 2"/>
          <p:cNvSpPr txBox="1">
            <a:spLocks noChangeArrowheads="1"/>
          </p:cNvSpPr>
          <p:nvPr/>
        </p:nvSpPr>
        <p:spPr bwMode="auto">
          <a:xfrm>
            <a:off x="285750" y="2500313"/>
            <a:ext cx="8572500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Korzystanie z instrumentów rynku pracy oznacza, </a:t>
            </a:r>
            <a:br>
              <a:rPr lang="pl-PL" sz="2800" dirty="0">
                <a:solidFill>
                  <a:schemeClr val="tx1"/>
                </a:solidFill>
              </a:rPr>
            </a:br>
            <a:r>
              <a:rPr lang="pl-PL" sz="2800" dirty="0" smtClean="0">
                <a:solidFill>
                  <a:schemeClr val="tx1"/>
                </a:solidFill>
              </a:rPr>
              <a:t>uzyskanie przez pracodawcę bezpośredniego wsparcia finansowego </a:t>
            </a:r>
            <a:r>
              <a:rPr lang="pl-PL" sz="2800" dirty="0">
                <a:solidFill>
                  <a:schemeClr val="tx1"/>
                </a:solidFill>
              </a:rPr>
              <a:t>lub brak ponoszenia kosztów na działania związane z zatrudnieniem </a:t>
            </a:r>
            <a:r>
              <a:rPr lang="pl-PL" sz="2800" dirty="0" smtClean="0">
                <a:solidFill>
                  <a:schemeClr val="tx1"/>
                </a:solidFill>
              </a:rPr>
              <a:t>osób bezrobotnych. </a:t>
            </a: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27906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100" y="5445224"/>
            <a:ext cx="1476165" cy="975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55299" name="Text Box 2"/>
          <p:cNvSpPr txBox="1">
            <a:spLocks noChangeArrowheads="1"/>
          </p:cNvSpPr>
          <p:nvPr/>
        </p:nvSpPr>
        <p:spPr bwMode="auto">
          <a:xfrm>
            <a:off x="739552" y="116632"/>
            <a:ext cx="8572500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b="1" dirty="0">
                <a:solidFill>
                  <a:srgbClr val="0070C0"/>
                </a:solidFill>
              </a:rPr>
              <a:t>INSTRUMENTAMI WSPIERAJĄCYMI PODSTAWOWE USŁUGI RYNKU PRACY SĄ: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dirty="0">
                <a:solidFill>
                  <a:schemeClr val="tx1"/>
                </a:solidFill>
              </a:rPr>
              <a:t>Roboty publiczne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dirty="0">
                <a:solidFill>
                  <a:schemeClr val="tx1"/>
                </a:solidFill>
              </a:rPr>
              <a:t>Prace interwencyjne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dirty="0" smtClean="0">
                <a:solidFill>
                  <a:schemeClr val="tx1"/>
                </a:solidFill>
              </a:rPr>
              <a:t>Staże</a:t>
            </a:r>
            <a:endParaRPr lang="pl-PL" sz="26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dirty="0">
                <a:solidFill>
                  <a:schemeClr val="tx1"/>
                </a:solidFill>
              </a:rPr>
              <a:t>Jednorazowe środki na podjęcie działalności gospodarczej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dirty="0">
                <a:solidFill>
                  <a:schemeClr val="tx1"/>
                </a:solidFill>
              </a:rPr>
              <a:t>Doposażenie stanowiska pracy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dirty="0">
                <a:solidFill>
                  <a:schemeClr val="tx1"/>
                </a:solidFill>
              </a:rPr>
              <a:t>Prace społecznie </a:t>
            </a:r>
            <a:r>
              <a:rPr lang="pl-PL" sz="2600" dirty="0" smtClean="0">
                <a:solidFill>
                  <a:schemeClr val="tx1"/>
                </a:solidFill>
              </a:rPr>
              <a:t>użyteczne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dirty="0" smtClean="0">
                <a:solidFill>
                  <a:schemeClr val="tx1"/>
                </a:solidFill>
              </a:rPr>
              <a:t>Dofinansowanie wynagrodzenia zatrudnienia skierowanego bezrobotnego 50+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dirty="0" smtClean="0">
                <a:solidFill>
                  <a:schemeClr val="tx1"/>
                </a:solidFill>
              </a:rPr>
              <a:t>Bony stażowe, zatrudnieniowe, na zasiedlenie</a:t>
            </a:r>
            <a:endParaRPr lang="pl-PL" sz="26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56323" name="Text Box 2"/>
          <p:cNvSpPr txBox="1">
            <a:spLocks noChangeArrowheads="1"/>
          </p:cNvSpPr>
          <p:nvPr/>
        </p:nvSpPr>
        <p:spPr bwMode="auto">
          <a:xfrm>
            <a:off x="179388" y="765175"/>
            <a:ext cx="8572500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3600" b="1" dirty="0">
                <a:solidFill>
                  <a:srgbClr val="0070C0"/>
                </a:solidFill>
              </a:rPr>
              <a:t>Roboty publiczne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b="1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W ramach robót publicznych w </a:t>
            </a:r>
            <a:r>
              <a:rPr lang="pl-PL" sz="2800" dirty="0" smtClean="0">
                <a:solidFill>
                  <a:schemeClr val="tx1"/>
                </a:solidFill>
              </a:rPr>
              <a:t>2015 </a:t>
            </a:r>
            <a:r>
              <a:rPr lang="pl-PL" sz="2800" dirty="0">
                <a:solidFill>
                  <a:schemeClr val="tx1"/>
                </a:solidFill>
              </a:rPr>
              <a:t>r. zatrudnienie znalazło </a:t>
            </a:r>
            <a:r>
              <a:rPr lang="pl-PL" sz="2800" dirty="0" smtClean="0">
                <a:solidFill>
                  <a:schemeClr val="tx1"/>
                </a:solidFill>
              </a:rPr>
              <a:t>106</a:t>
            </a:r>
            <a:r>
              <a:rPr lang="pl-PL" sz="2800" dirty="0" smtClean="0">
                <a:solidFill>
                  <a:srgbClr val="FF0000"/>
                </a:solidFill>
              </a:rPr>
              <a:t> </a:t>
            </a:r>
            <a:r>
              <a:rPr lang="pl-PL" sz="2800" dirty="0">
                <a:solidFill>
                  <a:schemeClr val="tx1"/>
                </a:solidFill>
              </a:rPr>
              <a:t>osób bezrobotnych.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Najwięcej miejsc pracy zorganizowały </a:t>
            </a:r>
            <a:r>
              <a:rPr lang="pl-PL" sz="2800" dirty="0" smtClean="0">
                <a:solidFill>
                  <a:schemeClr val="tx1"/>
                </a:solidFill>
              </a:rPr>
              <a:t>gminy: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 smtClean="0">
                <a:solidFill>
                  <a:schemeClr val="tx1"/>
                </a:solidFill>
              </a:rPr>
              <a:t> </a:t>
            </a:r>
            <a:r>
              <a:rPr lang="pl-PL" sz="2800" dirty="0">
                <a:solidFill>
                  <a:schemeClr val="tx1"/>
                </a:solidFill>
              </a:rPr>
              <a:t>Leszno i </a:t>
            </a:r>
            <a:r>
              <a:rPr lang="pl-PL" sz="2800" dirty="0" smtClean="0">
                <a:solidFill>
                  <a:schemeClr val="tx1"/>
                </a:solidFill>
              </a:rPr>
              <a:t>Kampinos.</a:t>
            </a: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Osoby bezrobotne kierowane były przeważnie do Urzędów Gmin i Gminnych Spółek Wodnych. </a:t>
            </a:r>
          </a:p>
        </p:txBody>
      </p:sp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23" y="246956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100" y="5445224"/>
            <a:ext cx="1476165" cy="975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323528" y="1628775"/>
            <a:ext cx="8461375" cy="6417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175" indent="17463"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200" dirty="0">
                <a:solidFill>
                  <a:schemeClr val="tx1"/>
                </a:solidFill>
              </a:rPr>
              <a:t>Powiatowy Urząd Pracy dla Powiatu Warszawskiego Zachodniego </a:t>
            </a:r>
            <a:r>
              <a:rPr lang="pl-PL" sz="2200" dirty="0" smtClean="0">
                <a:solidFill>
                  <a:schemeClr val="tx1"/>
                </a:solidFill>
              </a:rPr>
              <a:t>w Błoniu w</a:t>
            </a:r>
            <a:r>
              <a:rPr lang="pl-PL" sz="2200" b="1" dirty="0" smtClean="0">
                <a:solidFill>
                  <a:schemeClr val="tx1"/>
                </a:solidFill>
              </a:rPr>
              <a:t> </a:t>
            </a:r>
            <a:r>
              <a:rPr lang="pl-PL" sz="2200" dirty="0" smtClean="0">
                <a:solidFill>
                  <a:schemeClr val="tx1"/>
                </a:solidFill>
              </a:rPr>
              <a:t>2015 roku </a:t>
            </a:r>
            <a:r>
              <a:rPr lang="pl-PL" sz="2200" dirty="0">
                <a:solidFill>
                  <a:schemeClr val="tx1"/>
                </a:solidFill>
              </a:rPr>
              <a:t>skierował na prace interwencyjne </a:t>
            </a:r>
            <a:r>
              <a:rPr lang="pl-PL" sz="2200" dirty="0" smtClean="0">
                <a:solidFill>
                  <a:schemeClr val="tx1"/>
                </a:solidFill>
              </a:rPr>
              <a:t>17 </a:t>
            </a:r>
            <a:r>
              <a:rPr lang="pl-PL" sz="2200" dirty="0">
                <a:solidFill>
                  <a:schemeClr val="tx1"/>
                </a:solidFill>
              </a:rPr>
              <a:t>osób </a:t>
            </a:r>
            <a:r>
              <a:rPr lang="pl-PL" sz="2200" dirty="0" smtClean="0">
                <a:solidFill>
                  <a:schemeClr val="tx1"/>
                </a:solidFill>
              </a:rPr>
              <a:t>m.in. do n/w </a:t>
            </a:r>
            <a:r>
              <a:rPr lang="pl-PL" sz="2200" dirty="0">
                <a:solidFill>
                  <a:schemeClr val="tx1"/>
                </a:solidFill>
              </a:rPr>
              <a:t>pracodawców</a:t>
            </a:r>
            <a:r>
              <a:rPr lang="pl-PL" sz="2200" b="1" dirty="0" smtClean="0">
                <a:solidFill>
                  <a:schemeClr val="tx1"/>
                </a:solidFill>
              </a:rPr>
              <a:t>:</a:t>
            </a:r>
            <a:endParaRPr lang="pl-PL" sz="22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200" dirty="0" smtClean="0">
                <a:solidFill>
                  <a:schemeClr val="tx1"/>
                </a:solidFill>
              </a:rPr>
              <a:t>PPH POLKAT,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200" dirty="0" smtClean="0">
                <a:solidFill>
                  <a:schemeClr val="tx1"/>
                </a:solidFill>
              </a:rPr>
              <a:t>Mercus Bus,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200" dirty="0" smtClean="0">
                <a:solidFill>
                  <a:schemeClr val="tx1"/>
                </a:solidFill>
              </a:rPr>
              <a:t>Stimulus Małgorzata Pieńkowska,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200" dirty="0" smtClean="0">
                <a:solidFill>
                  <a:schemeClr val="tx1"/>
                </a:solidFill>
              </a:rPr>
              <a:t>Fundacja na rzecz kształtowania proekologicznych postaw społecznych JUNONA,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200" dirty="0" smtClean="0">
                <a:solidFill>
                  <a:schemeClr val="tx1"/>
                </a:solidFill>
              </a:rPr>
              <a:t>KODEK Łukasz </a:t>
            </a:r>
            <a:r>
              <a:rPr lang="pl-PL" sz="2200" dirty="0" err="1" smtClean="0">
                <a:solidFill>
                  <a:schemeClr val="tx1"/>
                </a:solidFill>
              </a:rPr>
              <a:t>Chudzicki</a:t>
            </a:r>
            <a:r>
              <a:rPr lang="pl-PL" sz="2200" dirty="0" smtClean="0">
                <a:solidFill>
                  <a:schemeClr val="tx1"/>
                </a:solidFill>
              </a:rPr>
              <a:t>,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200" dirty="0" smtClean="0">
                <a:solidFill>
                  <a:schemeClr val="tx1"/>
                </a:solidFill>
              </a:rPr>
              <a:t>P.W. LOREX.</a:t>
            </a:r>
          </a:p>
          <a:p>
            <a:pPr marL="342900" indent="-342900">
              <a:buClr>
                <a:srgbClr val="000000"/>
              </a:buClr>
              <a:buSzPct val="100000"/>
              <a:buFontTx/>
              <a:buChar char="-"/>
              <a:defRPr/>
            </a:pPr>
            <a:endParaRPr lang="pl-PL" b="1" dirty="0">
              <a:solidFill>
                <a:schemeClr val="tx1"/>
              </a:solidFill>
            </a:endParaRPr>
          </a:p>
          <a:p>
            <a:pPr marL="342900" indent="-342900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 marL="342900" indent="-342900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 marL="342900" indent="-342900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 marL="342900" indent="-342900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2428875" y="1000125"/>
            <a:ext cx="477566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>
                <a:solidFill>
                  <a:srgbClr val="0070C0"/>
                </a:solidFill>
              </a:rPr>
              <a:t>Prace interwencyjne </a:t>
            </a:r>
          </a:p>
        </p:txBody>
      </p:sp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4937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100" y="5445224"/>
            <a:ext cx="1476165" cy="975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323528" y="1193800"/>
            <a:ext cx="8358187" cy="501675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indent="0" algn="just" eaLnBrk="1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Powiatowy Urząd Pracy dla Powiatu Warszawskiego Zachodniego </a:t>
            </a:r>
            <a:br>
              <a:rPr lang="pl-PL" sz="2000" dirty="0" smtClean="0">
                <a:solidFill>
                  <a:schemeClr val="tx1"/>
                </a:solidFill>
              </a:rPr>
            </a:br>
            <a:r>
              <a:rPr lang="pl-PL" sz="2000" dirty="0" smtClean="0">
                <a:solidFill>
                  <a:schemeClr val="tx1"/>
                </a:solidFill>
              </a:rPr>
              <a:t>w</a:t>
            </a:r>
            <a:r>
              <a:rPr lang="pl-PL" sz="2000" b="1" dirty="0" smtClean="0">
                <a:solidFill>
                  <a:schemeClr val="tx1"/>
                </a:solidFill>
              </a:rPr>
              <a:t> </a:t>
            </a:r>
            <a:r>
              <a:rPr lang="pl-PL" sz="2000" dirty="0" smtClean="0">
                <a:solidFill>
                  <a:schemeClr val="tx1"/>
                </a:solidFill>
              </a:rPr>
              <a:t>2015 roku skierował 245 osób do odbycia stażu m.in. do n/w pracodawców: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err="1" smtClean="0">
                <a:solidFill>
                  <a:schemeClr val="tx1"/>
                </a:solidFill>
              </a:rPr>
              <a:t>Supergift</a:t>
            </a:r>
            <a:r>
              <a:rPr lang="pl-PL" sz="2000" dirty="0" smtClean="0">
                <a:solidFill>
                  <a:schemeClr val="tx1"/>
                </a:solidFill>
              </a:rPr>
              <a:t> </a:t>
            </a:r>
            <a:r>
              <a:rPr lang="pl-PL" sz="2000" dirty="0" err="1" smtClean="0">
                <a:solidFill>
                  <a:schemeClr val="tx1"/>
                </a:solidFill>
              </a:rPr>
              <a:t>promotion</a:t>
            </a:r>
            <a:r>
              <a:rPr lang="pl-PL" sz="2000" dirty="0" smtClean="0">
                <a:solidFill>
                  <a:schemeClr val="tx1"/>
                </a:solidFill>
              </a:rPr>
              <a:t>,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King Dystrybucja sp. z o.o.,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err="1" smtClean="0">
                <a:solidFill>
                  <a:schemeClr val="tx1"/>
                </a:solidFill>
              </a:rPr>
              <a:t>Raben</a:t>
            </a:r>
            <a:r>
              <a:rPr lang="pl-PL" sz="2000" dirty="0" smtClean="0">
                <a:solidFill>
                  <a:schemeClr val="tx1"/>
                </a:solidFill>
              </a:rPr>
              <a:t> Polska,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Polmo Łomianki S. A.,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Debiut Plus E. i T. </a:t>
            </a:r>
            <a:r>
              <a:rPr lang="pl-PL" sz="2000" dirty="0" err="1" smtClean="0">
                <a:solidFill>
                  <a:schemeClr val="tx1"/>
                </a:solidFill>
              </a:rPr>
              <a:t>Miągowscy</a:t>
            </a:r>
            <a:r>
              <a:rPr lang="pl-PL" sz="2000" dirty="0" smtClean="0">
                <a:solidFill>
                  <a:schemeClr val="tx1"/>
                </a:solidFill>
              </a:rPr>
              <a:t> </a:t>
            </a:r>
            <a:r>
              <a:rPr lang="pl-PL" sz="2000" dirty="0" err="1" smtClean="0">
                <a:solidFill>
                  <a:schemeClr val="tx1"/>
                </a:solidFill>
              </a:rPr>
              <a:t>sp.j</a:t>
            </a:r>
            <a:r>
              <a:rPr lang="pl-PL" sz="2000" dirty="0" smtClean="0">
                <a:solidFill>
                  <a:schemeClr val="tx1"/>
                </a:solidFill>
              </a:rPr>
              <a:t>.,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SEE YOU Paweł Kucharski,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Urząd Miejski w Ożarowie Mazowieckim,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Komenda Powiatowa Policji dla Powiatu Warszawskiego Zachodniego z siedzibą w Starych Babicach, 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Starostwo Powiatu Warszawskiego Zachodniego,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Drugi Urząd Skarbowy Warszawa Śródmieście.</a:t>
            </a:r>
          </a:p>
          <a:p>
            <a:pPr marL="0" indent="0" eaLnBrk="1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000" dirty="0" smtClean="0">
              <a:solidFill>
                <a:schemeClr val="tx1"/>
              </a:solidFill>
            </a:endParaRPr>
          </a:p>
          <a:p>
            <a:pPr marL="0" indent="0" algn="just" eaLnBrk="1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Po zakończeniu stażu zatrudnienie znalazło 126 osób bezrobotnych.</a:t>
            </a:r>
          </a:p>
        </p:txBody>
      </p:sp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3779838" y="549275"/>
            <a:ext cx="166744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4000" b="1" dirty="0">
                <a:solidFill>
                  <a:srgbClr val="0070C0"/>
                </a:solidFill>
              </a:rPr>
              <a:t>Staże </a:t>
            </a:r>
          </a:p>
        </p:txBody>
      </p:sp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3707" y="4941168"/>
            <a:ext cx="1193915" cy="788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468313" y="1196975"/>
            <a:ext cx="8358187" cy="469359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indent="0" algn="just" eaLnBrk="1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Powiatowy Urząd Pracy dla Powiatu Warszawskiego Zachodniego w</a:t>
            </a:r>
            <a:r>
              <a:rPr lang="pl-PL" sz="2300" b="1" dirty="0" smtClean="0">
                <a:solidFill>
                  <a:schemeClr val="tx1"/>
                </a:solidFill>
              </a:rPr>
              <a:t> </a:t>
            </a:r>
            <a:r>
              <a:rPr lang="pl-PL" sz="2300" dirty="0" smtClean="0">
                <a:solidFill>
                  <a:schemeClr val="tx1"/>
                </a:solidFill>
              </a:rPr>
              <a:t>2015 roku skierował 6 osób do odbycia stażu </a:t>
            </a:r>
            <a:br>
              <a:rPr lang="pl-PL" sz="2300" dirty="0" smtClean="0">
                <a:solidFill>
                  <a:schemeClr val="tx1"/>
                </a:solidFill>
              </a:rPr>
            </a:br>
            <a:r>
              <a:rPr lang="pl-PL" sz="2300" dirty="0" smtClean="0">
                <a:solidFill>
                  <a:schemeClr val="tx1"/>
                </a:solidFill>
              </a:rPr>
              <a:t>w ramach przyznanego bonu stażowego do n/w pracodawców:</a:t>
            </a:r>
          </a:p>
          <a:p>
            <a:pPr marL="0" indent="0" algn="just" eaLnBrk="1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300" dirty="0" smtClean="0">
              <a:solidFill>
                <a:schemeClr val="tx1"/>
              </a:solidFill>
            </a:endParaRPr>
          </a:p>
          <a:p>
            <a:pPr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Tomasz Borkowski,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300" dirty="0" err="1" smtClean="0">
                <a:solidFill>
                  <a:schemeClr val="tx1"/>
                </a:solidFill>
              </a:rPr>
              <a:t>Promissum</a:t>
            </a:r>
            <a:r>
              <a:rPr lang="pl-PL" sz="2300" dirty="0" smtClean="0">
                <a:solidFill>
                  <a:schemeClr val="tx1"/>
                </a:solidFill>
              </a:rPr>
              <a:t> Grażyna Zielińska,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AUTO-LIW-POL sp. z o.o.,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PHU EDSSA Edyta Kowalczyk,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GURUNAKI POLSKA </a:t>
            </a:r>
            <a:r>
              <a:rPr lang="pl-PL" sz="2300" dirty="0" err="1" smtClean="0">
                <a:solidFill>
                  <a:schemeClr val="tx1"/>
                </a:solidFill>
              </a:rPr>
              <a:t>sp.j</a:t>
            </a:r>
            <a:r>
              <a:rPr lang="pl-PL" sz="2300" dirty="0" smtClean="0">
                <a:solidFill>
                  <a:schemeClr val="tx1"/>
                </a:solidFill>
              </a:rPr>
              <a:t>.,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Sklep ogólnospożywczy Sylwia Dobosz. 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endParaRPr lang="pl-PL" sz="2300" dirty="0">
              <a:solidFill>
                <a:schemeClr val="tx1"/>
              </a:solidFill>
            </a:endParaRPr>
          </a:p>
          <a:p>
            <a:pPr marL="0" indent="0" eaLnBrk="1" hangingPunct="1">
              <a:buClr>
                <a:srgbClr val="000000"/>
              </a:buClr>
              <a:buSzPct val="100000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W 2015 r. 6 osób kontynuowało staż, w ramach przyznanego </a:t>
            </a:r>
            <a:br>
              <a:rPr lang="pl-PL" sz="2300" dirty="0" smtClean="0">
                <a:solidFill>
                  <a:schemeClr val="tx1"/>
                </a:solidFill>
              </a:rPr>
            </a:br>
            <a:r>
              <a:rPr lang="pl-PL" sz="2300" dirty="0" smtClean="0">
                <a:solidFill>
                  <a:schemeClr val="tx1"/>
                </a:solidFill>
              </a:rPr>
              <a:t>w 2014 r. bonu stażowego.</a:t>
            </a:r>
          </a:p>
        </p:txBody>
      </p:sp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3491880" y="548680"/>
            <a:ext cx="339067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 smtClean="0">
                <a:solidFill>
                  <a:srgbClr val="0070C0"/>
                </a:solidFill>
              </a:rPr>
              <a:t>Bony stażowe </a:t>
            </a:r>
            <a:endParaRPr lang="pl-PL" sz="3600" b="1" dirty="0">
              <a:solidFill>
                <a:srgbClr val="0070C0"/>
              </a:solidFill>
            </a:endParaRPr>
          </a:p>
        </p:txBody>
      </p:sp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517232"/>
            <a:ext cx="1476165" cy="975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59395" name="Text Box 2"/>
          <p:cNvSpPr txBox="1">
            <a:spLocks noChangeArrowheads="1"/>
          </p:cNvSpPr>
          <p:nvPr/>
        </p:nvSpPr>
        <p:spPr bwMode="auto">
          <a:xfrm>
            <a:off x="323850" y="1019175"/>
            <a:ext cx="8429625" cy="3286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3600" b="1" dirty="0">
                <a:solidFill>
                  <a:srgbClr val="0070C0"/>
                </a:solidFill>
              </a:rPr>
              <a:t>Jednorazowe środki na podjęcie działalności gospodarczej</a:t>
            </a:r>
            <a:r>
              <a:rPr lang="pl-PL" sz="3600" dirty="0">
                <a:solidFill>
                  <a:srgbClr val="0070C0"/>
                </a:solidFill>
              </a:rPr>
              <a:t> 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3600" dirty="0">
              <a:solidFill>
                <a:srgbClr val="0070C0"/>
              </a:solidFill>
            </a:endParaRP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Powiatowy Urząd Pracy w</a:t>
            </a:r>
            <a:r>
              <a:rPr lang="pl-PL" sz="2800" b="1" dirty="0">
                <a:solidFill>
                  <a:schemeClr val="tx1"/>
                </a:solidFill>
              </a:rPr>
              <a:t> </a:t>
            </a:r>
            <a:r>
              <a:rPr lang="pl-PL" sz="2800" dirty="0" smtClean="0">
                <a:solidFill>
                  <a:schemeClr val="tx1"/>
                </a:solidFill>
              </a:rPr>
              <a:t>2015 </a:t>
            </a:r>
            <a:r>
              <a:rPr lang="pl-PL" sz="2800" dirty="0">
                <a:solidFill>
                  <a:schemeClr val="tx1"/>
                </a:solidFill>
              </a:rPr>
              <a:t>roku przyznał </a:t>
            </a:r>
            <a:br>
              <a:rPr lang="pl-PL" sz="2800" dirty="0">
                <a:solidFill>
                  <a:schemeClr val="tx1"/>
                </a:solidFill>
              </a:rPr>
            </a:br>
            <a:r>
              <a:rPr lang="pl-PL" sz="2800" dirty="0" smtClean="0">
                <a:solidFill>
                  <a:schemeClr val="tx1"/>
                </a:solidFill>
              </a:rPr>
              <a:t>83 </a:t>
            </a:r>
            <a:r>
              <a:rPr lang="pl-PL" sz="2800" dirty="0">
                <a:solidFill>
                  <a:schemeClr val="tx1"/>
                </a:solidFill>
              </a:rPr>
              <a:t>osobom bezrobotnym jednorazowe środki na podjęcie własnej działalności gospodarczej.</a:t>
            </a:r>
            <a:endParaRPr lang="pl-PL" sz="2800" b="1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Tx/>
              <a:buChar char="-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4157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100" y="5445224"/>
            <a:ext cx="1476165" cy="975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Prostokąt 2"/>
          <p:cNvSpPr>
            <a:spLocks noChangeArrowheads="1"/>
          </p:cNvSpPr>
          <p:nvPr/>
        </p:nvSpPr>
        <p:spPr bwMode="auto">
          <a:xfrm>
            <a:off x="755576" y="1340768"/>
            <a:ext cx="7993063" cy="4873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400" dirty="0">
                <a:solidFill>
                  <a:schemeClr val="tx1"/>
                </a:solidFill>
              </a:rPr>
              <a:t>Rodzaj działalności prowadzonej przez osoby bezrobotne otrzymujące jednorazowe środki to m.in</a:t>
            </a:r>
            <a:r>
              <a:rPr lang="pl-PL" sz="2400" dirty="0" smtClean="0">
                <a:solidFill>
                  <a:schemeClr val="tx1"/>
                </a:solidFill>
              </a:rPr>
              <a:t>.:</a:t>
            </a:r>
          </a:p>
          <a:p>
            <a:pPr marL="342900" indent="-342900">
              <a:spcBef>
                <a:spcPts val="700"/>
              </a:spcBef>
              <a:buClr>
                <a:srgbClr val="000000"/>
              </a:buClr>
              <a:buSzPct val="100000"/>
              <a:buFont typeface="Symbol" panose="05050102010706020507" pitchFamily="18" charset="2"/>
              <a:buChar char="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Konserwacja i naprawa pojazdów samochodowych 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z wyłączeniem motocykli,</a:t>
            </a:r>
          </a:p>
          <a:p>
            <a:pPr marL="342900" indent="-342900">
              <a:spcBef>
                <a:spcPts val="700"/>
              </a:spcBef>
              <a:buClr>
                <a:srgbClr val="000000"/>
              </a:buClr>
              <a:buSzPct val="100000"/>
              <a:buFont typeface="Symbol" panose="05050102010706020507" pitchFamily="18" charset="2"/>
              <a:buChar char="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Działalność w zakresie projektowania,</a:t>
            </a:r>
          </a:p>
          <a:p>
            <a:pPr marL="342900" indent="-342900">
              <a:spcBef>
                <a:spcPts val="700"/>
              </a:spcBef>
              <a:buClr>
                <a:srgbClr val="000000"/>
              </a:buClr>
              <a:buSzPct val="100000"/>
              <a:buFont typeface="Symbol" panose="05050102010706020507" pitchFamily="18" charset="2"/>
              <a:buChar char="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Działalność fotograficzna,</a:t>
            </a:r>
          </a:p>
          <a:p>
            <a:pPr marL="342900" indent="-342900">
              <a:spcBef>
                <a:spcPts val="700"/>
              </a:spcBef>
              <a:buClr>
                <a:srgbClr val="000000"/>
              </a:buClr>
              <a:buSzPct val="100000"/>
              <a:buFont typeface="Symbol" panose="05050102010706020507" pitchFamily="18" charset="2"/>
              <a:buChar char="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Fryzjerstwo i pozostałe zabiegi kosmetyczne,</a:t>
            </a:r>
          </a:p>
          <a:p>
            <a:pPr marL="342900" indent="-342900">
              <a:spcBef>
                <a:spcPts val="700"/>
              </a:spcBef>
              <a:buClr>
                <a:srgbClr val="000000"/>
              </a:buClr>
              <a:buSzPct val="100000"/>
              <a:buFont typeface="Symbol" panose="05050102010706020507" pitchFamily="18" charset="2"/>
              <a:buChar char="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Pozostała działalność rozrywkowa i rekreacyjna,</a:t>
            </a:r>
          </a:p>
          <a:p>
            <a:pPr marL="342900" indent="-342900">
              <a:spcBef>
                <a:spcPts val="700"/>
              </a:spcBef>
              <a:buClr>
                <a:srgbClr val="000000"/>
              </a:buClr>
              <a:buSzPct val="100000"/>
              <a:buFont typeface="Symbol" panose="05050102010706020507" pitchFamily="18" charset="2"/>
              <a:buChar char="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Działalność agencji reklamowych,</a:t>
            </a:r>
          </a:p>
          <a:p>
            <a:pPr marL="342900" indent="-342900">
              <a:spcBef>
                <a:spcPts val="700"/>
              </a:spcBef>
              <a:buClr>
                <a:srgbClr val="000000"/>
              </a:buClr>
              <a:buSzPct val="100000"/>
              <a:buFont typeface="Symbol" panose="05050102010706020507" pitchFamily="18" charset="2"/>
              <a:buChar char="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Działalność prawnicza.</a:t>
            </a:r>
          </a:p>
          <a:p>
            <a:pPr marL="342900" indent="-342900"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―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pl-PL" sz="2400" dirty="0" smtClean="0">
              <a:solidFill>
                <a:schemeClr val="tx1"/>
              </a:solidFill>
            </a:endParaRPr>
          </a:p>
        </p:txBody>
      </p:sp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100" y="5445224"/>
            <a:ext cx="1476165" cy="975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61443" name="Text Box 2"/>
          <p:cNvSpPr txBox="1">
            <a:spLocks noChangeArrowheads="1"/>
          </p:cNvSpPr>
          <p:nvPr/>
        </p:nvSpPr>
        <p:spPr bwMode="auto">
          <a:xfrm>
            <a:off x="395536" y="692150"/>
            <a:ext cx="8284914" cy="3286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3200" b="1" dirty="0">
                <a:solidFill>
                  <a:srgbClr val="0070C0"/>
                </a:solidFill>
              </a:rPr>
              <a:t>Jednorazowe środki na podjęcie działalności gospodarczej ze środków </a:t>
            </a:r>
            <a:r>
              <a:rPr lang="pl-PL" sz="3200" b="1" dirty="0" smtClean="0">
                <a:solidFill>
                  <a:srgbClr val="0070C0"/>
                </a:solidFill>
              </a:rPr>
              <a:t>PFRON</a:t>
            </a:r>
            <a:endParaRPr lang="pl-PL" sz="2600" b="1" dirty="0">
              <a:solidFill>
                <a:schemeClr val="tx1"/>
              </a:solidFill>
            </a:endParaRP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dirty="0" smtClean="0">
                <a:solidFill>
                  <a:schemeClr val="tx1"/>
                </a:solidFill>
              </a:rPr>
              <a:t>W</a:t>
            </a:r>
            <a:r>
              <a:rPr lang="pl-PL" sz="2600" b="1" dirty="0" smtClean="0">
                <a:solidFill>
                  <a:schemeClr val="tx1"/>
                </a:solidFill>
              </a:rPr>
              <a:t> </a:t>
            </a:r>
            <a:r>
              <a:rPr lang="pl-PL" sz="2600" dirty="0" smtClean="0">
                <a:solidFill>
                  <a:schemeClr val="tx1"/>
                </a:solidFill>
              </a:rPr>
              <a:t>2015 </a:t>
            </a:r>
            <a:r>
              <a:rPr lang="pl-PL" sz="2600" dirty="0">
                <a:solidFill>
                  <a:schemeClr val="tx1"/>
                </a:solidFill>
              </a:rPr>
              <a:t>roku </a:t>
            </a:r>
            <a:r>
              <a:rPr lang="pl-PL" sz="2600" dirty="0" smtClean="0">
                <a:solidFill>
                  <a:schemeClr val="tx1"/>
                </a:solidFill>
              </a:rPr>
              <a:t>1 osoba niepełnosprawna otrzymała </a:t>
            </a:r>
            <a:r>
              <a:rPr lang="pl-PL" sz="2600" dirty="0">
                <a:solidFill>
                  <a:schemeClr val="tx1"/>
                </a:solidFill>
              </a:rPr>
              <a:t>jednorazowe środki na podjęcie własnej działalności gospodarczej.  </a:t>
            </a: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600" dirty="0">
              <a:solidFill>
                <a:schemeClr val="tx1"/>
              </a:solidFill>
            </a:endParaRP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dirty="0">
                <a:solidFill>
                  <a:schemeClr val="tx1"/>
                </a:solidFill>
              </a:rPr>
              <a:t>Rodzaj </a:t>
            </a:r>
            <a:r>
              <a:rPr lang="pl-PL" sz="2600" dirty="0" smtClean="0">
                <a:solidFill>
                  <a:schemeClr val="tx1"/>
                </a:solidFill>
              </a:rPr>
              <a:t>prowadzonej działalności:</a:t>
            </a: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dirty="0" smtClean="0">
                <a:solidFill>
                  <a:schemeClr val="tx1"/>
                </a:solidFill>
              </a:rPr>
              <a:t>Działalność usługowa związana z poprawą kondycji fizycznej.</a:t>
            </a: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768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558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427" y="5464621"/>
            <a:ext cx="1476165" cy="975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62467" name="Text Box 2"/>
          <p:cNvSpPr txBox="1">
            <a:spLocks noChangeArrowheads="1"/>
          </p:cNvSpPr>
          <p:nvPr/>
        </p:nvSpPr>
        <p:spPr bwMode="auto">
          <a:xfrm>
            <a:off x="467544" y="908720"/>
            <a:ext cx="8280920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3200" b="1" dirty="0">
                <a:solidFill>
                  <a:srgbClr val="0070C0"/>
                </a:solidFill>
              </a:rPr>
              <a:t>Doposażenie stanowiska pracy </a:t>
            </a: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>
                <a:solidFill>
                  <a:schemeClr val="tx1"/>
                </a:solidFill>
              </a:rPr>
              <a:t>W </a:t>
            </a:r>
            <a:r>
              <a:rPr lang="pl-PL" sz="2400" dirty="0" smtClean="0">
                <a:solidFill>
                  <a:schemeClr val="tx1"/>
                </a:solidFill>
              </a:rPr>
              <a:t>2015 </a:t>
            </a:r>
            <a:r>
              <a:rPr lang="pl-PL" sz="2400" dirty="0">
                <a:solidFill>
                  <a:schemeClr val="tx1"/>
                </a:solidFill>
              </a:rPr>
              <a:t>r. Powiatowy Urząd Pracy dla Powiatu Warszawskiego Zachodniego w Błoniu zrefundował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6 pracodawcom </a:t>
            </a:r>
            <a:r>
              <a:rPr lang="pl-PL" sz="2400" dirty="0">
                <a:solidFill>
                  <a:schemeClr val="tx1"/>
                </a:solidFill>
              </a:rPr>
              <a:t>koszty wyposażenia lub doposażenia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7 stanowisk </a:t>
            </a:r>
            <a:r>
              <a:rPr lang="pl-PL" sz="2400" dirty="0">
                <a:solidFill>
                  <a:schemeClr val="tx1"/>
                </a:solidFill>
              </a:rPr>
              <a:t>pracy dla </a:t>
            </a:r>
            <a:r>
              <a:rPr lang="pl-PL" sz="2400" dirty="0" smtClean="0">
                <a:solidFill>
                  <a:schemeClr val="tx1"/>
                </a:solidFill>
              </a:rPr>
              <a:t>skierowanych osób bezrobotnych </a:t>
            </a:r>
            <a:r>
              <a:rPr lang="pl-PL" sz="2400" dirty="0">
                <a:solidFill>
                  <a:schemeClr val="tx1"/>
                </a:solidFill>
              </a:rPr>
              <a:t>na </a:t>
            </a:r>
            <a:r>
              <a:rPr lang="pl-PL" sz="2400" dirty="0" smtClean="0">
                <a:solidFill>
                  <a:schemeClr val="tx1"/>
                </a:solidFill>
              </a:rPr>
              <a:t>stanowiskach:</a:t>
            </a:r>
            <a:endParaRPr lang="pl-PL" sz="2400" dirty="0">
              <a:solidFill>
                <a:schemeClr val="tx1"/>
              </a:solidFill>
            </a:endParaRPr>
          </a:p>
          <a:p>
            <a:pPr marL="266700" indent="-266700" algn="just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−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mechanik pojazdów samochodowych,</a:t>
            </a:r>
          </a:p>
          <a:p>
            <a:pPr marL="266700" indent="-266700" algn="just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−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technik prac biurowych,</a:t>
            </a:r>
          </a:p>
          <a:p>
            <a:pPr marL="266700" indent="-266700" algn="just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−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telemarketer,</a:t>
            </a:r>
          </a:p>
          <a:p>
            <a:pPr marL="266700" indent="-266700" algn="just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−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szklarz i montażysta elementów szklanych,</a:t>
            </a:r>
          </a:p>
          <a:p>
            <a:pPr marL="266700" indent="-266700" algn="just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−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magazynier, </a:t>
            </a:r>
          </a:p>
          <a:p>
            <a:pPr marL="266700" indent="-266700" algn="just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−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młodszy konsultant ds. rejestracji produktów leczniczych         weterynaryjnych.</a:t>
            </a: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5601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852895"/>
            <a:ext cx="1253084" cy="827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62467" name="Text Box 2"/>
          <p:cNvSpPr txBox="1">
            <a:spLocks noChangeArrowheads="1"/>
          </p:cNvSpPr>
          <p:nvPr/>
        </p:nvSpPr>
        <p:spPr bwMode="auto">
          <a:xfrm>
            <a:off x="706894" y="908050"/>
            <a:ext cx="7776864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3200" b="1" dirty="0" smtClean="0">
                <a:solidFill>
                  <a:srgbClr val="0070C0"/>
                </a:solidFill>
              </a:rPr>
              <a:t>Dofinansowanie wynagrodzenia zatrudnienia bezrobotnego, który ukończył 50 r. ż.</a:t>
            </a:r>
            <a:endParaRPr lang="pl-PL" sz="3200" b="1" dirty="0">
              <a:solidFill>
                <a:srgbClr val="0070C0"/>
              </a:solidFill>
            </a:endParaRP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300" dirty="0">
                <a:solidFill>
                  <a:schemeClr val="tx1"/>
                </a:solidFill>
              </a:rPr>
              <a:t>W </a:t>
            </a:r>
            <a:r>
              <a:rPr lang="pl-PL" sz="2300" dirty="0" smtClean="0">
                <a:solidFill>
                  <a:schemeClr val="tx1"/>
                </a:solidFill>
              </a:rPr>
              <a:t>2015 </a:t>
            </a:r>
            <a:r>
              <a:rPr lang="pl-PL" sz="2300" dirty="0">
                <a:solidFill>
                  <a:schemeClr val="tx1"/>
                </a:solidFill>
              </a:rPr>
              <a:t>r. Powiatowy Urząd Pracy dla Powiatu Warszawskiego Zachodniego w Błoniu </a:t>
            </a:r>
            <a:r>
              <a:rPr lang="pl-PL" sz="2300" dirty="0" smtClean="0">
                <a:solidFill>
                  <a:schemeClr val="tx1"/>
                </a:solidFill>
              </a:rPr>
              <a:t>dofinansował </a:t>
            </a:r>
            <a:br>
              <a:rPr lang="pl-PL" sz="2300" dirty="0" smtClean="0">
                <a:solidFill>
                  <a:schemeClr val="tx1"/>
                </a:solidFill>
              </a:rPr>
            </a:br>
            <a:r>
              <a:rPr lang="pl-PL" sz="2300" dirty="0" smtClean="0">
                <a:solidFill>
                  <a:schemeClr val="tx1"/>
                </a:solidFill>
              </a:rPr>
              <a:t>6 pracodawcom wynagrodzenie zatrudnienia bezrobotnego, który ukończył 50 r. ż. Dofinansowanie otrzymali m.in. następujący Pracodawcy:</a:t>
            </a:r>
          </a:p>
          <a:p>
            <a:pPr marL="342900" indent="-342900" algn="just">
              <a:spcBef>
                <a:spcPts val="700"/>
              </a:spcBef>
              <a:buClr>
                <a:srgbClr val="000000"/>
              </a:buClr>
              <a:buSzPct val="100000"/>
              <a:buFont typeface="Symbol" panose="05050102010706020507" pitchFamily="18" charset="2"/>
              <a:buChar char="-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300" dirty="0" smtClean="0">
                <a:solidFill>
                  <a:schemeClr val="tx1"/>
                </a:solidFill>
              </a:rPr>
              <a:t>Centrum Medyczne SORNO,</a:t>
            </a:r>
          </a:p>
          <a:p>
            <a:pPr marL="342900" indent="-342900" algn="just">
              <a:spcBef>
                <a:spcPts val="700"/>
              </a:spcBef>
              <a:buClr>
                <a:srgbClr val="000000"/>
              </a:buClr>
              <a:buSzPct val="100000"/>
              <a:buFont typeface="Symbol" panose="05050102010706020507" pitchFamily="18" charset="2"/>
              <a:buChar char="-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300" dirty="0" smtClean="0">
                <a:solidFill>
                  <a:schemeClr val="tx1"/>
                </a:solidFill>
              </a:rPr>
              <a:t>Gospodarstwo agroturystyczne Wędrowniczek,</a:t>
            </a:r>
          </a:p>
          <a:p>
            <a:pPr marL="342900" indent="-342900" algn="just">
              <a:spcBef>
                <a:spcPts val="700"/>
              </a:spcBef>
              <a:buClr>
                <a:srgbClr val="000000"/>
              </a:buClr>
              <a:buSzPct val="100000"/>
              <a:buFont typeface="Symbol" panose="05050102010706020507" pitchFamily="18" charset="2"/>
              <a:buChar char="-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300" dirty="0" err="1" smtClean="0">
                <a:solidFill>
                  <a:schemeClr val="tx1"/>
                </a:solidFill>
              </a:rPr>
              <a:t>Eurotir</a:t>
            </a:r>
            <a:r>
              <a:rPr lang="pl-PL" sz="2300" dirty="0" smtClean="0">
                <a:solidFill>
                  <a:schemeClr val="tx1"/>
                </a:solidFill>
              </a:rPr>
              <a:t>.</a:t>
            </a: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000" dirty="0" smtClean="0">
                <a:solidFill>
                  <a:schemeClr val="tx1"/>
                </a:solidFill>
              </a:rPr>
              <a:t>Kontynuowano dofinansowanie wynagrodzenia dla 5 osób  z roku poprzedniego.</a:t>
            </a:r>
            <a:endParaRPr lang="pl-PL" sz="20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9238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5208" y="4725144"/>
            <a:ext cx="1275141" cy="842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1527175" y="172085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sp>
        <p:nvSpPr>
          <p:cNvPr id="63492" name="Line 143"/>
          <p:cNvSpPr>
            <a:spLocks noChangeShapeType="1"/>
          </p:cNvSpPr>
          <p:nvPr/>
        </p:nvSpPr>
        <p:spPr bwMode="auto">
          <a:xfrm>
            <a:off x="77898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3" name="Line 146"/>
          <p:cNvSpPr>
            <a:spLocks noChangeShapeType="1"/>
          </p:cNvSpPr>
          <p:nvPr/>
        </p:nvSpPr>
        <p:spPr bwMode="auto">
          <a:xfrm>
            <a:off x="77898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4" name="Text Box 599"/>
          <p:cNvSpPr txBox="1">
            <a:spLocks noChangeArrowheads="1"/>
          </p:cNvSpPr>
          <p:nvPr/>
        </p:nvSpPr>
        <p:spPr bwMode="auto">
          <a:xfrm>
            <a:off x="1311275" y="1576388"/>
            <a:ext cx="2252663" cy="256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sp>
        <p:nvSpPr>
          <p:cNvPr id="63495" name="Line 739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6" name="Line 742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7" name="Line 1061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8" name="Line 1064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9" name="pole tekstowe 10"/>
          <p:cNvSpPr txBox="1">
            <a:spLocks noChangeArrowheads="1"/>
          </p:cNvSpPr>
          <p:nvPr/>
        </p:nvSpPr>
        <p:spPr bwMode="auto">
          <a:xfrm>
            <a:off x="1000125" y="1857375"/>
            <a:ext cx="7643813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>
                <a:solidFill>
                  <a:srgbClr val="800000"/>
                </a:solidFill>
              </a:rPr>
              <a:t>Inne zadania realizowane przez Powiatowy Urząd Pracy dla Powiatu Warszawskiego Zachodniego </a:t>
            </a:r>
            <a:br>
              <a:rPr lang="pl-PL" sz="3600" b="1" dirty="0">
                <a:solidFill>
                  <a:srgbClr val="800000"/>
                </a:solidFill>
              </a:rPr>
            </a:br>
            <a:r>
              <a:rPr lang="pl-PL" sz="3600" b="1" dirty="0">
                <a:solidFill>
                  <a:srgbClr val="800000"/>
                </a:solidFill>
              </a:rPr>
              <a:t>w Błoniu w </a:t>
            </a:r>
            <a:r>
              <a:rPr lang="pl-PL" sz="3600" b="1" dirty="0" smtClean="0">
                <a:solidFill>
                  <a:srgbClr val="800000"/>
                </a:solidFill>
              </a:rPr>
              <a:t>2015 </a:t>
            </a:r>
            <a:r>
              <a:rPr lang="pl-PL" sz="3600" b="1" dirty="0">
                <a:solidFill>
                  <a:srgbClr val="800000"/>
                </a:solidFill>
              </a:rPr>
              <a:t>roku</a:t>
            </a:r>
            <a:r>
              <a:rPr lang="pl-PL" sz="36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357187" y="509587"/>
            <a:ext cx="8358187" cy="581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</a:endParaRP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 smtClean="0">
                <a:solidFill>
                  <a:srgbClr val="800000"/>
                </a:solidFill>
              </a:rPr>
              <a:t>EFS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Powiatowy </a:t>
            </a:r>
            <a:r>
              <a:rPr lang="pl-PL" sz="2400" dirty="0">
                <a:solidFill>
                  <a:schemeClr val="tx1"/>
                </a:solidFill>
              </a:rPr>
              <a:t>Urząd Pracy dla Powiatu Warszawskiego Zachodniego w Błoniu realizował w </a:t>
            </a:r>
            <a:r>
              <a:rPr lang="pl-PL" sz="2400" dirty="0" smtClean="0">
                <a:solidFill>
                  <a:schemeClr val="tx1"/>
                </a:solidFill>
              </a:rPr>
              <a:t>2015 </a:t>
            </a:r>
            <a:r>
              <a:rPr lang="pl-PL" sz="2400" dirty="0">
                <a:solidFill>
                  <a:schemeClr val="tx1"/>
                </a:solidFill>
              </a:rPr>
              <a:t>r. </a:t>
            </a:r>
            <a:r>
              <a:rPr lang="pl-PL" sz="2400" dirty="0" smtClean="0">
                <a:solidFill>
                  <a:schemeClr val="tx1"/>
                </a:solidFill>
              </a:rPr>
              <a:t>trzy </a:t>
            </a:r>
            <a:r>
              <a:rPr lang="pl-PL" sz="2400" dirty="0">
                <a:solidFill>
                  <a:schemeClr val="tx1"/>
                </a:solidFill>
              </a:rPr>
              <a:t>projekty </a:t>
            </a:r>
            <a:br>
              <a:rPr lang="pl-PL" sz="2400" dirty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współfinansowane z Europejskiego Funduszu Społecznego.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 smtClean="0">
                <a:solidFill>
                  <a:schemeClr val="tx1"/>
                </a:solidFill>
              </a:rPr>
              <a:t>Projekt „Bliżej klienta” </a:t>
            </a:r>
            <a:r>
              <a:rPr lang="pl-PL" sz="2400" dirty="0" smtClean="0">
                <a:solidFill>
                  <a:schemeClr val="tx1"/>
                </a:solidFill>
              </a:rPr>
              <a:t>– Poddziałanie 6.1.2 Program Operacyjny Kapitał Ludzki.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</a:rPr>
              <a:t>Realizacja projektu „Bliżej klienta” Poddziałania 6.1.2 </a:t>
            </a:r>
            <a:r>
              <a:rPr lang="pl-PL" sz="2400" i="1" dirty="0">
                <a:solidFill>
                  <a:schemeClr val="tx1"/>
                </a:solidFill>
              </a:rPr>
              <a:t>Wsparcie powiatowych i wojewódzkich urzędów pracy na rzecz aktywizacji zawodowej osób bezrobotnych w regionie</a:t>
            </a:r>
            <a:r>
              <a:rPr lang="pl-PL" sz="2400" dirty="0">
                <a:solidFill>
                  <a:schemeClr val="tx1"/>
                </a:solidFill>
              </a:rPr>
              <a:t> umożliwiła zatrudnienie 2 pośredników pracy i 2 doradców zawodowych.</a:t>
            </a:r>
            <a:endParaRPr lang="pl-PL" sz="24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611560" y="603201"/>
            <a:ext cx="7647629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 smtClean="0">
                <a:solidFill>
                  <a:srgbClr val="800000"/>
                </a:solidFill>
              </a:rPr>
              <a:t>EFS – „Bliżej klienta”</a:t>
            </a:r>
            <a:endParaRPr lang="pl-PL" sz="3600" b="1" dirty="0">
              <a:solidFill>
                <a:srgbClr val="800000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6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500" dirty="0" smtClean="0">
                <a:solidFill>
                  <a:schemeClr val="tx1"/>
                </a:solidFill>
              </a:rPr>
              <a:t>Wzrost </a:t>
            </a:r>
            <a:r>
              <a:rPr lang="pl-PL" sz="2500" dirty="0">
                <a:solidFill>
                  <a:schemeClr val="tx1"/>
                </a:solidFill>
              </a:rPr>
              <a:t>zatrudnienia pozwolił podnieść jakość, zasięg </a:t>
            </a:r>
            <a:r>
              <a:rPr lang="pl-PL" sz="2500" dirty="0" smtClean="0">
                <a:solidFill>
                  <a:schemeClr val="tx1"/>
                </a:solidFill>
              </a:rPr>
              <a:t>i </a:t>
            </a:r>
            <a:r>
              <a:rPr lang="pl-PL" sz="2500" dirty="0">
                <a:solidFill>
                  <a:schemeClr val="tx1"/>
                </a:solidFill>
              </a:rPr>
              <a:t>dostęp do świadczonych usług z zakresu pośrednictwa i doradztwa </a:t>
            </a:r>
            <a:r>
              <a:rPr lang="pl-PL" sz="2500" dirty="0" smtClean="0">
                <a:solidFill>
                  <a:schemeClr val="tx1"/>
                </a:solidFill>
              </a:rPr>
              <a:t>zawodowego. Nadrzędnym </a:t>
            </a:r>
            <a:r>
              <a:rPr lang="pl-PL" sz="2500" dirty="0">
                <a:solidFill>
                  <a:schemeClr val="tx1"/>
                </a:solidFill>
              </a:rPr>
              <a:t>celem projektu było zwiększenie oddziaływania aktywnej polityki rynku pracy poprzez upowszechnienie dostępu do pośrednictwa pracy </a:t>
            </a:r>
            <a:r>
              <a:rPr lang="pl-PL" sz="2500" dirty="0" smtClean="0">
                <a:solidFill>
                  <a:schemeClr val="tx1"/>
                </a:solidFill>
              </a:rPr>
              <a:t/>
            </a:r>
            <a:br>
              <a:rPr lang="pl-PL" sz="2500" dirty="0" smtClean="0">
                <a:solidFill>
                  <a:schemeClr val="tx1"/>
                </a:solidFill>
              </a:rPr>
            </a:br>
            <a:r>
              <a:rPr lang="pl-PL" sz="2500" dirty="0" smtClean="0">
                <a:solidFill>
                  <a:schemeClr val="tx1"/>
                </a:solidFill>
              </a:rPr>
              <a:t>i </a:t>
            </a:r>
            <a:r>
              <a:rPr lang="pl-PL" sz="2500" dirty="0">
                <a:solidFill>
                  <a:schemeClr val="tx1"/>
                </a:solidFill>
              </a:rPr>
              <a:t>doradztwa zawodowego wszystkich klientów naszego </a:t>
            </a:r>
            <a:r>
              <a:rPr lang="pl-PL" sz="2500" dirty="0" smtClean="0">
                <a:solidFill>
                  <a:schemeClr val="tx1"/>
                </a:solidFill>
              </a:rPr>
              <a:t>Urzędu: osób bezrobotnych, poszukujących pracy, niepełnosprawnych</a:t>
            </a:r>
            <a:r>
              <a:rPr lang="pl-PL" sz="2500" dirty="0">
                <a:solidFill>
                  <a:schemeClr val="tx1"/>
                </a:solidFill>
              </a:rPr>
              <a:t>, biernych zawodowo </a:t>
            </a:r>
            <a:r>
              <a:rPr lang="pl-PL" sz="2500" dirty="0" smtClean="0">
                <a:solidFill>
                  <a:schemeClr val="tx1"/>
                </a:solidFill>
              </a:rPr>
              <a:t/>
            </a:r>
            <a:br>
              <a:rPr lang="pl-PL" sz="2500" dirty="0" smtClean="0">
                <a:solidFill>
                  <a:schemeClr val="tx1"/>
                </a:solidFill>
              </a:rPr>
            </a:br>
            <a:r>
              <a:rPr lang="pl-PL" sz="2500" dirty="0" smtClean="0">
                <a:solidFill>
                  <a:schemeClr val="tx1"/>
                </a:solidFill>
              </a:rPr>
              <a:t>i </a:t>
            </a:r>
            <a:r>
              <a:rPr lang="pl-PL" sz="2500" dirty="0">
                <a:solidFill>
                  <a:schemeClr val="tx1"/>
                </a:solidFill>
              </a:rPr>
              <a:t>pracodawców. </a:t>
            </a:r>
          </a:p>
        </p:txBody>
      </p:sp>
      <p:pic>
        <p:nvPicPr>
          <p:cNvPr id="819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0607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Text Box 3"/>
          <p:cNvSpPr txBox="1">
            <a:spLocks noChangeArrowheads="1"/>
          </p:cNvSpPr>
          <p:nvPr/>
        </p:nvSpPr>
        <p:spPr bwMode="auto">
          <a:xfrm>
            <a:off x="323528" y="539675"/>
            <a:ext cx="8136904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>
                <a:solidFill>
                  <a:srgbClr val="800000"/>
                </a:solidFill>
              </a:rPr>
              <a:t>EFS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Projekt </a:t>
            </a:r>
            <a:r>
              <a:rPr lang="pl-PL" sz="2400" b="1" dirty="0" smtClean="0">
                <a:solidFill>
                  <a:schemeClr val="tx1"/>
                </a:solidFill>
              </a:rPr>
              <a:t>„Aktywizacja osób młodych pozostających bez pracy w powiecie warszawskim zachodnim (I)” </a:t>
            </a:r>
            <a:br>
              <a:rPr lang="pl-PL" sz="2400" b="1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w ramach Programu Operacyjnego Wiedza Edukacja Rozwój 2014 – 2020 – Poddziałanie 1.1.1.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Celem projektu było zwiększenie możliwości zatrudnienia osób młodych w wieku 18-29 lat, które nie uczestniczą 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w kształceniu i szkoleniu (tzw. Młodzieży NEET).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Grupę docelową projektu stanowiły </a:t>
            </a:r>
            <a:r>
              <a:rPr lang="pl-PL" sz="2400" b="1" dirty="0" smtClean="0">
                <a:solidFill>
                  <a:schemeClr val="tx1"/>
                </a:solidFill>
              </a:rPr>
              <a:t>93</a:t>
            </a:r>
            <a:r>
              <a:rPr lang="pl-PL" sz="2400" dirty="0" smtClean="0">
                <a:solidFill>
                  <a:schemeClr val="tx1"/>
                </a:solidFill>
              </a:rPr>
              <a:t>  osoby bezrobotne zakwalifikowane do II profilu pomocy.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W ramach ww. projektu odbyły się 33 szkolenia, 40 staży oraz 20 osób otrzymało jednorazowe środki na podjęcie działalności gospodarczej.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Text Box 3"/>
          <p:cNvSpPr txBox="1">
            <a:spLocks noChangeArrowheads="1"/>
          </p:cNvSpPr>
          <p:nvPr/>
        </p:nvSpPr>
        <p:spPr bwMode="auto">
          <a:xfrm>
            <a:off x="395536" y="509587"/>
            <a:ext cx="8136904" cy="7294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>
                <a:solidFill>
                  <a:srgbClr val="800000"/>
                </a:solidFill>
              </a:rPr>
              <a:t>EFS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Projekt </a:t>
            </a:r>
            <a:r>
              <a:rPr lang="pl-PL" sz="2400" b="1" dirty="0" smtClean="0">
                <a:solidFill>
                  <a:schemeClr val="tx1"/>
                </a:solidFill>
              </a:rPr>
              <a:t>„Aktywizacja osób w wieku 30 lat i powyżej pozostających bez pracy w powiecie warszawski zachodnim (I)” </a:t>
            </a:r>
            <a:r>
              <a:rPr lang="pl-PL" sz="2400" dirty="0" smtClean="0">
                <a:solidFill>
                  <a:schemeClr val="tx1"/>
                </a:solidFill>
              </a:rPr>
              <a:t>w ramach Regionalnego Programu Operacyjnego Województwa Mazowieckiego na lata 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2014 – 2020.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Celem projektu było zwiększenie możliwości zatrudnienia osób w wieku 30 lat i powyżej należących do grup </a:t>
            </a:r>
            <a:r>
              <a:rPr lang="pl-PL" sz="2400" dirty="0" err="1" smtClean="0">
                <a:solidFill>
                  <a:schemeClr val="tx1"/>
                </a:solidFill>
              </a:rPr>
              <a:t>defaworyzowanych</a:t>
            </a:r>
            <a:r>
              <a:rPr lang="pl-PL" sz="2400" dirty="0" smtClean="0">
                <a:solidFill>
                  <a:schemeClr val="tx1"/>
                </a:solidFill>
              </a:rPr>
              <a:t> pozostających bez pracy w powiecie warszawskim zachodnim.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</a:rPr>
              <a:t>Grupę docelową projektu </a:t>
            </a:r>
            <a:r>
              <a:rPr lang="pl-PL" sz="2400" dirty="0" smtClean="0">
                <a:solidFill>
                  <a:schemeClr val="tx1"/>
                </a:solidFill>
              </a:rPr>
              <a:t>stanowiło </a:t>
            </a:r>
            <a:r>
              <a:rPr lang="pl-PL" sz="2400" b="1" dirty="0" smtClean="0">
                <a:solidFill>
                  <a:schemeClr val="tx1"/>
                </a:solidFill>
              </a:rPr>
              <a:t>70</a:t>
            </a:r>
            <a:r>
              <a:rPr lang="pl-PL" sz="2400" dirty="0" smtClean="0">
                <a:solidFill>
                  <a:schemeClr val="tx1"/>
                </a:solidFill>
              </a:rPr>
              <a:t>  osób bezrobotnych zakwalifikowanych </a:t>
            </a:r>
            <a:r>
              <a:rPr lang="pl-PL" sz="2400" dirty="0">
                <a:solidFill>
                  <a:schemeClr val="tx1"/>
                </a:solidFill>
              </a:rPr>
              <a:t>do II profilu pomocy.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</a:rPr>
              <a:t>W ramach ww. projektu </a:t>
            </a:r>
            <a:r>
              <a:rPr lang="pl-PL" sz="2400" dirty="0" smtClean="0">
                <a:solidFill>
                  <a:schemeClr val="tx1"/>
                </a:solidFill>
              </a:rPr>
              <a:t>odbyło </a:t>
            </a:r>
            <a:r>
              <a:rPr lang="pl-PL" sz="2400" dirty="0">
                <a:solidFill>
                  <a:schemeClr val="tx1"/>
                </a:solidFill>
              </a:rPr>
              <a:t>się </a:t>
            </a:r>
            <a:r>
              <a:rPr lang="pl-PL" sz="2400" dirty="0" smtClean="0">
                <a:solidFill>
                  <a:schemeClr val="tx1"/>
                </a:solidFill>
              </a:rPr>
              <a:t>39 szkoleń, 31 </a:t>
            </a:r>
            <a:r>
              <a:rPr lang="pl-PL" sz="2400" dirty="0">
                <a:solidFill>
                  <a:schemeClr val="tx1"/>
                </a:solidFill>
              </a:rPr>
              <a:t>staży oraz </a:t>
            </a:r>
            <a:r>
              <a:rPr lang="pl-PL" sz="2400" dirty="0" smtClean="0">
                <a:solidFill>
                  <a:schemeClr val="tx1"/>
                </a:solidFill>
              </a:rPr>
              <a:t>14 </a:t>
            </a:r>
            <a:r>
              <a:rPr lang="pl-PL" sz="2400" dirty="0">
                <a:solidFill>
                  <a:schemeClr val="tx1"/>
                </a:solidFill>
              </a:rPr>
              <a:t>osób otrzymało jednorazowe środki na podjęcie działalności gospodarczej.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839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17785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3976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428625" y="1147763"/>
            <a:ext cx="8247063" cy="39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200" b="1" dirty="0" smtClean="0">
                <a:solidFill>
                  <a:srgbClr val="800080"/>
                </a:solidFill>
              </a:rPr>
              <a:t>SZKOLENIA pracowników Urzędu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Pracownicy uczestniczyli w 19 szkoleniach płatnych oraz 30 bezpłatnych.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Zorganizowano 2 szkolenia grupowe pn.:</a:t>
            </a:r>
          </a:p>
          <a:p>
            <a:pPr marL="360363" indent="-360363" algn="just">
              <a:buClr>
                <a:srgbClr val="000000"/>
              </a:buClr>
              <a:buSzPct val="100000"/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</a:rPr>
              <a:t>Zespół pracowników jako grupa zadaniowa, czyli jak współpracować efektywnie, bezkonfliktowo i optymalnie zarządzając czasem;</a:t>
            </a:r>
          </a:p>
          <a:p>
            <a:pPr marL="360363" indent="-360363" algn="just">
              <a:buClr>
                <a:srgbClr val="000000"/>
              </a:buClr>
              <a:buSzPct val="100000"/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</a:rPr>
              <a:t>KPA w codziennej pracy urzędnika, rejestracja, pomoc de </a:t>
            </a:r>
            <a:r>
              <a:rPr lang="pl-PL" sz="2400" dirty="0" err="1" smtClean="0">
                <a:solidFill>
                  <a:schemeClr val="tx1"/>
                </a:solidFill>
              </a:rPr>
              <a:t>minimis</a:t>
            </a:r>
            <a:r>
              <a:rPr lang="pl-PL" sz="2400" dirty="0" smtClean="0">
                <a:solidFill>
                  <a:schemeClr val="tx1"/>
                </a:solidFill>
              </a:rPr>
              <a:t> i pomoc publiczna.</a:t>
            </a: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476250" y="1147763"/>
            <a:ext cx="8247063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200" b="1" dirty="0" smtClean="0">
                <a:solidFill>
                  <a:srgbClr val="800080"/>
                </a:solidFill>
              </a:rPr>
              <a:t>SZKOLENIA pracowników Urzędu</a:t>
            </a: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b="1" dirty="0">
                <a:solidFill>
                  <a:schemeClr val="tx1"/>
                </a:solidFill>
              </a:rPr>
              <a:t>s</a:t>
            </a:r>
            <a:r>
              <a:rPr lang="pl-PL" sz="2000" b="1" dirty="0" smtClean="0">
                <a:solidFill>
                  <a:schemeClr val="tx1"/>
                </a:solidFill>
              </a:rPr>
              <a:t>zkolenia indywidualne:</a:t>
            </a:r>
            <a:endParaRPr lang="pl-PL" sz="2000" b="1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dirty="0">
                <a:solidFill>
                  <a:schemeClr val="tx1"/>
                </a:solidFill>
              </a:rPr>
              <a:t>1.</a:t>
            </a:r>
            <a:r>
              <a:rPr lang="pl-PL" b="1" dirty="0">
                <a:solidFill>
                  <a:schemeClr val="tx1"/>
                </a:solidFill>
              </a:rPr>
              <a:t>	</a:t>
            </a:r>
            <a:r>
              <a:rPr lang="pl-PL" dirty="0">
                <a:solidFill>
                  <a:schemeClr val="tx1"/>
                </a:solidFill>
              </a:rPr>
              <a:t>Polski rynek pracy a doświadczenie UE - możliwości i ich adaptacja w zakresie rozwiązywania polskich problemów w różnych skalach przestrzennych i strukturalnych.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dirty="0">
                <a:solidFill>
                  <a:schemeClr val="tx1"/>
                </a:solidFill>
              </a:rPr>
              <a:t>2.	Nowe szkolenie dla rejestracji i ewidencji: "od rejestracji do aktywizacji - pozyskiwanie informacji od bezrobotnego i poszukującego pracy dla profilowania pomocy. Postępowanie administracyjne z wykorzystywaniem środków komunikacji elektronicznej. Naliczanie świadczeń z FP. Współpraca z doradcami </a:t>
            </a:r>
            <a:r>
              <a:rPr lang="pl-PL" dirty="0" smtClean="0">
                <a:solidFill>
                  <a:schemeClr val="tx1"/>
                </a:solidFill>
              </a:rPr>
              <a:t>klienta„.</a:t>
            </a:r>
            <a:endParaRPr lang="pl-PL" dirty="0">
              <a:solidFill>
                <a:schemeClr val="tx1"/>
              </a:solidFill>
            </a:endParaRPr>
          </a:p>
          <a:p>
            <a:pPr marL="342900" indent="-342900">
              <a:buClr>
                <a:srgbClr val="000000"/>
              </a:buClr>
              <a:buSzPct val="100000"/>
              <a:buFont typeface="Times New Roman" pitchFamily="18" charset="0"/>
              <a:buAutoNum type="arabicPeriod" startAt="3"/>
            </a:pPr>
            <a:r>
              <a:rPr lang="pl-PL" dirty="0" smtClean="0">
                <a:solidFill>
                  <a:schemeClr val="tx1"/>
                </a:solidFill>
              </a:rPr>
              <a:t>Procedury </a:t>
            </a:r>
            <a:r>
              <a:rPr lang="pl-PL" dirty="0">
                <a:solidFill>
                  <a:schemeClr val="tx1"/>
                </a:solidFill>
              </a:rPr>
              <a:t>postępowania w sytuacjach kryzysowych i zagrożenia. Współpraca z wymiarem sprawiedliwości, organami ścigania, zasady </a:t>
            </a:r>
            <a:r>
              <a:rPr lang="pl-PL" dirty="0" smtClean="0">
                <a:solidFill>
                  <a:schemeClr val="tx1"/>
                </a:solidFill>
              </a:rPr>
              <a:t>bezpieczeństwa.</a:t>
            </a:r>
          </a:p>
          <a:p>
            <a:pPr marL="342900" indent="-342900">
              <a:buClr>
                <a:srgbClr val="000000"/>
              </a:buClr>
              <a:buSzPct val="100000"/>
              <a:buFont typeface="Times New Roman" pitchFamily="18" charset="0"/>
              <a:buAutoNum type="arabicPeriod" startAt="3"/>
            </a:pPr>
            <a:r>
              <a:rPr lang="pl-PL" dirty="0" smtClean="0">
                <a:solidFill>
                  <a:schemeClr val="tx1"/>
                </a:solidFill>
              </a:rPr>
              <a:t>Narzędzie </a:t>
            </a:r>
            <a:r>
              <a:rPr lang="pl-PL" dirty="0">
                <a:solidFill>
                  <a:schemeClr val="tx1"/>
                </a:solidFill>
              </a:rPr>
              <a:t>do badania </a:t>
            </a:r>
            <a:r>
              <a:rPr lang="pl-PL" dirty="0" smtClean="0">
                <a:solidFill>
                  <a:schemeClr val="tx1"/>
                </a:solidFill>
              </a:rPr>
              <a:t>kompetencji.</a:t>
            </a:r>
            <a:endParaRPr lang="pl-PL" dirty="0">
              <a:solidFill>
                <a:schemeClr val="tx1"/>
              </a:solidFill>
            </a:endParaRPr>
          </a:p>
          <a:p>
            <a:pPr marL="342900" indent="-342900">
              <a:buClr>
                <a:srgbClr val="000000"/>
              </a:buClr>
              <a:buSzPct val="100000"/>
              <a:buFont typeface="Times New Roman" pitchFamily="18" charset="0"/>
              <a:buAutoNum type="arabicPeriod" startAt="3"/>
            </a:pPr>
            <a:r>
              <a:rPr lang="pl-PL" dirty="0" smtClean="0">
                <a:solidFill>
                  <a:schemeClr val="tx1"/>
                </a:solidFill>
              </a:rPr>
              <a:t>Interaktywny </a:t>
            </a:r>
            <a:r>
              <a:rPr lang="pl-PL" dirty="0">
                <a:solidFill>
                  <a:schemeClr val="tx1"/>
                </a:solidFill>
              </a:rPr>
              <a:t>płatnik PLUS - nowy wymiar komunikacji z ZUS w </a:t>
            </a:r>
            <a:r>
              <a:rPr lang="pl-PL" dirty="0" smtClean="0">
                <a:solidFill>
                  <a:schemeClr val="tx1"/>
                </a:solidFill>
              </a:rPr>
              <a:t>2015.</a:t>
            </a:r>
            <a:endParaRPr lang="pl-PL" dirty="0">
              <a:solidFill>
                <a:schemeClr val="tx1"/>
              </a:solidFill>
            </a:endParaRPr>
          </a:p>
          <a:p>
            <a:pPr marL="342900" indent="-342900">
              <a:buClr>
                <a:srgbClr val="000000"/>
              </a:buClr>
              <a:buSzPct val="100000"/>
              <a:buFont typeface="Times New Roman" pitchFamily="18" charset="0"/>
              <a:buAutoNum type="arabicPeriod" startAt="3"/>
            </a:pPr>
            <a:r>
              <a:rPr lang="pl-PL" dirty="0" smtClean="0">
                <a:solidFill>
                  <a:schemeClr val="tx1"/>
                </a:solidFill>
              </a:rPr>
              <a:t>Rozliczanie </a:t>
            </a:r>
            <a:r>
              <a:rPr lang="pl-PL" dirty="0">
                <a:solidFill>
                  <a:schemeClr val="tx1"/>
                </a:solidFill>
              </a:rPr>
              <a:t>projektów pozakonkursowych w ramach PO WER dla </a:t>
            </a:r>
            <a:r>
              <a:rPr lang="pl-PL" dirty="0" smtClean="0">
                <a:solidFill>
                  <a:schemeClr val="tx1"/>
                </a:solidFill>
              </a:rPr>
              <a:t>PUP.</a:t>
            </a:r>
            <a:endParaRPr lang="pl-PL" dirty="0">
              <a:solidFill>
                <a:schemeClr val="tx1"/>
              </a:solidFill>
            </a:endParaRPr>
          </a:p>
          <a:p>
            <a:pPr marL="342900" indent="-342900">
              <a:buClr>
                <a:srgbClr val="000000"/>
              </a:buClr>
              <a:buSzPct val="100000"/>
              <a:buFont typeface="Times New Roman" pitchFamily="18" charset="0"/>
              <a:buAutoNum type="arabicPeriod" startAt="3"/>
            </a:pPr>
            <a:endParaRPr lang="pl-PL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 smtClean="0">
              <a:solidFill>
                <a:schemeClr val="tx1"/>
              </a:solidFill>
            </a:endParaRPr>
          </a:p>
        </p:txBody>
      </p:sp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1084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Text Box 3"/>
          <p:cNvSpPr txBox="1">
            <a:spLocks noChangeArrowheads="1"/>
          </p:cNvSpPr>
          <p:nvPr/>
        </p:nvSpPr>
        <p:spPr bwMode="auto">
          <a:xfrm>
            <a:off x="381337" y="620688"/>
            <a:ext cx="8281168" cy="3570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 dirty="0" smtClean="0">
              <a:solidFill>
                <a:schemeClr val="tx1"/>
              </a:solidFill>
            </a:endParaRP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rgbClr val="800080"/>
                </a:solidFill>
              </a:rPr>
              <a:t>OŚWIADCZENIA DOT. CUDZOZIEMCÓW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b="1" dirty="0" smtClean="0">
                <a:solidFill>
                  <a:schemeClr val="tx1"/>
                </a:solidFill>
              </a:rPr>
              <a:t>Rejestracja </a:t>
            </a:r>
            <a:r>
              <a:rPr lang="pl-PL" b="1" dirty="0">
                <a:solidFill>
                  <a:schemeClr val="tx1"/>
                </a:solidFill>
              </a:rPr>
              <a:t>OŚWIADCZEŃ O ZAMIARZE POWIERZENIA WYKONYWANIA PRACY OBYWATELOWI </a:t>
            </a:r>
            <a:r>
              <a:rPr lang="pl-PL" b="1" dirty="0" smtClean="0">
                <a:solidFill>
                  <a:schemeClr val="tx1"/>
                </a:solidFill>
              </a:rPr>
              <a:t>REPUBLIKI ARMENII, REPUBLIKI </a:t>
            </a:r>
            <a:r>
              <a:rPr lang="pl-PL" b="1" dirty="0">
                <a:solidFill>
                  <a:schemeClr val="tx1"/>
                </a:solidFill>
              </a:rPr>
              <a:t>BIAŁORUŚ, REPUBLIKI GRUZJI, REPUBLIKI MOŁDOWY, FEDERACJI ROSYJSKIEJ LUB UKRAINY</a:t>
            </a:r>
            <a:endParaRPr lang="pl-PL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dirty="0">
                <a:solidFill>
                  <a:schemeClr val="tx1"/>
                </a:solidFill>
              </a:rPr>
              <a:t>na warunkach określonych </a:t>
            </a:r>
            <a:r>
              <a:rPr lang="pl-PL" dirty="0" smtClean="0">
                <a:solidFill>
                  <a:schemeClr val="tx1"/>
                </a:solidFill>
              </a:rPr>
              <a:t>rozporządzenia </a:t>
            </a:r>
            <a:r>
              <a:rPr lang="pl-PL" dirty="0">
                <a:solidFill>
                  <a:schemeClr val="tx1"/>
                </a:solidFill>
              </a:rPr>
              <a:t>Ministra Pracy </a:t>
            </a:r>
            <a:r>
              <a:rPr lang="pl-PL" dirty="0" smtClean="0">
                <a:solidFill>
                  <a:schemeClr val="tx1"/>
                </a:solidFill>
              </a:rPr>
              <a:t>i </a:t>
            </a:r>
            <a:r>
              <a:rPr lang="pl-PL" dirty="0">
                <a:solidFill>
                  <a:schemeClr val="tx1"/>
                </a:solidFill>
              </a:rPr>
              <a:t>Polityki Społecznej z dnia </a:t>
            </a:r>
            <a:r>
              <a:rPr lang="pl-PL" dirty="0" smtClean="0">
                <a:solidFill>
                  <a:schemeClr val="tx1"/>
                </a:solidFill>
              </a:rPr>
              <a:t>21 kwietnia 2015 r. w </a:t>
            </a:r>
            <a:r>
              <a:rPr lang="pl-PL" dirty="0">
                <a:solidFill>
                  <a:schemeClr val="tx1"/>
                </a:solidFill>
              </a:rPr>
              <a:t>sprawie przypadków, w których powierzenie wykonywania pracy cudzoziemcowi na </a:t>
            </a:r>
            <a:r>
              <a:rPr lang="pl-PL" dirty="0" smtClean="0">
                <a:solidFill>
                  <a:schemeClr val="tx1"/>
                </a:solidFill>
              </a:rPr>
              <a:t>terytorium Rzeczypospolitej </a:t>
            </a:r>
            <a:r>
              <a:rPr lang="pl-PL" dirty="0">
                <a:solidFill>
                  <a:schemeClr val="tx1"/>
                </a:solidFill>
              </a:rPr>
              <a:t>Polskiej jest dopuszczalne bez konieczności uzyskania zezwolenia na pracę </a:t>
            </a: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(</a:t>
            </a:r>
            <a:r>
              <a:rPr lang="pl-PL" dirty="0">
                <a:solidFill>
                  <a:schemeClr val="tx1"/>
                </a:solidFill>
              </a:rPr>
              <a:t>Dz</a:t>
            </a:r>
            <a:r>
              <a:rPr lang="pl-PL" dirty="0" smtClean="0">
                <a:solidFill>
                  <a:schemeClr val="tx1"/>
                </a:solidFill>
              </a:rPr>
              <a:t>. U</a:t>
            </a:r>
            <a:r>
              <a:rPr lang="pl-PL" dirty="0">
                <a:solidFill>
                  <a:schemeClr val="tx1"/>
                </a:solidFill>
              </a:rPr>
              <a:t>. z </a:t>
            </a:r>
            <a:r>
              <a:rPr lang="pl-PL" dirty="0" smtClean="0">
                <a:solidFill>
                  <a:schemeClr val="tx1"/>
                </a:solidFill>
              </a:rPr>
              <a:t>2015 </a:t>
            </a:r>
            <a:r>
              <a:rPr lang="pl-PL" dirty="0">
                <a:solidFill>
                  <a:schemeClr val="tx1"/>
                </a:solidFill>
              </a:rPr>
              <a:t>r., </a:t>
            </a:r>
            <a:r>
              <a:rPr lang="pl-PL" dirty="0" smtClean="0">
                <a:solidFill>
                  <a:schemeClr val="tx1"/>
                </a:solidFill>
              </a:rPr>
              <a:t>poz. 558)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304318" y="4172266"/>
            <a:ext cx="8358187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dirty="0">
                <a:solidFill>
                  <a:schemeClr val="tx1"/>
                </a:solidFill>
              </a:rPr>
              <a:t>LICZBA zarejestrowanych oświadczeń w Powiatowym Urzędzie Pracy dla Powiatu Warszawskiego Zachodniego w Błoniu w </a:t>
            </a:r>
            <a:r>
              <a:rPr lang="pl-PL" dirty="0" smtClean="0">
                <a:solidFill>
                  <a:schemeClr val="tx1"/>
                </a:solidFill>
              </a:rPr>
              <a:t>2015 </a:t>
            </a:r>
            <a:r>
              <a:rPr lang="pl-PL" dirty="0">
                <a:solidFill>
                  <a:schemeClr val="tx1"/>
                </a:solidFill>
              </a:rPr>
              <a:t>r. wynosiła -  </a:t>
            </a:r>
            <a:r>
              <a:rPr lang="pl-PL" sz="2000" b="1" dirty="0" smtClean="0">
                <a:solidFill>
                  <a:schemeClr val="tx1"/>
                </a:solidFill>
              </a:rPr>
              <a:t>5331 </a:t>
            </a:r>
            <a:r>
              <a:rPr lang="pl-PL" sz="2000" b="1" dirty="0">
                <a:solidFill>
                  <a:schemeClr val="tx1"/>
                </a:solidFill>
              </a:rPr>
              <a:t>szt.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dirty="0">
                <a:solidFill>
                  <a:schemeClr val="tx1"/>
                </a:solidFill>
              </a:rPr>
              <a:t>Zgłoszenia dotyczyły głównie pracowników – obywateli </a:t>
            </a:r>
            <a:r>
              <a:rPr lang="pl-PL" dirty="0" smtClean="0">
                <a:solidFill>
                  <a:schemeClr val="tx1"/>
                </a:solidFill>
              </a:rPr>
              <a:t>Ukrainy;</a:t>
            </a:r>
            <a:endParaRPr lang="pl-PL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dirty="0">
                <a:solidFill>
                  <a:schemeClr val="tx1"/>
                </a:solidFill>
              </a:rPr>
              <a:t>Najczęściej powtarzające się </a:t>
            </a:r>
            <a:r>
              <a:rPr lang="pl-PL" dirty="0" smtClean="0">
                <a:solidFill>
                  <a:schemeClr val="tx1"/>
                </a:solidFill>
              </a:rPr>
              <a:t>branże: </a:t>
            </a:r>
            <a:endParaRPr lang="pl-PL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dirty="0">
                <a:solidFill>
                  <a:schemeClr val="tx1"/>
                </a:solidFill>
              </a:rPr>
              <a:t>- rolnictwo, 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dirty="0">
                <a:solidFill>
                  <a:schemeClr val="tx1"/>
                </a:solidFill>
              </a:rPr>
              <a:t>- budownictwo,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dirty="0">
                <a:solidFill>
                  <a:schemeClr val="tx1"/>
                </a:solidFill>
              </a:rPr>
              <a:t>- usługi domowe (opieka, prowadzenie domu).</a:t>
            </a:r>
          </a:p>
        </p:txBody>
      </p:sp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094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pole tekstowe 3"/>
          <p:cNvSpPr txBox="1">
            <a:spLocks noChangeArrowheads="1"/>
          </p:cNvSpPr>
          <p:nvPr/>
        </p:nvSpPr>
        <p:spPr bwMode="auto">
          <a:xfrm>
            <a:off x="504012" y="1124744"/>
            <a:ext cx="7715250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</a:endParaRP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200" b="1" dirty="0" smtClean="0">
                <a:solidFill>
                  <a:srgbClr val="3399FF"/>
                </a:solidFill>
              </a:rPr>
              <a:t>DECYZJE ADMINISTRACYJNE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W 2015 </a:t>
            </a:r>
            <a:r>
              <a:rPr lang="pl-PL" sz="2400" dirty="0">
                <a:solidFill>
                  <a:schemeClr val="tx1"/>
                </a:solidFill>
              </a:rPr>
              <a:t>r. Powiatowy Urząd Pracy dla Powiatu Warszawskiego Zachodniego w Błoniu w toku postępowania administracyjnego wydał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</a:rPr>
              <a:t>ogółem </a:t>
            </a:r>
            <a:r>
              <a:rPr lang="pl-PL" sz="2800" b="1" dirty="0" smtClean="0">
                <a:solidFill>
                  <a:schemeClr val="tx1"/>
                </a:solidFill>
              </a:rPr>
              <a:t>9 577 </a:t>
            </a:r>
            <a:r>
              <a:rPr lang="pl-PL" sz="2800" b="1" dirty="0">
                <a:solidFill>
                  <a:schemeClr val="tx1"/>
                </a:solidFill>
              </a:rPr>
              <a:t>decyzje</a:t>
            </a:r>
            <a:r>
              <a:rPr lang="pl-PL" sz="2400" dirty="0">
                <a:solidFill>
                  <a:schemeClr val="tx1"/>
                </a:solidFill>
              </a:rPr>
              <a:t>,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</a:rPr>
              <a:t>z tego zaskarżonych do II instancji – </a:t>
            </a:r>
            <a:r>
              <a:rPr lang="pl-PL" sz="2400" dirty="0" smtClean="0">
                <a:solidFill>
                  <a:schemeClr val="tx1"/>
                </a:solidFill>
              </a:rPr>
              <a:t>24, </a:t>
            </a:r>
            <a:r>
              <a:rPr lang="pl-PL" sz="2400" dirty="0">
                <a:solidFill>
                  <a:schemeClr val="tx1"/>
                </a:solidFill>
              </a:rPr>
              <a:t>z których zostały uchylone 4</a:t>
            </a:r>
            <a:r>
              <a:rPr lang="pl-PL" sz="2400" dirty="0" smtClean="0">
                <a:solidFill>
                  <a:schemeClr val="tx1"/>
                </a:solidFill>
              </a:rPr>
              <a:t> </a:t>
            </a:r>
            <a:r>
              <a:rPr lang="pl-PL" sz="2400" dirty="0">
                <a:solidFill>
                  <a:schemeClr val="tx1"/>
                </a:solidFill>
              </a:rPr>
              <a:t>decyzje administracyjne.</a:t>
            </a:r>
          </a:p>
        </p:txBody>
      </p:sp>
      <p:pic>
        <p:nvPicPr>
          <p:cNvPr id="870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pole tekstowe 2"/>
          <p:cNvSpPr txBox="1">
            <a:spLocks noChangeArrowheads="1"/>
          </p:cNvSpPr>
          <p:nvPr/>
        </p:nvSpPr>
        <p:spPr bwMode="auto">
          <a:xfrm>
            <a:off x="2555875" y="2276475"/>
            <a:ext cx="4197350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7200" b="1" dirty="0">
                <a:solidFill>
                  <a:srgbClr val="CC3300"/>
                </a:solidFill>
              </a:rPr>
              <a:t>FINANSE</a:t>
            </a:r>
          </a:p>
        </p:txBody>
      </p:sp>
      <p:pic>
        <p:nvPicPr>
          <p:cNvPr id="890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014" y="4797152"/>
            <a:ext cx="2314791" cy="1716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pole tekstowe 2"/>
          <p:cNvSpPr txBox="1">
            <a:spLocks noChangeArrowheads="1"/>
          </p:cNvSpPr>
          <p:nvPr/>
        </p:nvSpPr>
        <p:spPr bwMode="auto">
          <a:xfrm>
            <a:off x="1214438" y="1714500"/>
            <a:ext cx="18415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sp>
        <p:nvSpPr>
          <p:cNvPr id="71684" name="pole tekstowe 3"/>
          <p:cNvSpPr txBox="1">
            <a:spLocks noChangeArrowheads="1"/>
          </p:cNvSpPr>
          <p:nvPr/>
        </p:nvSpPr>
        <p:spPr bwMode="auto">
          <a:xfrm>
            <a:off x="1214438" y="1714500"/>
            <a:ext cx="18415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sp>
        <p:nvSpPr>
          <p:cNvPr id="71685" name="pole tekstowe 5"/>
          <p:cNvSpPr txBox="1">
            <a:spLocks noChangeArrowheads="1"/>
          </p:cNvSpPr>
          <p:nvPr/>
        </p:nvSpPr>
        <p:spPr bwMode="auto">
          <a:xfrm>
            <a:off x="2411413" y="476250"/>
            <a:ext cx="60975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b="1" dirty="0">
                <a:solidFill>
                  <a:schemeClr val="tx1"/>
                </a:solidFill>
              </a:rPr>
              <a:t>Aktywne formy przeciwdziałania bezrobociu w </a:t>
            </a:r>
            <a:r>
              <a:rPr lang="pl-PL" b="1" dirty="0" smtClean="0">
                <a:solidFill>
                  <a:schemeClr val="tx1"/>
                </a:solidFill>
              </a:rPr>
              <a:t>2015 </a:t>
            </a:r>
            <a:r>
              <a:rPr lang="pl-PL" b="1" dirty="0">
                <a:solidFill>
                  <a:schemeClr val="tx1"/>
                </a:solidFill>
              </a:rPr>
              <a:t>r. </a:t>
            </a:r>
          </a:p>
        </p:txBody>
      </p:sp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6453203"/>
              </p:ext>
            </p:extLst>
          </p:nvPr>
        </p:nvGraphicFramePr>
        <p:xfrm>
          <a:off x="395536" y="846138"/>
          <a:ext cx="8208912" cy="5792221"/>
        </p:xfrm>
        <a:graphic>
          <a:graphicData uri="http://schemas.openxmlformats.org/drawingml/2006/table">
            <a:tbl>
              <a:tblPr/>
              <a:tblGrid>
                <a:gridCol w="1656184"/>
                <a:gridCol w="936104"/>
                <a:gridCol w="792088"/>
                <a:gridCol w="720080"/>
                <a:gridCol w="936104"/>
                <a:gridCol w="864096"/>
                <a:gridCol w="720080"/>
                <a:gridCol w="792088"/>
                <a:gridCol w="792088"/>
              </a:tblGrid>
              <a:tr h="216024"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latin typeface="Times New Roman"/>
                        </a:rPr>
                        <a:t>PLAN na </a:t>
                      </a:r>
                      <a:r>
                        <a:rPr lang="pl-PL" sz="1000" b="1" i="0" u="none" strike="noStrike" dirty="0" smtClean="0">
                          <a:latin typeface="Times New Roman"/>
                        </a:rPr>
                        <a:t>2015 </a:t>
                      </a:r>
                      <a:r>
                        <a:rPr lang="pl-PL" sz="1000" b="1" i="0" u="none" strike="noStrike" dirty="0">
                          <a:latin typeface="Times New Roman"/>
                        </a:rPr>
                        <a:t>r.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0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latin typeface="Times New Roman"/>
                        </a:rPr>
                        <a:t>WYDATKI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0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OGÓŁEM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solidFill>
                            <a:srgbClr val="FF0000"/>
                          </a:solidFill>
                          <a:latin typeface="Times New Roman"/>
                        </a:rPr>
                        <a:t>FP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Times New Roman"/>
                        </a:rPr>
                        <a:t>EFS – </a:t>
                      </a:r>
                      <a:br>
                        <a:rPr lang="pl-PL" sz="1000" b="1" i="0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Times New Roman"/>
                        </a:rPr>
                      </a:br>
                      <a:r>
                        <a:rPr lang="pl-PL" sz="1000" b="1" i="0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Times New Roman"/>
                        </a:rPr>
                        <a:t>PO WER</a:t>
                      </a:r>
                      <a:endParaRPr lang="pl-PL" sz="1000" b="1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 smtClean="0">
                          <a:solidFill>
                            <a:srgbClr val="800080"/>
                          </a:solidFill>
                          <a:latin typeface="Times New Roman"/>
                        </a:rPr>
                        <a:t>EFS - RPO</a:t>
                      </a:r>
                      <a:endParaRPr lang="pl-PL" sz="1000" b="1" i="0" u="none" strike="noStrike" dirty="0">
                        <a:solidFill>
                          <a:srgbClr val="80008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OGÓŁEM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solidFill>
                            <a:srgbClr val="FF0000"/>
                          </a:solidFill>
                          <a:latin typeface="Times New Roman"/>
                        </a:rPr>
                        <a:t>FP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Times New Roman"/>
                        </a:rPr>
                        <a:t>EFS –</a:t>
                      </a:r>
                      <a:br>
                        <a:rPr lang="pl-PL" sz="1000" b="1" i="0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Times New Roman"/>
                        </a:rPr>
                      </a:br>
                      <a:r>
                        <a:rPr lang="pl-PL" sz="1000" b="1" i="0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Times New Roman"/>
                        </a:rPr>
                        <a:t> PO WER</a:t>
                      </a:r>
                      <a:endParaRPr lang="pl-PL" sz="1000" b="1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 smtClean="0">
                          <a:solidFill>
                            <a:srgbClr val="800080"/>
                          </a:solidFill>
                          <a:latin typeface="Times New Roman"/>
                        </a:rPr>
                        <a:t>EFS</a:t>
                      </a:r>
                      <a:r>
                        <a:rPr lang="pl-PL" sz="1000" b="1" i="0" u="none" strike="noStrike" baseline="0" dirty="0" smtClean="0">
                          <a:solidFill>
                            <a:srgbClr val="800080"/>
                          </a:solidFill>
                          <a:latin typeface="Times New Roman"/>
                        </a:rPr>
                        <a:t> </a:t>
                      </a:r>
                      <a:r>
                        <a:rPr lang="pl-PL" sz="1000" b="1" i="0" u="none" strike="noStrike" dirty="0" smtClean="0">
                          <a:solidFill>
                            <a:srgbClr val="800080"/>
                          </a:solidFill>
                          <a:latin typeface="Times New Roman"/>
                        </a:rPr>
                        <a:t>- RPO</a:t>
                      </a:r>
                      <a:endParaRPr lang="pl-PL" sz="1000" b="1" i="0" u="none" strike="noStrike" dirty="0">
                        <a:solidFill>
                          <a:srgbClr val="80008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256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0" i="0" u="none" strike="noStrike" dirty="0">
                          <a:latin typeface="Times New Roman"/>
                        </a:rPr>
                        <a:t>STAŻE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 dirty="0">
                          <a:effectLst/>
                          <a:latin typeface="Times New Roman"/>
                        </a:rPr>
                        <a:t>     1 827 113,00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1 197 840,00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246 485,00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382 788,00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1 451 861,92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1 193 074,49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195 046,55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63 740,88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0" i="0" u="none" strike="noStrike" dirty="0">
                          <a:latin typeface="Times New Roman"/>
                        </a:rPr>
                        <a:t>ROBOTY PUBLICZNE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946 000,00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946 000,00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929 536,28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929 536,28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0" i="0" u="none" strike="noStrike" dirty="0">
                          <a:latin typeface="Times New Roman"/>
                        </a:rPr>
                        <a:t>PRACE INTERWENCYJNE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66 029,00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66 029,00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63 283,90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63 283,90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0" i="0" u="none" strike="noStrike" dirty="0">
                          <a:latin typeface="Times New Roman"/>
                        </a:rPr>
                        <a:t>SZKOLENIA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621 730,00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103 944,00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412 200,00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105 586,00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225 937,32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99 501,69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72 597,88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53 837,75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0" i="0" u="none" strike="noStrike" dirty="0">
                          <a:latin typeface="Times New Roman"/>
                        </a:rPr>
                        <a:t>STUDIA PODYPLOMOWE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23 141,00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23 141,00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23 140,08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23 140,08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195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0" i="0" u="none" strike="noStrike" dirty="0">
                          <a:latin typeface="Times New Roman"/>
                        </a:rPr>
                        <a:t>PRACE SPOŁECZNIE UŻYTECZNE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49 286,00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49 286,00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49 013,10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49 013,10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272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0" i="0" u="none" strike="noStrike" dirty="0">
                          <a:latin typeface="Times New Roman"/>
                        </a:rPr>
                        <a:t>ŚRODKI NA PODJĘCIE </a:t>
                      </a:r>
                      <a:r>
                        <a:rPr lang="pl-PL" sz="1000" b="0" i="0" u="none" strike="noStrike" dirty="0" smtClean="0">
                          <a:latin typeface="Times New Roman"/>
                        </a:rPr>
                        <a:t>DZIAŁ.</a:t>
                      </a:r>
                      <a:r>
                        <a:rPr lang="pl-PL" sz="1000" b="0" i="0" u="none" strike="noStrike" baseline="0" dirty="0" smtClean="0">
                          <a:latin typeface="Times New Roman"/>
                        </a:rPr>
                        <a:t> </a:t>
                      </a:r>
                      <a:r>
                        <a:rPr lang="pl-PL" sz="1000" b="0" i="0" u="none" strike="noStrike" dirty="0" smtClean="0">
                          <a:latin typeface="Times New Roman"/>
                        </a:rPr>
                        <a:t>GOSP.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1 736 137,00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981 024,00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459 615,00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295 498,00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1 717 234,17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977 304,18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444 431,99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295 498,00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52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000" b="0" i="0" u="none" strike="noStrike" dirty="0" smtClean="0">
                          <a:latin typeface="Times New Roman"/>
                        </a:rPr>
                        <a:t>ŚRODKI NA PODJĘCIE DZIAŁAL.</a:t>
                      </a:r>
                      <a:r>
                        <a:rPr lang="pl-PL" sz="1000" b="0" i="0" u="none" strike="noStrike" baseline="0" dirty="0" smtClean="0">
                          <a:latin typeface="Times New Roman"/>
                        </a:rPr>
                        <a:t> </a:t>
                      </a:r>
                      <a:r>
                        <a:rPr lang="pl-PL" sz="1000" b="0" i="0" u="none" strike="noStrike" dirty="0" smtClean="0">
                          <a:latin typeface="Times New Roman"/>
                        </a:rPr>
                        <a:t>GOSP. SZKOLENIA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21 728,00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 dirty="0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21 728,00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 dirty="0">
                          <a:effectLst/>
                          <a:latin typeface="Times New Roman"/>
                        </a:rPr>
                        <a:t>          7 176,28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7 176,28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108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0" i="0" u="none" strike="noStrike" dirty="0">
                          <a:latin typeface="Times New Roman"/>
                        </a:rPr>
                        <a:t>STYPENDIUM NA KONTYNUACJĘ NAUKI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4 314,00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4 314,00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4 314,00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4 314,00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820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0" i="0" u="none" strike="noStrike" dirty="0">
                          <a:latin typeface="Times New Roman"/>
                        </a:rPr>
                        <a:t>DOPOSAŻENIE STANOWISKA PRACY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118 084,00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118 084,00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118 084,00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118 084,00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0" i="0" u="none" strike="noStrike" dirty="0">
                          <a:latin typeface="Times New Roman"/>
                        </a:rPr>
                        <a:t>INNE WYDATKI (BADANIA BEZROBOTNYCH)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3 922,00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3 922,00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3 153,35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3 153,35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256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0" i="0" u="none" strike="noStrike" dirty="0" smtClean="0">
                          <a:latin typeface="Times New Roman"/>
                        </a:rPr>
                        <a:t>BON STAŻOWY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84 406,00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84 406,00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80 742,57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80 742,57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1264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0" i="0" u="none" strike="noStrike" dirty="0" smtClean="0">
                          <a:latin typeface="Times New Roman"/>
                        </a:rPr>
                        <a:t>BON ZATRUDNIENIOWY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19 531,00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19 531,00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18 699,60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18 699,60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121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0" i="0" u="none" strike="noStrike" dirty="0" smtClean="0">
                          <a:latin typeface="Times New Roman"/>
                        </a:rPr>
                        <a:t>DOFINANSOWANIE WYNAGRODZENIA 50+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71 062,00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71 062,00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69 036,58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69 036,58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0" i="0" u="none" strike="noStrike" dirty="0">
                          <a:effectLst/>
                          <a:latin typeface="Times New Roman"/>
                        </a:rPr>
                        <a:t>OPIEKA NAD DZIECKIEM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717,00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717,00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717,00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717,00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1000" b="1" i="0" u="none" strike="noStrike" dirty="0">
                          <a:latin typeface="Times New Roman"/>
                        </a:rPr>
                        <a:t>RAZEM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5 593 200,00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3 669 300,00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1 118 300,00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805 600,00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4 761 930,15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3 629 600,82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712 076,42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420 252,91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kumimoji="0" lang="pl-PL" sz="10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KRAJOWY FUNDUSZ SZKOLENIOWY</a:t>
                      </a:r>
                      <a:endParaRPr lang="pl-PL" sz="1000" b="0" i="0" u="none" strike="noStrike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815 000,00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815 000,00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 smtClean="0">
                          <a:effectLst/>
                          <a:latin typeface="Times New Roman"/>
                        </a:rPr>
                        <a:t>784 980,93</a:t>
                      </a:r>
                      <a:endParaRPr lang="pl-PL" sz="8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smtClean="0">
                          <a:effectLst/>
                          <a:latin typeface="Times New Roman"/>
                        </a:rPr>
                        <a:t>784 980,93</a:t>
                      </a:r>
                      <a:endParaRPr lang="pl-PL" sz="8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830">
                <a:tc>
                  <a:txBody>
                    <a:bodyPr/>
                    <a:lstStyle/>
                    <a:p>
                      <a:pPr algn="l" fontAlgn="b"/>
                      <a:r>
                        <a:rPr lang="pl-PL" sz="1000" b="1" i="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OGÓŁEM</a:t>
                      </a:r>
                      <a:endParaRPr lang="pl-PL" sz="1000" b="1" i="0" u="none" strike="noStrike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1" i="0" u="none" strike="noStrike" dirty="0">
                          <a:effectLst/>
                          <a:latin typeface="Times New Roman"/>
                        </a:rPr>
                        <a:t>6 408 200,00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1" i="0" u="none" strike="noStrike" dirty="0">
                          <a:effectLst/>
                          <a:latin typeface="Times New Roman"/>
                        </a:rPr>
                        <a:t>4 484 300,00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1" i="0" u="none" strike="noStrike" dirty="0">
                          <a:effectLst/>
                          <a:latin typeface="Times New Roman"/>
                        </a:rPr>
                        <a:t>1 118 300,00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1" i="0" u="none" strike="noStrike" dirty="0">
                          <a:effectLst/>
                          <a:latin typeface="Times New Roman"/>
                        </a:rPr>
                        <a:t>805 600,00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1" i="0" u="none" strike="noStrike" dirty="0" smtClean="0">
                          <a:effectLst/>
                          <a:latin typeface="Times New Roman"/>
                        </a:rPr>
                        <a:t>5 546 911,08</a:t>
                      </a:r>
                      <a:endParaRPr lang="pl-PL" sz="8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1" i="0" u="none" strike="noStrike" dirty="0" smtClean="0">
                          <a:effectLst/>
                          <a:latin typeface="Times New Roman"/>
                        </a:rPr>
                        <a:t>4 414 581,75</a:t>
                      </a:r>
                      <a:endParaRPr lang="pl-PL" sz="8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1" i="0" u="none" strike="noStrike" dirty="0">
                          <a:effectLst/>
                          <a:latin typeface="Times New Roman"/>
                        </a:rPr>
                        <a:t>712 076,42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1" i="0" u="none" strike="noStrike" dirty="0">
                          <a:effectLst/>
                          <a:latin typeface="Times New Roman"/>
                        </a:rPr>
                        <a:t>420 252,91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F7A7"/>
                    </a:solidFill>
                  </a:tcPr>
                </a:tc>
              </a:tr>
              <a:tr h="257031">
                <a:tc gridSpan="8">
                  <a:txBody>
                    <a:bodyPr/>
                    <a:lstStyle/>
                    <a:p>
                      <a:pPr algn="l" fontAlgn="b"/>
                      <a:endParaRPr lang="pl-PL" sz="9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pl-PL" sz="9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880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pole tekstowe 2"/>
          <p:cNvSpPr txBox="1">
            <a:spLocks noChangeArrowheads="1"/>
          </p:cNvSpPr>
          <p:nvPr/>
        </p:nvSpPr>
        <p:spPr bwMode="auto">
          <a:xfrm>
            <a:off x="1824261" y="692696"/>
            <a:ext cx="67832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chemeClr val="tx1"/>
                </a:solidFill>
              </a:rPr>
              <a:t>Pasywne wydatki z Funduszu Pracy w </a:t>
            </a:r>
            <a:r>
              <a:rPr lang="pl-PL" sz="2400" b="1" dirty="0" smtClean="0">
                <a:solidFill>
                  <a:schemeClr val="tx1"/>
                </a:solidFill>
              </a:rPr>
              <a:t>2015 </a:t>
            </a:r>
            <a:r>
              <a:rPr lang="pl-PL" sz="2400" b="1" dirty="0">
                <a:solidFill>
                  <a:schemeClr val="tx1"/>
                </a:solidFill>
              </a:rPr>
              <a:t>r.</a:t>
            </a:r>
          </a:p>
        </p:txBody>
      </p:sp>
      <p:graphicFrame>
        <p:nvGraphicFramePr>
          <p:cNvPr id="66699" name="Group 1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9183311"/>
              </p:ext>
            </p:extLst>
          </p:nvPr>
        </p:nvGraphicFramePr>
        <p:xfrm>
          <a:off x="1086473" y="1772816"/>
          <a:ext cx="7488238" cy="3952877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</a:tblPr>
              <a:tblGrid>
                <a:gridCol w="4827588"/>
                <a:gridCol w="2660650"/>
              </a:tblGrid>
              <a:tr h="620712">
                <a:tc>
                  <a:txBody>
                    <a:bodyPr/>
                    <a:lstStyle/>
                    <a:p>
                      <a:pPr marL="0" marR="0" lvl="0" indent="0" algn="ctr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wybrane 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zadani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a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wydatkowana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kwota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zasiłki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dla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bezrobotnych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</a:t>
                      </a:r>
                      <a:r>
                        <a:rPr kumimoji="0"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4 968 445,09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zł 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Arial Unicode MS" pitchFamily="34" charset="-128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dodatki aktywizacyjne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   </a:t>
                      </a:r>
                      <a:r>
                        <a:rPr kumimoji="0" lang="pl-PL" sz="14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145 589,40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koszty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organizacji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partnerstwa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lokalnego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 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             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-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koszty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wezwań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,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zawiadomień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        </a:t>
                      </a:r>
                      <a:r>
                        <a:rPr kumimoji="0"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119</a:t>
                      </a:r>
                      <a:r>
                        <a:rPr kumimoji="0" lang="pl-PL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259,33</a:t>
                      </a:r>
                      <a:r>
                        <a:rPr kumimoji="0" lang="pl-PL" sz="14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zł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Arial Unicode MS" pitchFamily="34" charset="-128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koszty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systemu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informatycznego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     </a:t>
                      </a:r>
                      <a:r>
                        <a:rPr kumimoji="0"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109 523,87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zł 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Arial Unicode MS" pitchFamily="34" charset="-128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koszty szkolenia kadr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       31 939,47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zł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Arial Unicode MS" pitchFamily="34" charset="-128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razem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FP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     </a:t>
                      </a:r>
                      <a:r>
                        <a:rPr kumimoji="0" lang="pl-PL" sz="14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5 374 757,16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zł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Arial Unicode MS" pitchFamily="34" charset="-128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766762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składka zdrowotna za osoby bezrobotne bez prawa do zasiłku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      </a:t>
                      </a:r>
                      <a:r>
                        <a:rPr kumimoji="0" lang="pl-PL" sz="14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1 849 033,56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zł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 domyślny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Aspekt">
  <a:themeElements>
    <a:clrScheme name="Niestandardowy 2">
      <a:dk1>
        <a:sysClr val="windowText" lastClr="000000"/>
      </a:dk1>
      <a:lt1>
        <a:sysClr val="window" lastClr="FFFFFF"/>
      </a:lt1>
      <a:dk2>
        <a:srgbClr val="CAE9C0"/>
      </a:dk2>
      <a:lt2>
        <a:srgbClr val="B0DFA0"/>
      </a:lt2>
      <a:accent1>
        <a:srgbClr val="3ECCB4"/>
      </a:accent1>
      <a:accent2>
        <a:srgbClr val="54A838"/>
      </a:accent2>
      <a:accent3>
        <a:srgbClr val="0B9B74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8511</TotalTime>
  <Words>2846</Words>
  <Application>Microsoft Office PowerPoint</Application>
  <PresentationFormat>Pokaz na ekranie (4:3)</PresentationFormat>
  <Paragraphs>917</Paragraphs>
  <Slides>75</Slides>
  <Notes>19</Notes>
  <HiddenSlides>0</HiddenSlides>
  <MMClips>0</MMClips>
  <ScaleCrop>false</ScaleCrop>
  <HeadingPairs>
    <vt:vector size="6" baseType="variant">
      <vt:variant>
        <vt:lpstr>Motyw</vt:lpstr>
      </vt:variant>
      <vt:variant>
        <vt:i4>2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75</vt:i4>
      </vt:variant>
    </vt:vector>
  </HeadingPairs>
  <TitlesOfParts>
    <vt:vector size="78" baseType="lpstr">
      <vt:lpstr>Projekt domyślny</vt:lpstr>
      <vt:lpstr>Aspekt</vt:lpstr>
      <vt:lpstr>Arkusz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RYNEK PRACY W POWIECIE WARSZAWSKIM ZACHODNIM</dc:title>
  <dc:creator>Doradca</dc:creator>
  <cp:lastModifiedBy>Magdalena Sachogłuchowicz</cp:lastModifiedBy>
  <cp:revision>910</cp:revision>
  <cp:lastPrinted>2012-02-06T09:10:18Z</cp:lastPrinted>
  <dcterms:created xsi:type="dcterms:W3CDTF">2008-06-02T06:50:43Z</dcterms:created>
  <dcterms:modified xsi:type="dcterms:W3CDTF">2016-03-24T12:50:31Z</dcterms:modified>
</cp:coreProperties>
</file>