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84" r:id="rId1"/>
    <p:sldMasterId id="2147484298" r:id="rId2"/>
  </p:sldMasterIdLst>
  <p:notesMasterIdLst>
    <p:notesMasterId r:id="rId40"/>
  </p:notesMasterIdLst>
  <p:handoutMasterIdLst>
    <p:handoutMasterId r:id="rId41"/>
  </p:handoutMasterIdLst>
  <p:sldIdLst>
    <p:sldId id="428" r:id="rId3"/>
    <p:sldId id="426" r:id="rId4"/>
    <p:sldId id="360" r:id="rId5"/>
    <p:sldId id="258" r:id="rId6"/>
    <p:sldId id="259" r:id="rId7"/>
    <p:sldId id="287" r:id="rId8"/>
    <p:sldId id="288" r:id="rId9"/>
    <p:sldId id="385" r:id="rId10"/>
    <p:sldId id="301" r:id="rId11"/>
    <p:sldId id="381" r:id="rId12"/>
    <p:sldId id="467" r:id="rId13"/>
    <p:sldId id="386" r:id="rId14"/>
    <p:sldId id="338" r:id="rId15"/>
    <p:sldId id="463" r:id="rId16"/>
    <p:sldId id="387" r:id="rId17"/>
    <p:sldId id="352" r:id="rId18"/>
    <p:sldId id="452" r:id="rId19"/>
    <p:sldId id="394" r:id="rId20"/>
    <p:sldId id="384" r:id="rId21"/>
    <p:sldId id="347" r:id="rId22"/>
    <p:sldId id="348" r:id="rId23"/>
    <p:sldId id="345" r:id="rId24"/>
    <p:sldId id="349" r:id="rId25"/>
    <p:sldId id="350" r:id="rId26"/>
    <p:sldId id="333" r:id="rId27"/>
    <p:sldId id="331" r:id="rId28"/>
    <p:sldId id="457" r:id="rId29"/>
    <p:sldId id="458" r:id="rId30"/>
    <p:sldId id="378" r:id="rId31"/>
    <p:sldId id="325" r:id="rId32"/>
    <p:sldId id="438" r:id="rId33"/>
    <p:sldId id="456" r:id="rId34"/>
    <p:sldId id="436" r:id="rId35"/>
    <p:sldId id="437" r:id="rId36"/>
    <p:sldId id="323" r:id="rId37"/>
    <p:sldId id="461" r:id="rId38"/>
    <p:sldId id="462" r:id="rId39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9D4D"/>
    <a:srgbClr val="00B050"/>
    <a:srgbClr val="0ABA5A"/>
    <a:srgbClr val="CCCCFF"/>
    <a:srgbClr val="ECF7A7"/>
    <a:srgbClr val="800080"/>
    <a:srgbClr val="3399FF"/>
    <a:srgbClr val="FFFF66"/>
    <a:srgbClr val="CC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3" autoAdjust="0"/>
    <p:restoredTop sz="88221" autoAdjust="0"/>
  </p:normalViewPr>
  <p:slideViewPr>
    <p:cSldViewPr>
      <p:cViewPr varScale="1">
        <p:scale>
          <a:sx n="99" d="100"/>
          <a:sy n="99" d="100"/>
        </p:scale>
        <p:origin x="1920" y="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18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/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1.6744667812160225E-3"/>
                  <c:y val="1.4697441025071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6744667812159889E-3"/>
                  <c:y val="5.87897641002853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3489335624319904E-3"/>
                  <c:y val="5.87897641002841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674466781216083E-3"/>
                  <c:y val="1.1757952820057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8.81846461504271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3489335624319288E-3"/>
                  <c:y val="2.05764174350997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Arkusz1!$A$4:$A$9</c:f>
              <c:strCache>
                <c:ptCount val="6"/>
                <c:pt idx="0">
                  <c:v>2016 r.</c:v>
                </c:pt>
                <c:pt idx="1">
                  <c:v>2017 r.</c:v>
                </c:pt>
                <c:pt idx="2">
                  <c:v>2018 r.</c:v>
                </c:pt>
                <c:pt idx="3">
                  <c:v>2019 r.</c:v>
                </c:pt>
                <c:pt idx="4">
                  <c:v>2020 r.</c:v>
                </c:pt>
                <c:pt idx="5">
                  <c:v>2021 r.</c:v>
                </c:pt>
              </c:strCache>
            </c:strRef>
          </c:cat>
          <c:val>
            <c:numRef>
              <c:f>Arkusz1!$B$4:$B$9</c:f>
              <c:numCache>
                <c:formatCode>General</c:formatCode>
                <c:ptCount val="6"/>
                <c:pt idx="0">
                  <c:v>3.2</c:v>
                </c:pt>
                <c:pt idx="1">
                  <c:v>2.4</c:v>
                </c:pt>
                <c:pt idx="2" formatCode="0.0">
                  <c:v>2</c:v>
                </c:pt>
                <c:pt idx="3" formatCode="0.0">
                  <c:v>1.6</c:v>
                </c:pt>
                <c:pt idx="4" formatCode="0.0">
                  <c:v>2.2999999999999998</c:v>
                </c:pt>
                <c:pt idx="5">
                  <c:v>1.9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61446776"/>
        <c:axId val="361445992"/>
        <c:axId val="0"/>
      </c:bar3DChart>
      <c:catAx>
        <c:axId val="361446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1445992"/>
        <c:crosses val="autoZero"/>
        <c:auto val="1"/>
        <c:lblAlgn val="ctr"/>
        <c:lblOffset val="100"/>
        <c:noMultiLvlLbl val="0"/>
      </c:catAx>
      <c:valAx>
        <c:axId val="3614459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1446776"/>
        <c:crosses val="autoZero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solidFill>
          <a:schemeClr val="bg1"/>
        </a:solidFill>
        <a:ln w="25396">
          <a:noFill/>
        </a:ln>
      </c:spPr>
    </c:sideWall>
    <c:backWall>
      <c:thickness val="0"/>
      <c:spPr>
        <a:solidFill>
          <a:schemeClr val="bg1"/>
        </a:solidFill>
        <a:ln w="25396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-4.8096192384768964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8096192384769537E-3"/>
                  <c:y val="-2.383368814876519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206412825651369E-3"/>
                  <c:y val="-4.766737629752937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6032064128256513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8096192384769537E-3"/>
                  <c:y val="-2.383368814876469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8.0160320641283998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9.6192384769539247E-3"/>
                  <c:y val="-4.766737629752852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2064128256513108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0.28056112224448931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Arkusz1!$A$2:$A$10</c:f>
              <c:strCache>
                <c:ptCount val="9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WOJ. MAZOWIECKIE</c:v>
                </c:pt>
                <c:pt idx="8">
                  <c:v>POLSKA </c:v>
                </c:pt>
              </c:strCache>
            </c:strRef>
          </c:cat>
          <c:val>
            <c:numRef>
              <c:f>Arkusz1!$B$2:$B$10</c:f>
              <c:numCache>
                <c:formatCode>0.0</c:formatCode>
                <c:ptCount val="9"/>
                <c:pt idx="0">
                  <c:v>2.2999999999999998</c:v>
                </c:pt>
                <c:pt idx="1">
                  <c:v>2</c:v>
                </c:pt>
                <c:pt idx="2">
                  <c:v>3.1</c:v>
                </c:pt>
                <c:pt idx="3">
                  <c:v>2.7</c:v>
                </c:pt>
                <c:pt idx="4">
                  <c:v>4.5999999999999996</c:v>
                </c:pt>
                <c:pt idx="5">
                  <c:v>1.6</c:v>
                </c:pt>
                <c:pt idx="6">
                  <c:v>9.6</c:v>
                </c:pt>
                <c:pt idx="7">
                  <c:v>4.4000000000000004</c:v>
                </c:pt>
                <c:pt idx="8">
                  <c:v>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361448736"/>
        <c:axId val="361450304"/>
        <c:axId val="0"/>
      </c:bar3DChart>
      <c:catAx>
        <c:axId val="3614487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1450304"/>
        <c:crosses val="autoZero"/>
        <c:auto val="1"/>
        <c:lblAlgn val="ctr"/>
        <c:lblOffset val="100"/>
        <c:noMultiLvlLbl val="0"/>
      </c:catAx>
      <c:valAx>
        <c:axId val="361450304"/>
        <c:scaling>
          <c:orientation val="minMax"/>
        </c:scaling>
        <c:delete val="0"/>
        <c:axPos val="b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14487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solidFill>
          <a:schemeClr val="bg1"/>
        </a:solidFill>
        <a:ln w="25396">
          <a:noFill/>
        </a:ln>
      </c:spPr>
    </c:sideWall>
    <c:backWall>
      <c:thickness val="0"/>
      <c:spPr>
        <a:solidFill>
          <a:schemeClr val="bg1"/>
        </a:solidFill>
        <a:ln w="25396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2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-4.8096192384769537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4128256513027362E-3"/>
                  <c:y val="-4.766737629752852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206412825651369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0160320641282975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0160320641282565E-4"/>
                  <c:y val="-4.7667376297528506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123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9719438877755521E-2"/>
                      <c:h val="5.9524729984956629E-2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-9.6192384769539663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6.4128256513026191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169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8096192384771913E-3"/>
                  <c:y val="-4.7667376297528983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430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2064128256513108E-3"/>
                  <c:y val="-2.1847295087883761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311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4.8096192384770734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616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Arkusz1!$A$2:$A$11</c:f>
              <c:strCache>
                <c:ptCount val="10"/>
                <c:pt idx="0">
                  <c:v>do 30 roku życia</c:v>
                </c:pt>
                <c:pt idx="1">
                  <c:v>niepełnosprawni</c:v>
                </c:pt>
                <c:pt idx="2">
                  <c:v>osoby w okresie 12 miesięcy od dnia ukończenia nauki</c:v>
                </c:pt>
                <c:pt idx="3">
                  <c:v>kobiety, które nie podjęły zatrudnienia po urodzeniu dziecka</c:v>
                </c:pt>
                <c:pt idx="4">
                  <c:v>posiadające co najmniej jedno dziecko do 6 roku życia</c:v>
                </c:pt>
                <c:pt idx="5">
                  <c:v>do 25 roku życia</c:v>
                </c:pt>
                <c:pt idx="6">
                  <c:v>bez doświadczenia zawodowego</c:v>
                </c:pt>
                <c:pt idx="7">
                  <c:v>powyżej 50 roku życia</c:v>
                </c:pt>
                <c:pt idx="8">
                  <c:v>bez kwalifikiacji zawodowych</c:v>
                </c:pt>
                <c:pt idx="9">
                  <c:v>długotrwale bezrobotne</c:v>
                </c:pt>
              </c:strCache>
            </c:strRef>
          </c:cat>
          <c:val>
            <c:numRef>
              <c:f>Arkusz1!$B$2:$B$11</c:f>
              <c:numCache>
                <c:formatCode>General</c:formatCode>
                <c:ptCount val="10"/>
                <c:pt idx="0">
                  <c:v>250</c:v>
                </c:pt>
                <c:pt idx="1">
                  <c:v>48</c:v>
                </c:pt>
                <c:pt idx="2">
                  <c:v>45</c:v>
                </c:pt>
                <c:pt idx="3">
                  <c:v>84</c:v>
                </c:pt>
                <c:pt idx="4">
                  <c:v>116</c:v>
                </c:pt>
                <c:pt idx="5">
                  <c:v>106</c:v>
                </c:pt>
                <c:pt idx="6">
                  <c:v>200</c:v>
                </c:pt>
                <c:pt idx="7">
                  <c:v>496</c:v>
                </c:pt>
                <c:pt idx="8">
                  <c:v>311</c:v>
                </c:pt>
                <c:pt idx="9">
                  <c:v>603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312440832"/>
        <c:axId val="361449520"/>
        <c:axId val="0"/>
      </c:bar3DChart>
      <c:catAx>
        <c:axId val="31244083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61449520"/>
        <c:crosses val="autoZero"/>
        <c:auto val="1"/>
        <c:lblAlgn val="ctr"/>
        <c:lblOffset val="100"/>
        <c:noMultiLvlLbl val="0"/>
      </c:catAx>
      <c:valAx>
        <c:axId val="36144952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124408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9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7E411259-1B56-48B6-9326-BBB491A4CEE3}" type="datetimeFigureOut">
              <a:rPr lang="pl-PL"/>
              <a:pPr>
                <a:defRPr/>
              </a:pPr>
              <a:t>02.12.2022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4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9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293DBE49-27B5-4313-958A-8259F3BFC8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719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1279" y="0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475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6463"/>
            <a:ext cx="5438775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1279" y="9428163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43DAE39-3200-4A70-A30E-C6B3199C97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341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471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12B55F04-A769-493B-A34C-B552BCB4597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116095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90239D35-15CF-4319-BEFF-1D54E9B878E2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693948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0DAE9A28-0AB8-4339-8A9E-9EF2E91EE4D7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0026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83B55AD-A8DD-4F04-91C5-7D090B34C01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20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1015299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96284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6F3BFF4-F3AA-4E2F-9C5A-ACD5A0B096A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23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2074924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24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5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564225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3003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4408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3064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702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7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67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0948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2169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1616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8842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215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887595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1775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8841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976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6951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20138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03149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0992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8954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2190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13321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42599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21123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74517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76350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87609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9860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810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140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  <p:sldLayoutId id="2147484310" r:id="rId12"/>
    <p:sldLayoutId id="2147484311" r:id="rId13"/>
    <p:sldLayoutId id="2147484312" r:id="rId14"/>
    <p:sldLayoutId id="2147484313" r:id="rId15"/>
    <p:sldLayoutId id="2147484314" r:id="rId16"/>
    <p:sldLayoutId id="214748431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1306"/>
            <a:ext cx="8676456" cy="4752528"/>
          </a:xfrm>
        </p:spPr>
        <p:txBody>
          <a:bodyPr>
            <a:normAutofit/>
          </a:bodyPr>
          <a:lstStyle/>
          <a:p>
            <a: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Sprawozdanie z działalności </a:t>
            </a:r>
            <a:b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Powiatowego Urzędu Pracy </a:t>
            </a:r>
            <a:b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dla Powiatu Warszawskiego Zachodniego za rok </a:t>
            </a: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2021.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444198" y="6093296"/>
            <a:ext cx="6699802" cy="860400"/>
          </a:xfrm>
        </p:spPr>
        <p:txBody>
          <a:bodyPr/>
          <a:lstStyle/>
          <a:p>
            <a:r>
              <a:rPr lang="pl-PL" b="1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l-PL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95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741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7425" y="457201"/>
            <a:ext cx="6939375" cy="811559"/>
          </a:xfrm>
        </p:spPr>
        <p:txBody>
          <a:bodyPr>
            <a:normAutofit fontScale="90000"/>
          </a:bodyPr>
          <a:lstStyle/>
          <a:p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 w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powiecie </a:t>
            </a:r>
            <a:b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(stan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31.12.)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95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521403"/>
              </p:ext>
            </p:extLst>
          </p:nvPr>
        </p:nvGraphicFramePr>
        <p:xfrm>
          <a:off x="1816100" y="1988840"/>
          <a:ext cx="6150620" cy="3528392"/>
        </p:xfrm>
        <a:graphic>
          <a:graphicData uri="http://schemas.openxmlformats.org/drawingml/2006/table">
            <a:tbl>
              <a:tblPr/>
              <a:tblGrid>
                <a:gridCol w="1243732"/>
                <a:gridCol w="864096"/>
                <a:gridCol w="792088"/>
                <a:gridCol w="792088"/>
                <a:gridCol w="792088"/>
                <a:gridCol w="841028"/>
                <a:gridCol w="825500"/>
              </a:tblGrid>
              <a:tr h="647533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80859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STOPA BEZROBOCIA W 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18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806822702"/>
              </p:ext>
            </p:extLst>
          </p:nvPr>
        </p:nvGraphicFramePr>
        <p:xfrm>
          <a:off x="1115616" y="1484784"/>
          <a:ext cx="75845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scene3d>
            <a:camera prst="orthographicFront">
              <a:rot lat="900000" lon="1200000" rev="0"/>
            </a:camera>
            <a:lightRig rig="threePt" dir="t"/>
          </a:scene3d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graphicFrame>
        <p:nvGraphicFramePr>
          <p:cNvPr id="7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0199085"/>
              </p:ext>
            </p:extLst>
          </p:nvPr>
        </p:nvGraphicFramePr>
        <p:xfrm>
          <a:off x="611188" y="1124745"/>
          <a:ext cx="7921625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 (stan na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31.12.2021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r.)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sp>
        <p:nvSpPr>
          <p:cNvPr id="19460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856585"/>
              </p:ext>
            </p:extLst>
          </p:nvPr>
        </p:nvGraphicFramePr>
        <p:xfrm>
          <a:off x="1124842" y="1556792"/>
          <a:ext cx="7561958" cy="4297177"/>
        </p:xfrm>
        <a:graphic>
          <a:graphicData uri="http://schemas.openxmlformats.org/drawingml/2006/table">
            <a:tbl>
              <a:tblPr/>
              <a:tblGrid>
                <a:gridCol w="840034"/>
                <a:gridCol w="1878112"/>
                <a:gridCol w="1324905"/>
                <a:gridCol w="1013658"/>
                <a:gridCol w="1325240"/>
                <a:gridCol w="1180009"/>
              </a:tblGrid>
              <a:tr h="359704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Stan na 31.12.2021 r. 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59704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0949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2496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Stan na 31 grudnia 2021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51290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17692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1241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590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228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140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0846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1129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539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227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139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9403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132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77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084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112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5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722168"/>
              </p:ext>
            </p:extLst>
          </p:nvPr>
        </p:nvGraphicFramePr>
        <p:xfrm>
          <a:off x="1187624" y="1420812"/>
          <a:ext cx="7520881" cy="5090535"/>
        </p:xfrm>
        <a:graphic>
          <a:graphicData uri="http://schemas.openxmlformats.org/drawingml/2006/table">
            <a:tbl>
              <a:tblPr/>
              <a:tblGrid>
                <a:gridCol w="3791152"/>
                <a:gridCol w="788981"/>
                <a:gridCol w="1004158"/>
                <a:gridCol w="932432"/>
                <a:gridCol w="1004158"/>
              </a:tblGrid>
              <a:tr h="368011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</a:t>
                      </a:r>
                      <a:r>
                        <a:rPr lang="pl-PL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 3</a:t>
                      </a:r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1.12.2021 r.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669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Wyszczególnienie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3616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 prawem do zasiłku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4136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końcu m-ca sprawozdawczego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973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4136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 30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111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634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do 25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75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długotrwale bezrobotne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86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powyżej 50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430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124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 kwalifikacji zawodowych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148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28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 doświadczenia zawodowego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posiadające co najmniej jedno dziecko do 6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osoby w okresie do 12 miesięcy od dnia ukończenia nauki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niepełnosprawni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77" name="Picture 1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graphicFrame>
        <p:nvGraphicFramePr>
          <p:cNvPr id="9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1493432"/>
              </p:ext>
            </p:extLst>
          </p:nvPr>
        </p:nvGraphicFramePr>
        <p:xfrm>
          <a:off x="252000" y="1124745"/>
          <a:ext cx="8280813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29000"/>
            <a:ext cx="2208578" cy="256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PRACY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44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755" y="5848619"/>
            <a:ext cx="887384" cy="103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pracy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1113524" y="1412776"/>
            <a:ext cx="7922972" cy="47525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Wykonując usługę pośrednictwa pracy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pracownicy Powiatowego Urzędu Pracy dla Powiatu Warszawskiego Zachodniego pozyskali do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współpracy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1364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pracodawców, przyjęli do realizacji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8424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miejsca pracy,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tym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8300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niesubsydiowanych,</a:t>
            </a:r>
          </a:p>
          <a:p>
            <a:pPr fontAlgn="auto"/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63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subsydiowanych, </a:t>
            </a:r>
          </a:p>
          <a:p>
            <a:pPr fontAlgn="auto"/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zorganizowano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staży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Indywidualny Plan Działania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doradcy klienta indywidualnego: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założyli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1357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Indywidualnych Planów Działania;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czasie ich realizacji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Klienci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mieli możliwość określenia swoich mocnych i słabych stron, rozwijania umiejętności poszukiwania pracy oraz zdobywania nowych kompetencji zawodowych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835696" y="423877"/>
            <a:ext cx="71391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Kampania Informacyjna Europejskiego Urzędu ds. Pracy (ELA) </a:t>
            </a:r>
          </a:p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nt. pracy sezonowej w UE.</a:t>
            </a:r>
          </a:p>
        </p:txBody>
      </p:sp>
      <p:sp>
        <p:nvSpPr>
          <p:cNvPr id="3" name="Prostokąt 2"/>
          <p:cNvSpPr/>
          <p:nvPr/>
        </p:nvSpPr>
        <p:spPr>
          <a:xfrm>
            <a:off x="1393272" y="1735757"/>
            <a:ext cx="75815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W okresie od lipca do października 2021 Powiatowy Urząd Pracy dla Powiatu Warszawskiego Zachodniego brał udział w Kampanii Informacyjne Europejskiego Urzędu ds. Pracy (ELA) nt. pracy sezonowej w UE. Kampania miała na celu promowanie wśród pracowników sezonowych (głównie w rolnictwie) pochodzących </a:t>
            </a:r>
          </a:p>
          <a:p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z państw członkowskich UE i pracodawców zatrudniających tego typu pracowników, wiedzy 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o </a:t>
            </a:r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obowiązujących ich przepisach prawa pracy 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             i </a:t>
            </a:r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zabezpieczenia społecznego.</a:t>
            </a:r>
          </a:p>
          <a:p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W trakcie trwania kampanii Urząd nawiązał kontakt z 16 multiplikatorami którzy brali czynny udział 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w </a:t>
            </a:r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przedsięwzięciu. Podczas organizowanych wydarzeń przekazano informację o celach kampanii dotyczących pracy sezonowej. Kampania promowana była poprzez rozdawanie ulotek 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           i </a:t>
            </a:r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plakatów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w lokalnej prasie, stronie urzędu a także w mediach społecznościowych. 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5981145"/>
            <a:ext cx="2195736" cy="78095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9607" y="5994107"/>
            <a:ext cx="1296649" cy="86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80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0" t="20792" r="14514"/>
          <a:stretch/>
        </p:blipFill>
        <p:spPr bwMode="auto">
          <a:xfrm>
            <a:off x="2771800" y="3068960"/>
            <a:ext cx="353464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PORADNICTWO ZAWODOWE</a:t>
            </a:r>
            <a:endParaRPr lang="pl-PL" b="1" dirty="0">
              <a:solidFill>
                <a:schemeClr val="accent2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93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755576" y="1268760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2021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r. Powiatowy Urząd Pracy dla Powiatu Warszawskiego Zachodniego realizował zadania z zakresu poradnictwa zawodowego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poprzez: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porady zawodowe. Liczba wizyt w ramach tych porad wyniosła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60.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Liczba osób, które skorzystały z porady indywidualnej wyniosła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60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osób.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Usługi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doradcze dla przedsiębiorców/pracodawców, z których skorzystało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28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klientów. Pomoc udzielana pracodawcom/przedsiębiorcom dotyczyła: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odpowiedniego doboru kandydatów do pracy spośród osób bezrobotnych spełniających określone wymagania i kwalifikacje,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określenia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wymagań dotyczących stanowiska pracy,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indywidualnego rozwoju zawodowego pracodawcy lub jego pracowników.</a:t>
            </a:r>
            <a:endParaRPr lang="pl-PL" sz="16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755576" y="1268760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2021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r. Powiatowy Urząd Pracy dla Powiatu Warszawskiego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Zachodniego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Doradcy zawodowi brali również udział w wydarzeniach organizowanych przez tutejszy Urząd oraz instytucje zewnętrzne: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	07.06.2021 r. przeprowadzono grupowe spotkanie informacyjne dla uczniów Specjalnego Ośrodka </a:t>
            </a:r>
            <a:r>
              <a:rPr lang="pl-PL" sz="1600" dirty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Szkolno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Wychowawczego w Lesznie. Doradcy zawodowi przedstawili uczestnikom prawa i obowiązki osób bezrobotnych oraz usługi i instrumenty rynku pracy realizowane przez Powiatowy Urząd Pracy. 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	18.10.2021 r. doradca zawodowy uczestniczył w panelu ekspertów w związku z prowadzoną prognozą zapotrzebowania na pracowników w 2022 r. w ramach ,,Barometru zawodów’’. Spotkanie odbyło się  w siedzibie  Powiatowego Urzędu Pracy dla Powiatu Warszawskiego Zachodniego.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pl-PL" sz="16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96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25" y="2924944"/>
            <a:ext cx="293775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78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9254" y="6040438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83568" y="1412776"/>
            <a:ext cx="846489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r. Powiatowy Urząd Pracy dla Powiatu Warszawskiego Zachodniego zorganizował szkolenia w trybie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indywidualnym.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Szkolenia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były finansowane ze środków Funduszu Pracy i Europejskiego Funduszu Społecznego w ramach projektów: „Aktywizacja osób młodych pozostających bez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powiecie warszawskim zachodnim (IV)"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oraz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„Aktywizacja osób w wieku 30 lat i więcej pozostających bez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powiecie warszawskim zachodnim (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IV)".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pl-PL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9254" y="6040438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1170808" y="1268760"/>
            <a:ext cx="7515992" cy="5256584"/>
          </a:xfrm>
          <a:prstGeom prst="rect">
            <a:avLst/>
          </a:prstGeom>
        </p:spPr>
        <p:txBody>
          <a:bodyPr anchor="ctr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Powiatowy Urząd Pracy dla Powiatu Warszawskiego Zachodniego skierował na szkolenia indywidualne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52 osoby bezrobotne.</a:t>
            </a:r>
            <a:endParaRPr lang="pl-PL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Były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szkolenia z zakresu: 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obsługi wózków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jezdniowych z egzaminem UDT,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prawa jazdy kat. C/ C+E wraz z kwalifikację wstępną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przyspieszoną,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operatora koparko – ładowarki,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stylizacji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paznokci I, II i III stopnia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zdobienia paznokci, 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 opiekuna w żłobku lub klubie dziecięcym.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19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0" b="9272"/>
          <a:stretch/>
        </p:blipFill>
        <p:spPr bwMode="auto">
          <a:xfrm>
            <a:off x="8218493" y="5884142"/>
            <a:ext cx="936123" cy="10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Krajowy Fundusz Szkoleniowy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683568" y="1412776"/>
            <a:ext cx="8460432" cy="4680520"/>
          </a:xfrm>
          <a:prstGeom prst="rect">
            <a:avLst/>
          </a:prstGeom>
        </p:spPr>
        <p:txBody>
          <a:bodyPr anchor="ctr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przyznany limit na realizację kształcenia ustawicznego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Krajowego Funduszu Szkoleniowego wyniósł 638 700,00 zł.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wydatkował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kwotę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635 155,44 zł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podpisał 38 umów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dofinansowanie z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pracodawcami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Pracodawcy korzystali </a:t>
            </a:r>
            <a:endParaRPr lang="pl-PL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dofinansowania kosztów kursów, studiów podyplomowych oraz egzaminów dla siebie i swoich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pracowników.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 wsparcia skorzystali przedsiębiorcy (mikro oraz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więksi),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także jednostki samorządowe (urzędy gmin i miast, ośrodki pomocy społecznej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Powiatowe Centrum Pomocy Rodzinie).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dofinansował koszty kształcenia ustawicznego dla łącznej liczby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323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osób.</a:t>
            </a:r>
          </a:p>
        </p:txBody>
      </p:sp>
    </p:spTree>
    <p:extLst>
      <p:ext uri="{BB962C8B-B14F-4D97-AF65-F5344CB8AC3E}">
        <p14:creationId xmlns:p14="http://schemas.microsoft.com/office/powerpoint/2010/main" val="82524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 descr="http://pup.olesno.sisco.info/download/humanresources-jobs%281%2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63"/>
          <a:stretch/>
        </p:blipFill>
        <p:spPr bwMode="auto">
          <a:xfrm>
            <a:off x="3389040" y="3356992"/>
            <a:ext cx="2952328" cy="187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INSTRUMENTY </a:t>
            </a:r>
          </a:p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RYNKU PRACY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5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Roboty publiczne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robót publicznych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zatrudnienie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znalazło 45 osób bezrobotnych.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Najwięcej miejsc pracy zorganizowały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gminy Leszno </a:t>
            </a:r>
            <a:b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Kampinos.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3013330"/>
            <a:ext cx="7515992" cy="2565107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pl-PL" sz="18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Symbol zastępczy tekstu 2"/>
          <p:cNvSpPr txBox="1">
            <a:spLocks/>
          </p:cNvSpPr>
          <p:nvPr/>
        </p:nvSpPr>
        <p:spPr>
          <a:xfrm>
            <a:off x="991486" y="2348880"/>
            <a:ext cx="7638030" cy="1152128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Pracy dla Powiatu Warszawskiego Zachodniego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2021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skierował na prace interwencyjne 9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do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n/w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pracodawców: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Edward Gwiazda,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Placówka Opiekuńczo-Wychowawcza nr 1 w Błoniu,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NFK Pruszków Sp.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zo.o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P.H.U. Jarosław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Flaszczyński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Miśkiewicz Adam MAD-MED,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BluBus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Rafał Bluszcz,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Marcin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Papierowski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PHU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Papierowski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NOR-GAZ Andrzej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Gocan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632991" y="305629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Prace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interwencyjne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206764"/>
            <a:ext cx="998173" cy="65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</a:rPr>
              <a:t>Staże</a:t>
            </a: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288242" y="3004507"/>
            <a:ext cx="7255972" cy="2819670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Sosnowa Szpilka                    Agnieszka Przybylska,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POLMO ŁOMIANKI S.A.,</a:t>
            </a:r>
          </a:p>
          <a:p>
            <a:pPr fontAlgn="auto"/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Cari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Spedition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Mariusz Kafarowski,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Kacper – Usługi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Transortowe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RDT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Bikes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Sp.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zo.o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KIWILINAD Natalia Jezierska,</a:t>
            </a:r>
          </a:p>
          <a:p>
            <a:pPr fontAlgn="auto"/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-Bud Sp.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zo.o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Art.-Dom Bartosz Cyran,</a:t>
            </a:r>
          </a:p>
          <a:p>
            <a:pPr fontAlgn="auto"/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Alamo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Poland Sp.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zo.o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fontAlgn="auto"/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endParaRPr lang="pl-PL" sz="1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58232" y="1621244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 Powiatu Warszawskiego Zachodniego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2021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skierował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61 osób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odbycia stażu m.in. do n/w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pracodawców):</a:t>
            </a: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ymbol zastępczy tekstu 2"/>
          <p:cNvSpPr txBox="1">
            <a:spLocks/>
          </p:cNvSpPr>
          <p:nvPr/>
        </p:nvSpPr>
        <p:spPr>
          <a:xfrm>
            <a:off x="1170808" y="5824177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1243607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Jednorazowe środki na podjęcie działalności gospodarczej 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908175" y="1496751"/>
            <a:ext cx="7136225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Zachodniego w 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przyznał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osobom bezrobotnym jednorazowe środki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podjęcie własnej działalności gospodarczej.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47095" y="242263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ymbol zastępczy tekstu 2"/>
          <p:cNvSpPr txBox="1">
            <a:spLocks/>
          </p:cNvSpPr>
          <p:nvPr/>
        </p:nvSpPr>
        <p:spPr>
          <a:xfrm>
            <a:off x="1107034" y="1772816"/>
            <a:ext cx="7515992" cy="4437315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Powiatowy Urząd Pracy dla Powiatu Warszawskiego Zachodniego zrefundował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pracodawcom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koszty wyposażenia lub doposażenia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stanowisk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dla skierowanych osób bezrobotnych na stanowiska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asystent ekonomiczny,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geodeta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magazynier,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operator obrabiarek skrawających,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organizator usług </a:t>
            </a:r>
            <a:r>
              <a:rPr lang="pl-PL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kateringowych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monter rusztowań,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mechanik pojazdów samochodowych,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młodszy sprzedawca.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Doposażenie stanowiska pracy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2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3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4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5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6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7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8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1115616" y="2087563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Inne zadania realizowane przez Powiatowy Urząd Pracy dla Powiatu Warszawskiego Zachodniego w </a:t>
            </a: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roku.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2675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Pracy dla Powiatu Warszawskiego Zachodniego realizował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dwa projekty współfinansowane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Europejskiego Funduszu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Społecznego: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„Program Operacyjny Wiedza Edukacja Rozwój”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„Aktywizacja osób młodych pozostających bez pracy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powiecie warszawskim zachodnim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(IV)”,</a:t>
            </a:r>
          </a:p>
          <a:p>
            <a:pPr fontAlgn="auto">
              <a:lnSpc>
                <a:spcPct val="150000"/>
              </a:lnSpc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„Regionalny Program Operacyjny Województwa Mazowieckiego”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pt. „Aktywizacja osób w wieku 30 lat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powyżej pozostających bez pracy w powiecie warszawskim zachodnim (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IV)”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6145678"/>
            <a:ext cx="4207968" cy="7123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2675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550575" y="1412776"/>
            <a:ext cx="7413913" cy="5040560"/>
          </a:xfrm>
          <a:prstGeom prst="rect">
            <a:avLst/>
          </a:prstGeom>
        </p:spPr>
        <p:txBody>
          <a:bodyPr anchor="ctr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7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„Aktywizacja osób młodych pozostających bez pracy w powiecie warszawskim zachodnim </a:t>
            </a:r>
            <a:r>
              <a:rPr lang="pl-PL" sz="27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(IV)”  </a:t>
            </a:r>
            <a:r>
              <a:rPr lang="pl-PL" sz="27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Programu Operacyjnego Wiedza Edukacja Rozwój </a:t>
            </a:r>
            <a:endParaRPr lang="pl-PL" sz="27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Celem projektu jest zwiększenie możliwości zatrudnienia osób młodych w wieku 18-29 lat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(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 ukończeniem 30 roku życia), pozostających bez pracy, w tym w szczególności osób,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które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uczestniczą w kształceniu i szkoleniu (tzw. młodzież NEET). </a:t>
            </a:r>
          </a:p>
          <a:p>
            <a:pPr fontAlgn="auto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Wsparciem w ramach projektu w 2021 r. objęto 75 osób, w tym: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szkoleniami - 15 osób, stażami – 38 osób, jednorazowymi środkami na podjęcie działalności gospodarczej – 18 osób, pracami interwencyjnymi – 4 osoby.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Udzielono dofinansowania części kosztów prowadzenia działalności gospodarczej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dla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przedsiębiorcy będącego osobą fizyczną niezatrudniającego pracowników przyznawanego na podstawie art.15zzc ustawy z dnia 2 marca 2020r. o szczególnych rozwiązaniach związanych z zapobieganiem, przeciwdziałaniem i zwalczaniem COVID-19, innych chorób zakaźnych oraz wywołanych nimi sytuacji kryzysowych – 15 przedsiębiorcom,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Udzielono na podstawie zawartych umów dofinasowania części kosztów wynagrodzeń pracowników oraz należnych od tych wynagrodzeń składek na ubezpieczenia społeczne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dla </a:t>
            </a:r>
            <a:r>
              <a:rPr lang="pl-PL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mikroprzedsiębiorcy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małego i średniego przedsiębiorcy przyznawanego na podstawie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art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15zzb ustawy z dnia 2 marca 2020r. o szczególnych rozwiązaniach związanych z zapobieganiem, przeciwdziałaniem i zwalczaniem COVID-19, innych chorób zakaźnych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oraz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wywołanych nimi sytuacji kryzysowych – 25 przedsiębiorcom.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0078" y="6319444"/>
            <a:ext cx="3938190" cy="53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0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35696" y="166414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504520" y="1117188"/>
            <a:ext cx="7639480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300" b="1" dirty="0">
                <a:solidFill>
                  <a:schemeClr val="accent2">
                    <a:lumMod val="50000"/>
                  </a:schemeClr>
                </a:solidFill>
              </a:rPr>
              <a:t>Projekt „Aktywizacja osób w wieku 30 lat i powyżej pozostających bez pracy w powiecie warszawskim zachodnim (</a:t>
            </a:r>
            <a:r>
              <a:rPr lang="pl-PL" sz="1300" b="1" dirty="0" smtClean="0">
                <a:solidFill>
                  <a:schemeClr val="accent2">
                    <a:lumMod val="50000"/>
                  </a:schemeClr>
                </a:solidFill>
              </a:rPr>
              <a:t>IV)” </a:t>
            </a:r>
            <a:r>
              <a:rPr lang="pl-PL" sz="1300" b="1" dirty="0">
                <a:solidFill>
                  <a:schemeClr val="accent2">
                    <a:lumMod val="50000"/>
                  </a:schemeClr>
                </a:solidFill>
              </a:rPr>
              <a:t>w ramach Regionalnego Programu Operacyjnego Województwa </a:t>
            </a:r>
            <a:r>
              <a:rPr lang="pl-PL" sz="1300" b="1" dirty="0" smtClean="0">
                <a:solidFill>
                  <a:schemeClr val="accent2">
                    <a:lumMod val="50000"/>
                  </a:schemeClr>
                </a:solidFill>
              </a:rPr>
              <a:t>Mazowieckiego.</a:t>
            </a:r>
          </a:p>
          <a:p>
            <a:endParaRPr lang="pl-PL" sz="13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Celem projektu jest zwiększenie możliwości zatrudnienia osób w wieku 30 lat i więcej zidentyfikowanych jako zagrożone na rynku pracy i ochrona istniejących miejsc pracy w związku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         z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epidemią COVID-19 w powiecie warszawskim zachodnim.</a:t>
            </a:r>
          </a:p>
          <a:p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Projekt zakłada objęcie wsparciem osób bezrobotnych w wieku 30 lat i więcej zarejestrowanych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             w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Powiatowym Urzędzie Pracy dla Powiatu Warszawskiego Zachodniego tj.: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kobiet,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 z niepełnosprawnościami,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 długotrwale bezrobotnych,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 w wieku 50 lat i więcej,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osób o niskich kwalifikacjach zawodowych,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oraz nienależących do ww. grup bezrobotnych mężczyzn w wieku 30-49 lat (z zastrzeżeniem,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               że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ich udział nie przekroczy 20% ogólnej liczby uczestników projektu, i mogą być objęci wsparciem jedynie w postaci szkoleń i jednorazowych środków na podjęcie działalności gospodarczej). </a:t>
            </a:r>
          </a:p>
          <a:p>
            <a:endParaRPr lang="pl-PL" sz="1300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Wsparciem w ramach projektu w 2021 r. objęto 47 osób, w tym: </a:t>
            </a:r>
          </a:p>
          <a:p>
            <a:pPr marL="269875"/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szkoleniami – 9 osób, stażami – 20 osób, jednorazowymi środkami na podjęcie działalności gospodarczej – 18 osób.</a:t>
            </a:r>
          </a:p>
          <a:p>
            <a:pPr marL="269875"/>
            <a:endParaRPr lang="pl-PL" sz="13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pl-PL" sz="1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1013" y="6241668"/>
            <a:ext cx="4472987" cy="61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14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pracowników Urzędu</a:t>
            </a: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5616" y="1421160"/>
            <a:ext cx="7515992" cy="393325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2021 r.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racownicy tut. Urzędu uczestniczyli w 48 szkoleniach indywidualnych.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edna osoba kontynuowała studia podyplomowe.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Oświadczenia dot. cudzoziemców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zarejestrowanych oświadczeń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powierzeniu wykonywania pracy cudzoziemcom w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Powiatowym Urzędzie Pracy dla Powiatu Warszawskiego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Zachodniego w 2021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        - </a:t>
            </a:r>
            <a:r>
              <a:rPr lang="pl-PL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17937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 </a:t>
            </a: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wydanych decyzji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oświadczeń: 530 szt.</a:t>
            </a: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Zgłoszenia dotyczyły głównie pracowników – obywateli Ukrainy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Ilość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pozyskanych środków finansowych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z tytułu oświadczeń o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powierzeniu wykonywania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cudzoziemcom: </a:t>
            </a:r>
            <a:r>
              <a:rPr lang="pl-PL" sz="2000" b="1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577 464,00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zł</a:t>
            </a:r>
            <a:endParaRPr lang="pl-PL" sz="2000" b="1" u="sng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Zezwolenia na pracę sezonową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wydanych decyzji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zezwoleń typu S na pracę sezonową cudzoziemców w 2021 roku – </a:t>
            </a:r>
            <a:r>
              <a:rPr lang="pl-PL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876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 w tym: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o umorzeniu postępowania –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303 szt.</a:t>
            </a:r>
          </a:p>
          <a:p>
            <a:pPr fontAlgn="auto">
              <a:lnSpc>
                <a:spcPct val="150000"/>
              </a:lnSpc>
              <a:buFontTx/>
              <a:buChar char="-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uchyleniu zezwoleń typu S na pracę sezonową – 44 szt.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Ilość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pozyskanych środków finansowych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tytułu zezwoleń na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pracę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sezonową dot. cudzoziemców: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sz="2000" b="1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pl-PL" sz="2000" b="1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50,00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zł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30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755576" y="1988840"/>
            <a:ext cx="8136715" cy="277328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Suma wygenerowanego dochodu przez Powiatowy Urząd Pracy dla Powiatu Warszawskiego Zachodniego </a:t>
            </a:r>
            <a:r>
              <a:rPr lang="pl-PL" sz="240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2021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z tytułu zezwoleń na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pracę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sezonową cudzoziemców      oraz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tytułu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oświadczeń o powierzeniu wykonywania pracy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cudzoziemcom wynosi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600 114,00 zł.</a:t>
            </a:r>
            <a:b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31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Informacje Starosty na temat zaspokojenia potrzeb kadrowych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wydano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7563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Informacji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Starosty na temat możliwości zaspokojenia potrzeb kadrowych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podmiotów powierzających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wykonanie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cudzoziemcom, obejmujących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obywateli polskich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cudzoziemców określonych w art. 87 ust. 1 pkt 1-11 ustawy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promocji zatrudnienia i instytucjach rynku pracy, zarejestrowanych jako osoby bezrobotne lub poszukujące pracy. </a:t>
            </a:r>
          </a:p>
        </p:txBody>
      </p:sp>
    </p:spTree>
    <p:extLst>
      <p:ext uri="{BB962C8B-B14F-4D97-AF65-F5344CB8AC3E}">
        <p14:creationId xmlns:p14="http://schemas.microsoft.com/office/powerpoint/2010/main" val="4788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Decyzje administracyjne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268760"/>
            <a:ext cx="7848872" cy="47525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Powiatowy Urząd Pracy dla Powiatu Warszawskiego Zachodniego w toku postępowania administracyjnego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wydał ogółem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4683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decyzji dotyczących osób bezrobotnych i poszukujących pracy,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tego zaskarżonych do II instancji –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7,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których 2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zostały uchylone.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75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pole tekstowe 2"/>
          <p:cNvSpPr txBox="1">
            <a:spLocks noChangeArrowheads="1"/>
          </p:cNvSpPr>
          <p:nvPr/>
        </p:nvSpPr>
        <p:spPr bwMode="auto">
          <a:xfrm>
            <a:off x="2411760" y="2204864"/>
            <a:ext cx="468750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8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FINANSE</a:t>
            </a:r>
            <a:endParaRPr lang="pl-PL" sz="8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014" y="4797152"/>
            <a:ext cx="2314791" cy="1716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064" y="144698"/>
            <a:ext cx="1092026" cy="728017"/>
          </a:xfrm>
          <a:prstGeom prst="rect">
            <a:avLst/>
          </a:prstGeom>
        </p:spPr>
      </p:pic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806977"/>
              </p:ext>
            </p:extLst>
          </p:nvPr>
        </p:nvGraphicFramePr>
        <p:xfrm>
          <a:off x="827584" y="882340"/>
          <a:ext cx="8208911" cy="5472603"/>
        </p:xfrm>
        <a:graphic>
          <a:graphicData uri="http://schemas.openxmlformats.org/drawingml/2006/table">
            <a:tbl>
              <a:tblPr/>
              <a:tblGrid>
                <a:gridCol w="1152128"/>
                <a:gridCol w="896660"/>
                <a:gridCol w="870183"/>
                <a:gridCol w="881198"/>
                <a:gridCol w="914243"/>
                <a:gridCol w="916996"/>
                <a:gridCol w="837137"/>
                <a:gridCol w="870183"/>
                <a:gridCol w="870183"/>
              </a:tblGrid>
              <a:tr h="296592">
                <a:tc rowSpan="3">
                  <a:txBody>
                    <a:bodyPr/>
                    <a:lstStyle/>
                    <a:p>
                      <a:pPr algn="ctr" fontAlgn="b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5870" marR="5870" marT="58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na 2021 r.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6A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WYDATKI 2021 r.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91349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FP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600" b="1" i="0" u="none" strike="noStrike" dirty="0">
                          <a:solidFill>
                            <a:srgbClr val="A1402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EFS –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80008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EFS - RPO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FP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600" b="1" i="0" u="none" strike="noStrike">
                          <a:solidFill>
                            <a:srgbClr val="A1402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EFS –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>
                          <a:solidFill>
                            <a:srgbClr val="80008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EFS - RPO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49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A1402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 WER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>
                          <a:solidFill>
                            <a:srgbClr val="A1402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 WER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91349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STAŻE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792 000,00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476 000,00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216 000,00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478 691,88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41 736,11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321 266,20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115 689,57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49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ROBOTY PUBLICZNE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398 883,29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398 883,29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2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INTERWENCYJNE 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81 930,20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31 930,20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31 213,47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21 024,31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10 189,16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49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SZKOLENIA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259 031,27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168 368,63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58 351,65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32 310,99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129 216,85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71 451,58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33 783,76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23 981,51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2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STUDIA PODYPLOMOWE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26 350,00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26 350,00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25 419,87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25 419,87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2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SPOŁECZNIE UŻYTECZNE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7 020,00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7 020,00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2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ŚRODKI NA PODJĘCIE DZIAŁ. GOSP.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1 715 248,63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419 318,27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555 930,36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1 524 965,33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726 558,99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396 567,07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401 839,27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4050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WYNAGRODZENIA ZA ZATRUDNIENIE BEZROBOTNEGO 50+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54 410,09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54 410,09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756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REFUNDACJA KOSZTÓW WYPOSAŻENIA I DOPOSAŻENIA STANOWISKA PRACY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169 500,00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169 500,00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53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INNE WYDATKI (BADANIA BEZROBOTNYCH)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5 426,52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5 426,52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1 250,00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1 250,00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49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BON NA ZASIEDLENIA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02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OPIEKA NAD DZIECKIEM DO LAT 7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49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3 624 986,62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1 835 145,15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985 600,12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804 241,35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2 833 570,78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1 530 254,24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761 806,19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541 510,35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702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KRAJOWY FUNDUSZ SZKOLENIOWY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637 800,00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637 800,00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635 155,44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635 155,44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49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COVID-19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13 608 300,00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B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13 220 000,00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388 300,00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12 029 209,10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E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11 780 557,53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248 651,57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-      </a:t>
                      </a:r>
                    </a:p>
                  </a:txBody>
                  <a:tcPr marL="5870" marR="5870" marT="58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18">
                <a:tc>
                  <a:txBody>
                    <a:bodyPr/>
                    <a:lstStyle/>
                    <a:p>
                      <a:pPr algn="l" rtl="0" fontAlgn="b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5870" marR="5870" marT="58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17 871 086,62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15 692 945,15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1 373 900,12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804 241,35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15 497 935,32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13 945 967,21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1 010 457,76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541 510,35</a:t>
                      </a:r>
                    </a:p>
                  </a:txBody>
                  <a:tcPr marL="5870" marR="5870" marT="587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7A7"/>
                    </a:solidFill>
                  </a:tcPr>
                </a:tc>
              </a:tr>
            </a:tbl>
          </a:graphicData>
        </a:graphic>
      </p:graphicFrame>
      <p:sp>
        <p:nvSpPr>
          <p:cNvPr id="5" name="Tytuł 1"/>
          <p:cNvSpPr txBox="1">
            <a:spLocks/>
          </p:cNvSpPr>
          <p:nvPr/>
        </p:nvSpPr>
        <p:spPr>
          <a:xfrm>
            <a:off x="1843145" y="260648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Aktywne formy przeciwdziałania bezrobociu w 2021 r.</a:t>
            </a:r>
            <a:endParaRPr lang="pl-PL" sz="2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39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691680" y="548680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Pasywne wydatki z Funduszu Pracy w </a:t>
            </a:r>
            <a:r>
              <a:rPr lang="pl-PL" sz="2400" b="1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pl-PL" sz="2400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697256"/>
              </p:ext>
            </p:extLst>
          </p:nvPr>
        </p:nvGraphicFramePr>
        <p:xfrm>
          <a:off x="1550575" y="1772816"/>
          <a:ext cx="6837849" cy="3240364"/>
        </p:xfrm>
        <a:graphic>
          <a:graphicData uri="http://schemas.openxmlformats.org/drawingml/2006/table">
            <a:tbl>
              <a:tblPr/>
              <a:tblGrid>
                <a:gridCol w="5071131"/>
                <a:gridCol w="1766718"/>
              </a:tblGrid>
              <a:tr h="602858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Wybrane zadania 2021 r.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Wydatkowana kwota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3165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zasiłki dla bezrobotnych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4 611 449,60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5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dodatki aktywizacyjne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256 142,00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5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wezwań, zawiadomień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81 123,65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5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systemu informatycznego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206 814,87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501"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koszty szkolenia kadr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22 722,00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286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Razem FP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5 178 252,12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</a:tr>
              <a:tr h="57271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składka zdrowotna za osoby bezrobotne bez prawa do zasiłku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1 268 423,01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704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aks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18675</TotalTime>
  <Words>1894</Words>
  <Application>Microsoft Office PowerPoint</Application>
  <PresentationFormat>Pokaz na ekranie (4:3)</PresentationFormat>
  <Paragraphs>470</Paragraphs>
  <Slides>37</Slides>
  <Notes>8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37</vt:i4>
      </vt:variant>
    </vt:vector>
  </HeadingPairs>
  <TitlesOfParts>
    <vt:vector size="49" baseType="lpstr">
      <vt:lpstr>Arial Unicode MS</vt:lpstr>
      <vt:lpstr>Arial</vt:lpstr>
      <vt:lpstr>Calibri</vt:lpstr>
      <vt:lpstr>Calibri Light</vt:lpstr>
      <vt:lpstr>Corbel</vt:lpstr>
      <vt:lpstr>Symbol</vt:lpstr>
      <vt:lpstr>Times New Roman</vt:lpstr>
      <vt:lpstr>Verdana</vt:lpstr>
      <vt:lpstr>Wingdings</vt:lpstr>
      <vt:lpstr>Wingdings 2</vt:lpstr>
      <vt:lpstr>HDOfficeLightV0</vt:lpstr>
      <vt:lpstr>Paralaksa</vt:lpstr>
      <vt:lpstr>Sprawozdanie z działalności  Powiatowego Urzędu Pracy  dla Powiatu Warszawskiego Zachodniego za rok 2021.</vt:lpstr>
      <vt:lpstr>Stopa bezrobocia w powiecie  (stan na 31.12.)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Suma wygenerowanego dochodu przez Powiatowy Urząd Pracy dla Powiatu Warszawskiego Zachodniego w 2021 r. z tytułu zezwoleń na pracę sezonową cudzoziemców      oraz z tytułu oświadczeń o powierzeniu wykonywania pracy cudzoziemcom wynosi 600 114,00 zł.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Anna Wojciechowska</cp:lastModifiedBy>
  <cp:revision>1677</cp:revision>
  <cp:lastPrinted>2022-12-02T12:57:15Z</cp:lastPrinted>
  <dcterms:created xsi:type="dcterms:W3CDTF">2008-06-02T06:50:43Z</dcterms:created>
  <dcterms:modified xsi:type="dcterms:W3CDTF">2022-12-02T12:57:17Z</dcterms:modified>
</cp:coreProperties>
</file>