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4014" r:id="rId2"/>
  </p:sldMasterIdLst>
  <p:notesMasterIdLst>
    <p:notesMasterId r:id="rId62"/>
  </p:notesMasterIdLst>
  <p:handoutMasterIdLst>
    <p:handoutMasterId r:id="rId63"/>
  </p:handoutMasterIdLst>
  <p:sldIdLst>
    <p:sldId id="286" r:id="rId3"/>
    <p:sldId id="290" r:id="rId4"/>
    <p:sldId id="360" r:id="rId5"/>
    <p:sldId id="258" r:id="rId6"/>
    <p:sldId id="259" r:id="rId7"/>
    <p:sldId id="287" r:id="rId8"/>
    <p:sldId id="288" r:id="rId9"/>
    <p:sldId id="289" r:id="rId10"/>
    <p:sldId id="291" r:id="rId11"/>
    <p:sldId id="292" r:id="rId12"/>
    <p:sldId id="296" r:id="rId13"/>
    <p:sldId id="312" r:id="rId14"/>
    <p:sldId id="295" r:id="rId15"/>
    <p:sldId id="313" r:id="rId16"/>
    <p:sldId id="314" r:id="rId17"/>
    <p:sldId id="315" r:id="rId18"/>
    <p:sldId id="316" r:id="rId19"/>
    <p:sldId id="301" r:id="rId20"/>
    <p:sldId id="300" r:id="rId21"/>
    <p:sldId id="299" r:id="rId22"/>
    <p:sldId id="298" r:id="rId23"/>
    <p:sldId id="307" r:id="rId24"/>
    <p:sldId id="371" r:id="rId25"/>
    <p:sldId id="367" r:id="rId26"/>
    <p:sldId id="366" r:id="rId27"/>
    <p:sldId id="339" r:id="rId28"/>
    <p:sldId id="338" r:id="rId29"/>
    <p:sldId id="370" r:id="rId30"/>
    <p:sldId id="364" r:id="rId31"/>
    <p:sldId id="369" r:id="rId32"/>
    <p:sldId id="368" r:id="rId33"/>
    <p:sldId id="372" r:id="rId34"/>
    <p:sldId id="363" r:id="rId35"/>
    <p:sldId id="340" r:id="rId36"/>
    <p:sldId id="373" r:id="rId37"/>
    <p:sldId id="352" r:id="rId38"/>
    <p:sldId id="342" r:id="rId39"/>
    <p:sldId id="343" r:id="rId40"/>
    <p:sldId id="362" r:id="rId41"/>
    <p:sldId id="336" r:id="rId42"/>
    <p:sldId id="337" r:id="rId43"/>
    <p:sldId id="347" r:id="rId44"/>
    <p:sldId id="348" r:id="rId45"/>
    <p:sldId id="345" r:id="rId46"/>
    <p:sldId id="349" r:id="rId47"/>
    <p:sldId id="361" r:id="rId48"/>
    <p:sldId id="354" r:id="rId49"/>
    <p:sldId id="350" r:id="rId50"/>
    <p:sldId id="333" r:id="rId51"/>
    <p:sldId id="374" r:id="rId52"/>
    <p:sldId id="331" r:id="rId53"/>
    <p:sldId id="327" r:id="rId54"/>
    <p:sldId id="332" r:id="rId55"/>
    <p:sldId id="325" r:id="rId56"/>
    <p:sldId id="324" r:id="rId57"/>
    <p:sldId id="323" r:id="rId58"/>
    <p:sldId id="322" r:id="rId59"/>
    <p:sldId id="355" r:id="rId60"/>
    <p:sldId id="284" r:id="rId61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C9D4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07" autoAdjust="0"/>
    <p:restoredTop sz="88226" autoAdjust="0"/>
  </p:normalViewPr>
  <p:slideViewPr>
    <p:cSldViewPr>
      <p:cViewPr varScale="1">
        <p:scale>
          <a:sx n="93" d="100"/>
          <a:sy n="93" d="100"/>
        </p:scale>
        <p:origin x="-474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182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l-PL"/>
  <c:style val="29"/>
  <c:chart>
    <c:title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dLbls>
            <c:showVal val="1"/>
          </c:dLbls>
          <c:cat>
            <c:strRef>
              <c:f>Arkusz1!$A$2:$A$11</c:f>
              <c:strCache>
                <c:ptCount val="10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Podregion warszawski zachodni</c:v>
                </c:pt>
                <c:pt idx="8">
                  <c:v>WOJ. MAZOWIECKIE</c:v>
                </c:pt>
                <c:pt idx="9">
                  <c:v>POLSKA 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7.8</c:v>
                </c:pt>
                <c:pt idx="1">
                  <c:v>8.2000000000000011</c:v>
                </c:pt>
                <c:pt idx="2">
                  <c:v>8.3000000000000007</c:v>
                </c:pt>
                <c:pt idx="3">
                  <c:v>8.6</c:v>
                </c:pt>
                <c:pt idx="4">
                  <c:v>11.7</c:v>
                </c:pt>
                <c:pt idx="5">
                  <c:v>7.1</c:v>
                </c:pt>
                <c:pt idx="6">
                  <c:v>16.399999999999999</c:v>
                </c:pt>
                <c:pt idx="7">
                  <c:v>9.1</c:v>
                </c:pt>
                <c:pt idx="8">
                  <c:v>11</c:v>
                </c:pt>
                <c:pt idx="9">
                  <c:v>13.4</c:v>
                </c:pt>
              </c:numCache>
            </c:numRef>
          </c:val>
        </c:ser>
        <c:axId val="83540224"/>
        <c:axId val="83574784"/>
      </c:barChart>
      <c:catAx>
        <c:axId val="83540224"/>
        <c:scaling>
          <c:orientation val="minMax"/>
        </c:scaling>
        <c:axPos val="l"/>
        <c:tickLblPos val="nextTo"/>
        <c:crossAx val="83574784"/>
        <c:crosses val="autoZero"/>
        <c:auto val="1"/>
        <c:lblAlgn val="ctr"/>
        <c:lblOffset val="100"/>
      </c:catAx>
      <c:valAx>
        <c:axId val="83574784"/>
        <c:scaling>
          <c:orientation val="minMax"/>
        </c:scaling>
        <c:axPos val="b"/>
        <c:majorGridlines/>
        <c:numFmt formatCode="General" sourceLinked="1"/>
        <c:tickLblPos val="nextTo"/>
        <c:crossAx val="8354022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28"/>
  <c:chart>
    <c:autoTitleDeleted val="1"/>
    <c:plotArea>
      <c:layout>
        <c:manualLayout>
          <c:layoutTarget val="inner"/>
          <c:xMode val="edge"/>
          <c:yMode val="edge"/>
          <c:x val="0.47474097528258413"/>
          <c:y val="2.3659295308651351E-2"/>
          <c:w val="0.48566581593814889"/>
          <c:h val="0.89051843155638533"/>
        </c:manualLayout>
      </c:layout>
      <c:barChart>
        <c:barDir val="bar"/>
        <c:grouping val="clustered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pl-PL"/>
              </a:p>
            </c:txPr>
            <c:showVal val="1"/>
          </c:dLbls>
          <c:cat>
            <c:strRef>
              <c:f>Arkusz1!$A$2:$A$12</c:f>
              <c:strCache>
                <c:ptCount val="11"/>
                <c:pt idx="0">
                  <c:v>do 27 roku życia, które ukończyły szkołę wyższą </c:v>
                </c:pt>
                <c:pt idx="1">
                  <c:v>niepełnosprawni</c:v>
                </c:pt>
                <c:pt idx="2">
                  <c:v>które po odbyciu kary pozbawienia wolności nie podjęły zatrudnienia</c:v>
                </c:pt>
                <c:pt idx="3">
                  <c:v>które nie podjęły zatrudnienia po urodzeniu dziecka</c:v>
                </c:pt>
                <c:pt idx="4">
                  <c:v>samotnie wychowujące co najmniej jedno dziecko do 18 roku życia</c:v>
                </c:pt>
                <c:pt idx="5">
                  <c:v>do 25 roku życia</c:v>
                </c:pt>
                <c:pt idx="6">
                  <c:v>bez doświadczenia zawodowego</c:v>
                </c:pt>
                <c:pt idx="7">
                  <c:v>powyżej 50 roku życia</c:v>
                </c:pt>
                <c:pt idx="8">
                  <c:v>bez kwalifikacji zawodowych</c:v>
                </c:pt>
                <c:pt idx="9">
                  <c:v>długotrwale bezrobotne</c:v>
                </c:pt>
                <c:pt idx="10">
                  <c:v>bez wykształcenia średniego</c:v>
                </c:pt>
              </c:strCache>
            </c:strRef>
          </c:cat>
          <c:val>
            <c:numRef>
              <c:f>Arkusz1!$B$2:$B$12</c:f>
              <c:numCache>
                <c:formatCode>General</c:formatCode>
                <c:ptCount val="11"/>
                <c:pt idx="0">
                  <c:v>24</c:v>
                </c:pt>
                <c:pt idx="1">
                  <c:v>75</c:v>
                </c:pt>
                <c:pt idx="2">
                  <c:v>96</c:v>
                </c:pt>
                <c:pt idx="3">
                  <c:v>197</c:v>
                </c:pt>
                <c:pt idx="4">
                  <c:v>214</c:v>
                </c:pt>
                <c:pt idx="5">
                  <c:v>431</c:v>
                </c:pt>
                <c:pt idx="6">
                  <c:v>706</c:v>
                </c:pt>
                <c:pt idx="7">
                  <c:v>1198</c:v>
                </c:pt>
                <c:pt idx="8">
                  <c:v>1426</c:v>
                </c:pt>
                <c:pt idx="9">
                  <c:v>1624</c:v>
                </c:pt>
                <c:pt idx="10">
                  <c:v>1820</c:v>
                </c:pt>
              </c:numCache>
            </c:numRef>
          </c:val>
        </c:ser>
        <c:axId val="84218240"/>
        <c:axId val="84219776"/>
      </c:barChart>
      <c:catAx>
        <c:axId val="84218240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84219776"/>
        <c:crosses val="autoZero"/>
        <c:auto val="1"/>
        <c:lblAlgn val="ctr"/>
        <c:lblOffset val="100"/>
      </c:catAx>
      <c:valAx>
        <c:axId val="8421977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pl-PL"/>
          </a:p>
        </c:txPr>
        <c:crossAx val="8421824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l-PL"/>
  <c:style val="29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Arkusz1!$B$1</c:f>
              <c:strCache>
                <c:ptCount val="1"/>
                <c:pt idx="0">
                  <c:v>staż pracy</c:v>
                </c:pt>
              </c:strCache>
            </c:strRef>
          </c:tx>
          <c:spPr>
            <a:ln>
              <a:solidFill>
                <a:schemeClr val="accent2">
                  <a:lumMod val="50000"/>
                </a:schemeClr>
              </a:solidFill>
            </a:ln>
          </c:spPr>
          <c:dLbls>
            <c:showVal val="1"/>
          </c:dLbls>
          <c:cat>
            <c:strRef>
              <c:f>Arkusz1!$A$2:$A$8</c:f>
              <c:strCache>
                <c:ptCount val="7"/>
                <c:pt idx="0">
                  <c:v>do 1 roku</c:v>
                </c:pt>
                <c:pt idx="1">
                  <c:v>od 1 do 5</c:v>
                </c:pt>
                <c:pt idx="2">
                  <c:v>od 5 do 10</c:v>
                </c:pt>
                <c:pt idx="3">
                  <c:v>od 10 do 20</c:v>
                </c:pt>
                <c:pt idx="4">
                  <c:v>od 20 do 30</c:v>
                </c:pt>
                <c:pt idx="5">
                  <c:v>3o lat i więcej</c:v>
                </c:pt>
                <c:pt idx="6">
                  <c:v>bez stażu</c:v>
                </c:pt>
              </c:strCache>
            </c:strRef>
          </c:cat>
          <c:val>
            <c:numRef>
              <c:f>Arkusz1!$B$2:$B$8</c:f>
              <c:numCache>
                <c:formatCode>General</c:formatCode>
                <c:ptCount val="7"/>
                <c:pt idx="0">
                  <c:v>190</c:v>
                </c:pt>
                <c:pt idx="1">
                  <c:v>231</c:v>
                </c:pt>
                <c:pt idx="2">
                  <c:v>164</c:v>
                </c:pt>
                <c:pt idx="3">
                  <c:v>228</c:v>
                </c:pt>
                <c:pt idx="4">
                  <c:v>166</c:v>
                </c:pt>
                <c:pt idx="5">
                  <c:v>106</c:v>
                </c:pt>
                <c:pt idx="6">
                  <c:v>341</c:v>
                </c:pt>
              </c:numCache>
            </c:numRef>
          </c:val>
        </c:ser>
        <c:axId val="85096320"/>
        <c:axId val="85097856"/>
      </c:barChart>
      <c:catAx>
        <c:axId val="85096320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85097856"/>
        <c:crosses val="autoZero"/>
        <c:auto val="1"/>
        <c:lblAlgn val="ctr"/>
        <c:lblOffset val="100"/>
      </c:catAx>
      <c:valAx>
        <c:axId val="850978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pl-PL"/>
          </a:p>
        </c:txPr>
        <c:crossAx val="85096320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plotVisOnly val="1"/>
    <c:dispBlanksAs val="gap"/>
  </c:chart>
  <c:txPr>
    <a:bodyPr/>
    <a:lstStyle/>
    <a:p>
      <a:pPr>
        <a:defRPr sz="1800"/>
      </a:pPr>
      <a:endParaRPr lang="pl-PL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341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744" y="0"/>
            <a:ext cx="2945341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49DEBB0-A547-4CD0-A32E-8CA75F2EC82B}" type="datetimeFigureOut">
              <a:rPr lang="pl-PL"/>
              <a:pPr>
                <a:defRPr/>
              </a:pPr>
              <a:t>2014-03-07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164"/>
            <a:ext cx="2945341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744" y="9428164"/>
            <a:ext cx="2945341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DF68DF8-3FDB-4A98-868C-C56E2B2033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31952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932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0744" y="0"/>
            <a:ext cx="2945341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37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1" y="4716463"/>
            <a:ext cx="5438776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4"/>
            <a:ext cx="2946932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0744" y="9428163"/>
            <a:ext cx="2945341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425A682E-8CD2-46C5-BC05-564250105E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5940204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FA4FA563-4DD4-47BF-B6EB-6E3A2DC94789}" type="slidenum">
              <a:rPr lang="pl-PL" smtClean="0"/>
              <a:pPr>
                <a:defRPr/>
              </a:pPr>
              <a:t>2</a:t>
            </a:fld>
            <a:endParaRPr lang="pl-P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27787E42-16E7-491A-90B2-CBF5E01205E0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57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57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E89E227B-4DF3-4E84-9555-86658841BC6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1AEA86FD-D2F7-41B3-BE44-61743F4CD59B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206F4262-8FC6-45C7-B6E4-B2516499494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88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88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5CC28126-F7EA-4808-B4B1-B98E3872F90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F457D20-D207-401F-AF54-7348607167D8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16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AB833D42-6FDE-425D-A1F4-80ACC52D4C84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17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74BA6DF4-0885-4157-A7E2-556BA8524701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40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9D95891-FC00-407F-AA72-3CB96D2F41F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41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5D0193F8-5BED-4589-ACC8-A9326F2AE15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42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62BE1EC-6372-48D3-9123-6DA7859C9A39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887ADDD2-318E-4CC1-8D70-31598DA16ED5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47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A68FD407-E60D-489F-A89F-5CEC7B684577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48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80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425A682E-8CD2-46C5-BC05-564250105E01}" type="slidenum">
              <a:rPr lang="pl-PL" smtClean="0"/>
              <a:pPr>
                <a:defRPr/>
              </a:pPr>
              <a:t>55</a:t>
            </a:fld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425A682E-8CD2-46C5-BC05-564250105E01}" type="slidenum">
              <a:rPr lang="pl-PL" smtClean="0"/>
              <a:pPr>
                <a:defRPr/>
              </a:pPr>
              <a:t>57</a:t>
            </a:fld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1F0ACC3-B056-4419-9837-B99C0545C9F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59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3"/>
            <a:ext cx="5440367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6C8-DDFE-4BD3-AE6A-D7DED2EE3D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EE035-0935-4473-A25E-2CBA5EF4FFF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82C18-57BE-4722-948F-062DF55475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54395-63E5-4C04-8E3C-A889E4A41A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A654F-7F22-4068-8CC0-E7BDD7F174F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3E1B7-F51C-4929-9EC4-4406AF47D2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2D369-97ED-4C60-9F6A-B644D9B674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CF938-EBA8-43DF-B175-9B60476B273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7EB0D-3ACD-47E9-B597-C84E065D40B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BCFDF-404F-42ED-ABBC-EB72BB09A86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09F82-0D9C-4229-B5FA-C6B49AD20E8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ytuł i tekst nad zawartości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9CA1B-91EB-40A0-921B-68E679C5C89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ytuł i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abeli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pl-P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C0DA2-F25F-4CD3-BBC2-E562E913F2B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ytuł, zawartość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BF25D-0FF0-4BC6-8287-465E07DABC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Prostokąt zaokrąglony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A2A45D8-F4DA-4006-B91C-FEA7E6B720A9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CAD287-1C2C-4D2A-98B4-A6A5BA80F3F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00DE80B-2A96-4779-AD1F-96885CC5A0B9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06A57AF-F4E3-4A5E-B3F9-E45BC31E02F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zaokrąglony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aokrąglony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D6FCDF1-F5C4-46C0-846C-D2638587007A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10FFB12-5F7E-464B-96D3-E8AAA2EB979C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3832D3-F3D0-46EB-9E10-7D14469B5051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669431E-EADD-4495-8FD8-59329574030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50543E-8CE6-44DB-AA9C-790B5989CA2B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1F4401E-9045-4AD5-8A4B-126F2E512CEC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EFA2B5A-5E4D-48D3-AF24-4A0B23BDC3B5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7B1211B-2DC9-479F-8B36-B6FDB4DEC9FC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167289E-D293-4E07-9908-C006D07B529E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C6B508D-77AB-4F09-8AA1-C91FBFB6F52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39B8E4-FED6-40B1-95BC-98D626125197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65AB2ED-66A1-4F72-8E51-B5665B27DE6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zaokrąglony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z zaokrąglonym rogi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85A5F0-4DD0-42DB-AC88-52D4B55DAB7A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886D00E-291D-4828-832C-4EEF9CC5CB70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69229D8-46E7-4813-94EE-8F55F2274F3D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FDDEC04-652A-4A19-834B-C1091B5EE34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65EE3B7-D192-4F53-9341-F1C4CACAE47F}" type="datetimeFigureOut">
              <a:rPr lang="en-US" smtClean="0"/>
              <a:pPr>
                <a:defRPr/>
              </a:pPr>
              <a:t>3/7/2014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021EF47-C00C-4579-842E-9DB55CA65C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8FA60"/>
            </a:gs>
            <a:gs pos="100000">
              <a:srgbClr val="2974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283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83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7C2642EF-E5AA-4CE1-899C-64AC59E42B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7C2642EF-E5AA-4CE1-899C-64AC59E42B7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5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Arkusz_programu_Microsoft_Office_Excel_97_20031.xls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88913"/>
            <a:ext cx="8785225" cy="64801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pl-PL" sz="4000" b="1" dirty="0" smtClean="0"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4000" b="1" dirty="0" smtClean="0">
                <a:latin typeface="Times New Roman" pitchFamily="18" charset="0"/>
              </a:rPr>
              <a:t>Sprawozdanie z działalności Powiatowego Urzędu Pracy dla Powiatu Warszawskiego Zachodniego w Błoniu za rok 2013.            </a:t>
            </a:r>
            <a:endParaRPr lang="pl-PL" sz="40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         </a:t>
            </a:r>
          </a:p>
          <a:p>
            <a:pPr>
              <a:lnSpc>
                <a:spcPct val="90000"/>
              </a:lnSpc>
            </a:pPr>
            <a:endParaRPr lang="pl-PL" sz="28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pl-PL" sz="2800" b="1" dirty="0" smtClean="0">
                <a:solidFill>
                  <a:srgbClr val="008000"/>
                </a:solidFill>
                <a:latin typeface="Times New Roman" pitchFamily="18" charset="0"/>
              </a:rPr>
              <a:t>  19 marca 2014 r.</a:t>
            </a:r>
          </a:p>
        </p:txBody>
      </p:sp>
      <p:grpSp>
        <p:nvGrpSpPr>
          <p:cNvPr id="7171" name="Group 7"/>
          <p:cNvGrpSpPr>
            <a:grpSpLocks/>
          </p:cNvGrpSpPr>
          <p:nvPr/>
        </p:nvGrpSpPr>
        <p:grpSpPr bwMode="auto">
          <a:xfrm>
            <a:off x="214313" y="285750"/>
            <a:ext cx="1916112" cy="1227138"/>
            <a:chOff x="8459" y="8442"/>
            <a:chExt cx="2674" cy="1931"/>
          </a:xfrm>
        </p:grpSpPr>
        <p:pic>
          <p:nvPicPr>
            <p:cNvPr id="7172" name="Picture 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30" y="8442"/>
              <a:ext cx="1723" cy="1038"/>
            </a:xfrm>
            <a:prstGeom prst="rect">
              <a:avLst/>
            </a:prstGeom>
            <a:solidFill>
              <a:srgbClr val="00800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7173" name="Text Box 9"/>
            <p:cNvSpPr txBox="1">
              <a:spLocks noChangeArrowheads="1"/>
            </p:cNvSpPr>
            <p:nvPr/>
          </p:nvSpPr>
          <p:spPr bwMode="auto">
            <a:xfrm>
              <a:off x="8459" y="9698"/>
              <a:ext cx="2674" cy="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pl-PL" sz="800" dirty="0"/>
                <a:t>Powiatowy Urząd Pracy dla Powiatu </a:t>
              </a:r>
            </a:p>
            <a:p>
              <a:pPr algn="ctr"/>
              <a:r>
                <a:rPr lang="pl-PL" sz="800" dirty="0"/>
                <a:t> Warszawskiego Zachodniego </a:t>
              </a:r>
              <a:endParaRPr lang="pl-P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23709357"/>
              </p:ext>
            </p:extLst>
          </p:nvPr>
        </p:nvGraphicFramePr>
        <p:xfrm>
          <a:off x="714375" y="1928813"/>
          <a:ext cx="7715250" cy="3071812"/>
        </p:xfrm>
        <a:graphic>
          <a:graphicData uri="http://schemas.openxmlformats.org/drawingml/2006/table">
            <a:tbl>
              <a:tblPr/>
              <a:tblGrid>
                <a:gridCol w="1363663"/>
                <a:gridCol w="1270000"/>
                <a:gridCol w="1270000"/>
                <a:gridCol w="1270000"/>
                <a:gridCol w="1271587"/>
                <a:gridCol w="1270000"/>
              </a:tblGrid>
              <a:tr h="12874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             rok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2009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784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stopa </a:t>
                      </a:r>
                      <a:b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</a:b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bezrobocia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7,1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17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218" name="pole tekstowe 4"/>
          <p:cNvSpPr txBox="1">
            <a:spLocks noChangeArrowheads="1"/>
          </p:cNvSpPr>
          <p:nvPr/>
        </p:nvSpPr>
        <p:spPr bwMode="auto">
          <a:xfrm>
            <a:off x="1214438" y="1428750"/>
            <a:ext cx="6215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w powiecie (stan na koniec grudnia</a:t>
            </a:r>
            <a:r>
              <a:rPr lang="pl-PL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pl-PL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2051720" y="836712"/>
            <a:ext cx="33845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45" y="1264771"/>
            <a:ext cx="7313955" cy="4396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45" name="Text Box 8"/>
          <p:cNvSpPr txBox="1">
            <a:spLocks noChangeArrowheads="1"/>
          </p:cNvSpPr>
          <p:nvPr/>
        </p:nvSpPr>
        <p:spPr bwMode="auto">
          <a:xfrm>
            <a:off x="2195513" y="404813"/>
            <a:ext cx="5905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b="1" dirty="0">
                <a:solidFill>
                  <a:schemeClr val="tx1"/>
                </a:solidFill>
              </a:rPr>
              <a:t>Stopa bezrobocia ( stan na </a:t>
            </a:r>
            <a:r>
              <a:rPr lang="pl-PL" b="1" dirty="0" smtClean="0">
                <a:solidFill>
                  <a:schemeClr val="tx1"/>
                </a:solidFill>
              </a:rPr>
              <a:t>31.12.2013 </a:t>
            </a:r>
            <a:r>
              <a:rPr lang="pl-PL" b="1" dirty="0">
                <a:solidFill>
                  <a:schemeClr val="tx1"/>
                </a:solidFill>
              </a:rPr>
              <a:t>r.)</a:t>
            </a:r>
          </a:p>
        </p:txBody>
      </p:sp>
      <p:graphicFrame>
        <p:nvGraphicFramePr>
          <p:cNvPr id="8" name="Wykres 7"/>
          <p:cNvGraphicFramePr/>
          <p:nvPr>
            <p:extLst>
              <p:ext uri="{D42A27DB-BD31-4B8C-83A1-F6EECF244321}">
                <p14:modId xmlns="" xmlns:p14="http://schemas.microsoft.com/office/powerpoint/2010/main" val="3227782800"/>
              </p:ext>
            </p:extLst>
          </p:nvPr>
        </p:nvGraphicFramePr>
        <p:xfrm>
          <a:off x="611560" y="1484784"/>
          <a:ext cx="792088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67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 dirty="0"/>
          </a:p>
        </p:txBody>
      </p:sp>
      <p:sp>
        <p:nvSpPr>
          <p:cNvPr id="11268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/>
        </p:nvGraphicFramePr>
        <p:xfrm>
          <a:off x="1042988" y="1484313"/>
          <a:ext cx="7273925" cy="4279900"/>
        </p:xfrm>
        <a:graphic>
          <a:graphicData uri="http://schemas.openxmlformats.org/drawingml/2006/table">
            <a:tbl>
              <a:tblPr/>
              <a:tblGrid>
                <a:gridCol w="808037"/>
                <a:gridCol w="1806575"/>
                <a:gridCol w="1274440"/>
                <a:gridCol w="975048"/>
                <a:gridCol w="1274762"/>
                <a:gridCol w="1135063"/>
              </a:tblGrid>
              <a:tr h="319111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20699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9111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2069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Stan na 31 grudnia 2013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68387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57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3540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1660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533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259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31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2998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1385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533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259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7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390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206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190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106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31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542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275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4451" name="Group 115"/>
          <p:cNvGraphicFramePr>
            <a:graphicFrameLocks noGrp="1"/>
          </p:cNvGraphicFramePr>
          <p:nvPr/>
        </p:nvGraphicFramePr>
        <p:xfrm>
          <a:off x="395288" y="1019175"/>
          <a:ext cx="8208962" cy="5168902"/>
        </p:xfrm>
        <a:graphic>
          <a:graphicData uri="http://schemas.openxmlformats.org/drawingml/2006/table">
            <a:tbl>
              <a:tblPr/>
              <a:tblGrid>
                <a:gridCol w="4665662"/>
                <a:gridCol w="885825"/>
                <a:gridCol w="887413"/>
                <a:gridCol w="884237"/>
                <a:gridCol w="885825"/>
              </a:tblGrid>
              <a:tr h="24411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Struktura bezrobotnych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178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2122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614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końcu m-ca sprawozdawczego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454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25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431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ukończyły szkołę wyższą, do 27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długotrwale bezrobotne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197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powyżej 50 roku życia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1198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438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1426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doświadczenia zawodowego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wykształcenia średniego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1820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122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samotnie wychowujące co najmniej jedno dziecko do 18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80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które po odbyciu kary pozbawienia wolności nie podjęły zatrudnienia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niepełnosprawni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4" name="Wykres 3"/>
          <p:cNvGraphicFramePr/>
          <p:nvPr/>
        </p:nvGraphicFramePr>
        <p:xfrm>
          <a:off x="323528" y="548680"/>
          <a:ext cx="8208912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39" name="pole tekstowe 2"/>
          <p:cNvSpPr txBox="1">
            <a:spLocks noChangeArrowheads="1"/>
          </p:cNvSpPr>
          <p:nvPr/>
        </p:nvSpPr>
        <p:spPr bwMode="auto">
          <a:xfrm>
            <a:off x="785813" y="1071563"/>
            <a:ext cx="800100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 dirty="0"/>
              <a:t>Bezrobotni do 25 roku życia </a:t>
            </a:r>
            <a:endParaRPr lang="pl-PL" dirty="0"/>
          </a:p>
          <a:p>
            <a:r>
              <a:rPr lang="pl-PL" dirty="0"/>
              <a:t> </a:t>
            </a:r>
            <a:endParaRPr lang="pl-PL" dirty="0">
              <a:solidFill>
                <a:schemeClr val="tx1"/>
              </a:solidFill>
            </a:endParaRPr>
          </a:p>
          <a:p>
            <a:pPr algn="just"/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Osoby bezrobotne do 25 roku życia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to szczególna grupa osób bezrobotnych.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Są to osoby młode wchodzące na rynek pracy często po raz pierwszy.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Największy poziom rejestracji bezrobotnych do 25 roku życia przypada na miesiące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zimowe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tj.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styczeń, luty, grudzień.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2013  r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.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431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osób do 25 roku życia,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tj. 12,2%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ogółu bezrobotnych.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3" name="pole tekstowe 2"/>
          <p:cNvSpPr txBox="1">
            <a:spLocks noChangeArrowheads="1"/>
          </p:cNvSpPr>
          <p:nvPr/>
        </p:nvSpPr>
        <p:spPr bwMode="auto">
          <a:xfrm>
            <a:off x="1000125" y="1285875"/>
            <a:ext cx="6286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/>
        </p:nvGraphicFramePr>
        <p:xfrm>
          <a:off x="785813" y="1357313"/>
          <a:ext cx="7500937" cy="3605213"/>
        </p:xfrm>
        <a:graphic>
          <a:graphicData uri="http://schemas.openxmlformats.org/drawingml/2006/table">
            <a:tbl>
              <a:tblPr/>
              <a:tblGrid>
                <a:gridCol w="938212"/>
                <a:gridCol w="976313"/>
                <a:gridCol w="898525"/>
                <a:gridCol w="936625"/>
                <a:gridCol w="938212"/>
                <a:gridCol w="938213"/>
                <a:gridCol w="936625"/>
                <a:gridCol w="938212"/>
              </a:tblGrid>
              <a:tr h="71437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Osoby bezrobotne bez kwalifikacji zawodowych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097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staż pracy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do 1 roku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1 do 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5 do 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od10 do 20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od 20 do 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30 i więcej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 stażu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 liczba osób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190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231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164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228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166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106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341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4" name="Wykres 3"/>
          <p:cNvGraphicFramePr/>
          <p:nvPr/>
        </p:nvGraphicFramePr>
        <p:xfrm>
          <a:off x="611560" y="1124744"/>
          <a:ext cx="763284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19518" name="Group 6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52415604"/>
              </p:ext>
            </p:extLst>
          </p:nvPr>
        </p:nvGraphicFramePr>
        <p:xfrm>
          <a:off x="1214438" y="2092325"/>
          <a:ext cx="7008812" cy="3835403"/>
        </p:xfrm>
        <a:graphic>
          <a:graphicData uri="http://schemas.openxmlformats.org/drawingml/2006/table">
            <a:tbl>
              <a:tblPr/>
              <a:tblGrid>
                <a:gridCol w="2214562"/>
                <a:gridCol w="2151063"/>
                <a:gridCol w="2643187"/>
              </a:tblGrid>
              <a:tr h="546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stan na dzień 31.12.2013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432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Osoby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Ogółem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3540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do 24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431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12,2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25-34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819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CC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23,1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35-44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746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21,0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45-54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784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5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22,2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55-59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558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Times New Roman" pitchFamily="18" charset="0"/>
                        </a:rPr>
                        <a:t>60 - 64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5,7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</a:tbl>
          </a:graphicData>
        </a:graphic>
      </p:graphicFrame>
      <p:sp>
        <p:nvSpPr>
          <p:cNvPr id="17467" name="pole tekstowe 4"/>
          <p:cNvSpPr txBox="1">
            <a:spLocks noChangeArrowheads="1"/>
          </p:cNvSpPr>
          <p:nvPr/>
        </p:nvSpPr>
        <p:spPr bwMode="auto">
          <a:xfrm>
            <a:off x="2428875" y="1428750"/>
            <a:ext cx="4786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Bezrobotni wg wieku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5" name="Rectangle 1"/>
          <p:cNvSpPr>
            <a:spLocks noChangeArrowheads="1"/>
          </p:cNvSpPr>
          <p:nvPr/>
        </p:nvSpPr>
        <p:spPr bwMode="auto">
          <a:xfrm>
            <a:off x="500035" y="1117600"/>
            <a:ext cx="800105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eaLnBrk="0" hangingPunct="0">
              <a:tabLst>
                <a:tab pos="447675" algn="l"/>
              </a:tabLst>
            </a:pP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eaLnBrk="0" hangingPunct="0">
              <a:tabLst>
                <a:tab pos="447675" algn="l"/>
              </a:tabLst>
            </a:pPr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Bezrobotni powyżej 50 roku życia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2013 r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. zarejestrowanych było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1198   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osób bezrobotnych powyżej 50 roku życia,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  które stanowiły 33,8%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ogółu bezrobotnych.	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Wśród osób powyżej 50 roku życia dominują osoby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z wykształceniem gimnazjalnym i poniżej – (</a:t>
            </a:r>
            <a:r>
              <a:rPr lang="pl-PL" sz="2400" dirty="0" smtClean="0">
                <a:solidFill>
                  <a:schemeClr val="tx1"/>
                </a:solidFill>
              </a:rPr>
              <a:t>35,5</a:t>
            </a:r>
            <a:r>
              <a:rPr lang="pl-PL" sz="2400" b="1" dirty="0" smtClean="0">
                <a:solidFill>
                  <a:schemeClr val="tx1"/>
                </a:solidFill>
              </a:rPr>
              <a:t>%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 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 tej </a:t>
            </a:r>
            <a:r>
              <a:rPr lang="pl-PL" sz="2400" dirty="0">
                <a:solidFill>
                  <a:schemeClr val="tx1"/>
                </a:solidFill>
              </a:rPr>
              <a:t>populacji bezrobotnych) oraz z wykształceniem </a:t>
            </a: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</a:rPr>
              <a:t>zasadniczym zawodowym – (</a:t>
            </a:r>
            <a:r>
              <a:rPr lang="pl-PL" sz="2400" dirty="0" smtClean="0">
                <a:solidFill>
                  <a:schemeClr val="tx1"/>
                </a:solidFill>
              </a:rPr>
              <a:t>31,1%).</a:t>
            </a:r>
            <a:r>
              <a:rPr lang="pl-PL" sz="2400" dirty="0" smtClean="0">
                <a:solidFill>
                  <a:srgbClr val="FF0000"/>
                </a:solidFill>
              </a:rPr>
              <a:t>   </a:t>
            </a:r>
            <a:endParaRPr lang="pl-PL" sz="2400" dirty="0">
              <a:solidFill>
                <a:srgbClr val="FF0000"/>
              </a:solidFill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indent="228600" algn="just" eaLnBrk="0" hangingPunct="0">
              <a:buClrTx/>
              <a:buSzTx/>
              <a:buFontTx/>
              <a:buNone/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9459" name="pole tekstowe 3"/>
          <p:cNvSpPr txBox="1">
            <a:spLocks noChangeArrowheads="1"/>
          </p:cNvSpPr>
          <p:nvPr/>
        </p:nvSpPr>
        <p:spPr bwMode="auto">
          <a:xfrm>
            <a:off x="357189" y="1000125"/>
            <a:ext cx="8391276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b="1" dirty="0">
                <a:solidFill>
                  <a:schemeClr val="tx1"/>
                </a:solidFill>
                <a:cs typeface="Times New Roman" pitchFamily="18" charset="0"/>
              </a:rPr>
              <a:t>Bezrobotni niepełnosprawni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 </a:t>
            </a: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W końcu grudnia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2013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r. w rejestrach bezrobotnych w Powiatowym Urzędzie Pracy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dla Powiatu Warszawskiego Zachodniego w Błoniu 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75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bezrobotnych niepełnosprawnych,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tym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30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kobiet.  Udział osób niepełnosprawnych 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ogólnej liczbie bezrobotnych wynosił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około 2,2%.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Bezrobotni niepełnosprawni to najczęściej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osoby z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umiarkowanym stopniem niepełnosprawności –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39 osób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(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52,0%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bezrobotnych osób niepełnosprawnych)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oraz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lekkim stopniem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niepełnosprawności </a:t>
            </a:r>
            <a:b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– 31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osób. </a:t>
            </a:r>
            <a:endParaRPr lang="pl-PL" sz="2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ewidencji Urzędu 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figurowały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również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5 osób niepełnosprawnych 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ze znacznym stopniem niepełnosprawności .</a:t>
            </a:r>
          </a:p>
          <a:p>
            <a:pPr algn="just"/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Natomiast </a:t>
            </a:r>
            <a:r>
              <a:rPr lang="pl-PL" sz="2400" b="1" dirty="0" smtClean="0">
                <a:solidFill>
                  <a:schemeClr val="tx1"/>
                </a:solidFill>
                <a:cs typeface="Times New Roman" pitchFamily="18" charset="0"/>
              </a:rPr>
              <a:t>8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osób niepełnosprawnych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zarejestrowanych </a:t>
            </a: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/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było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jako osoby poszukujące pracy i nie pozostające w zatrudnieniu.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1136650" y="1025525"/>
            <a:ext cx="8007350" cy="583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     </a:t>
            </a:r>
          </a:p>
          <a:p>
            <a:pPr>
              <a:lnSpc>
                <a:spcPct val="80000"/>
              </a:lnSpc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 smtClean="0">
                <a:solidFill>
                  <a:srgbClr val="000000"/>
                </a:solidFill>
              </a:rPr>
              <a:t>Trwałe </a:t>
            </a:r>
            <a:r>
              <a:rPr lang="pl-PL" sz="2800" b="1" dirty="0">
                <a:solidFill>
                  <a:srgbClr val="000000"/>
                </a:solidFill>
              </a:rPr>
              <a:t>bariery utrzymujące się na rynku pracy:</a:t>
            </a:r>
          </a:p>
          <a:p>
            <a:pPr>
              <a:lnSpc>
                <a:spcPct val="80000"/>
              </a:lnSpc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</a:t>
            </a:r>
            <a:r>
              <a:rPr lang="pl-PL" sz="2800" dirty="0" smtClean="0">
                <a:solidFill>
                  <a:srgbClr val="000000"/>
                </a:solidFill>
              </a:rPr>
              <a:t>zawodowych,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</a:t>
            </a:r>
            <a:r>
              <a:rPr lang="pl-PL" sz="2800" dirty="0" smtClean="0">
                <a:solidFill>
                  <a:srgbClr val="000000"/>
                </a:solidFill>
              </a:rPr>
              <a:t>wykształcenia,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50 roku </a:t>
            </a:r>
            <a:r>
              <a:rPr lang="pl-PL" sz="2800" dirty="0" smtClean="0">
                <a:solidFill>
                  <a:srgbClr val="000000"/>
                </a:solidFill>
              </a:rPr>
              <a:t>życia,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zły stan </a:t>
            </a:r>
            <a:r>
              <a:rPr lang="pl-PL" sz="2800" dirty="0" smtClean="0">
                <a:solidFill>
                  <a:srgbClr val="000000"/>
                </a:solidFill>
              </a:rPr>
              <a:t>zdrowia,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rgbClr val="000000"/>
                </a:solidFill>
              </a:rPr>
              <a:t>niepełnosprawność,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odbycie kary pozbawienia </a:t>
            </a:r>
            <a:r>
              <a:rPr lang="pl-PL" sz="2800" dirty="0" smtClean="0">
                <a:solidFill>
                  <a:srgbClr val="000000"/>
                </a:solidFill>
              </a:rPr>
              <a:t>wolności.</a:t>
            </a:r>
            <a:endParaRPr lang="pl-PL" sz="2800" dirty="0">
              <a:solidFill>
                <a:srgbClr val="000000"/>
              </a:solidFill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1187624" y="404664"/>
            <a:ext cx="735806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pl-PL" sz="32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Cechy, które nie sprzyjają „wychodzeniu” z bezrobocia:</a:t>
            </a:r>
            <a: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32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00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płeć: kobietom trudniej znaleźć </a:t>
            </a:r>
            <a:r>
              <a:rPr lang="pl-PL" sz="2800" dirty="0" smtClean="0">
                <a:solidFill>
                  <a:srgbClr val="000000"/>
                </a:solidFill>
              </a:rPr>
              <a:t>pracę,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kwalifikacji </a:t>
            </a:r>
            <a:r>
              <a:rPr lang="pl-PL" sz="2800" dirty="0" smtClean="0">
                <a:solidFill>
                  <a:srgbClr val="000000"/>
                </a:solidFill>
              </a:rPr>
              <a:t>zawodowych,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niski poziom </a:t>
            </a:r>
            <a:r>
              <a:rPr lang="pl-PL" sz="2800" dirty="0" smtClean="0">
                <a:solidFill>
                  <a:srgbClr val="000000"/>
                </a:solidFill>
              </a:rPr>
              <a:t>wykształcenia,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wiek powyżej 45 roku </a:t>
            </a:r>
            <a:r>
              <a:rPr lang="pl-PL" sz="2800" dirty="0" smtClean="0">
                <a:solidFill>
                  <a:srgbClr val="000000"/>
                </a:solidFill>
              </a:rPr>
              <a:t>życia, 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aktywności własnej w poszukiwaniu </a:t>
            </a:r>
            <a:r>
              <a:rPr lang="pl-PL" sz="2800" dirty="0" smtClean="0">
                <a:solidFill>
                  <a:srgbClr val="000000"/>
                </a:solidFill>
              </a:rPr>
              <a:t>pracy,</a:t>
            </a:r>
            <a:endParaRPr lang="pl-PL" sz="2800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</a:rPr>
              <a:t>brak zainteresowania programami aktywizacji </a:t>
            </a:r>
            <a:r>
              <a:rPr lang="pl-PL" sz="2800" dirty="0" smtClean="0">
                <a:solidFill>
                  <a:srgbClr val="000000"/>
                </a:solidFill>
              </a:rPr>
              <a:t>zawodowej.</a:t>
            </a:r>
            <a:endParaRPr lang="pl-PL" sz="2800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spcBef>
                <a:spcPts val="5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00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spcBef>
                <a:spcPts val="6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000" b="1" dirty="0">
                <a:solidFill>
                  <a:srgbClr val="000000"/>
                </a:solidFill>
              </a:rPr>
              <a:t>    </a:t>
            </a:r>
            <a:endParaRPr lang="pl-PL" sz="2400" b="1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buClrTx/>
              <a:buSzTx/>
              <a:buFontTx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7030A0"/>
              </a:solidFill>
            </a:endParaRP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1857375" y="428625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PODSTAWOWE USŁUGI RYNKU PRACY </a:t>
            </a:r>
            <a:br>
              <a:rPr lang="pl-PL" sz="2800" b="1" i="1">
                <a:solidFill>
                  <a:srgbClr val="000000"/>
                </a:solidFill>
              </a:rPr>
            </a:br>
            <a:endParaRPr lang="pl-PL" sz="2800" b="1" i="1">
              <a:solidFill>
                <a:srgbClr val="000000"/>
              </a:solidFill>
            </a:endParaRP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468313" y="1844675"/>
            <a:ext cx="8229600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 smtClean="0">
                <a:solidFill>
                  <a:srgbClr val="000000"/>
                </a:solidFill>
              </a:rPr>
              <a:t>POŚREDNICTWO </a:t>
            </a:r>
            <a:r>
              <a:rPr lang="pl-PL" sz="2400" b="1" dirty="0">
                <a:solidFill>
                  <a:srgbClr val="000000"/>
                </a:solidFill>
              </a:rPr>
              <a:t>PRACY </a:t>
            </a:r>
            <a:r>
              <a:rPr lang="pl-PL" sz="2400" b="1" dirty="0" smtClean="0">
                <a:solidFill>
                  <a:srgbClr val="000000"/>
                </a:solidFill>
              </a:rPr>
              <a:t>–  </a:t>
            </a:r>
            <a:r>
              <a:rPr lang="pl-PL" sz="2400" dirty="0" smtClean="0">
                <a:solidFill>
                  <a:srgbClr val="000000"/>
                </a:solidFill>
              </a:rPr>
              <a:t>udzielanie </a:t>
            </a:r>
            <a:r>
              <a:rPr lang="pl-PL" sz="2400" dirty="0">
                <a:solidFill>
                  <a:srgbClr val="000000"/>
                </a:solidFill>
              </a:rPr>
              <a:t>pomocy bezrobotnym i poszukującym pracy  w uzyskaniu odpowiedniego zatrudnienia oraz pracodawcom                  w pozyskiwaniu pracowników o poszukiwanych kwalifikacjach zawodowych.</a:t>
            </a:r>
          </a:p>
          <a:p>
            <a:pPr marL="341313" indent="-341313" algn="just">
              <a:spcBef>
                <a:spcPts val="6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PORADNICTWO ZAWODOWE I INFORMACJA ZAWODOWA –</a:t>
            </a:r>
            <a:r>
              <a:rPr lang="pl-PL" sz="2400" dirty="0">
                <a:solidFill>
                  <a:srgbClr val="000000"/>
                </a:solidFill>
              </a:rPr>
              <a:t> udzielanie bezrobotnym i poszukującym pracy pomocy w wyborze odpowiedniego zawodu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i </a:t>
            </a:r>
            <a:r>
              <a:rPr lang="pl-PL" sz="2400" dirty="0">
                <a:solidFill>
                  <a:srgbClr val="000000"/>
                </a:solidFill>
              </a:rPr>
              <a:t>miejsca zatrudnienia.</a:t>
            </a:r>
          </a:p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1809750" y="549275"/>
            <a:ext cx="672306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i="1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467544" y="620688"/>
            <a:ext cx="8229600" cy="5318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4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POMOC W AKTYWNYM POSZUKIWANIU PRACY –</a:t>
            </a:r>
            <a:r>
              <a:rPr lang="pl-PL" sz="2400" dirty="0">
                <a:solidFill>
                  <a:srgbClr val="000000"/>
                </a:solidFill>
              </a:rPr>
              <a:t> polegająca na przygotowaniu bezrobotnych </a:t>
            </a:r>
            <a:r>
              <a:rPr lang="pl-PL" sz="2400" dirty="0" smtClean="0">
                <a:solidFill>
                  <a:srgbClr val="000000"/>
                </a:solidFill>
              </a:rPr>
              <a:t/>
            </a:r>
            <a:br>
              <a:rPr lang="pl-PL" sz="2400" dirty="0" smtClean="0">
                <a:solidFill>
                  <a:srgbClr val="000000"/>
                </a:solidFill>
              </a:rPr>
            </a:br>
            <a:r>
              <a:rPr lang="pl-PL" sz="2400" dirty="0" smtClean="0">
                <a:solidFill>
                  <a:srgbClr val="000000"/>
                </a:solidFill>
              </a:rPr>
              <a:t>i </a:t>
            </a:r>
            <a:r>
              <a:rPr lang="pl-PL" sz="2400" dirty="0">
                <a:solidFill>
                  <a:srgbClr val="000000"/>
                </a:solidFill>
              </a:rPr>
              <a:t>poszukujących pracy do lepszego radzenia sobie                     w poszukiwaniu i podejmowaniu zatrudnienia</a:t>
            </a:r>
            <a:r>
              <a:rPr lang="pl-PL" sz="2400" dirty="0" smtClean="0">
                <a:solidFill>
                  <a:srgbClr val="000000"/>
                </a:solidFill>
              </a:rPr>
              <a:t>.</a:t>
            </a: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 algn="just">
              <a:spcBef>
                <a:spcPts val="6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ORGANIZACJA SZKOLEŃ –</a:t>
            </a:r>
            <a:r>
              <a:rPr lang="pl-PL" sz="2400" dirty="0">
                <a:solidFill>
                  <a:srgbClr val="000000"/>
                </a:solidFill>
              </a:rPr>
              <a:t> inicjowanie, organizowanie i finansowanie z FUNDUSZU PRACY             i EUROPEJSKIEGO FUNDUSZU SPOŁECZNEGO pozaszkolnych zajęć mających na celu uzyskanie, uzupełnienie lub doskonalenie umiejętności i kwalifikacji zawodowych w celu zwiększenia szans bezrobotnych na uzyskanie zatrudnienia lub innej pracy zarobkowej, podwyższanie kwalifikacji zawodowych lub zwiększenie aktywności zawodowej. </a:t>
            </a: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4579" name="pole tekstowe 2"/>
          <p:cNvSpPr txBox="1">
            <a:spLocks noChangeArrowheads="1"/>
          </p:cNvSpPr>
          <p:nvPr/>
        </p:nvSpPr>
        <p:spPr bwMode="auto">
          <a:xfrm>
            <a:off x="611560" y="1556792"/>
            <a:ext cx="7848872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Wykonując usługę pośrednictwa pracy w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2013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r. pracownicy Powiatowego Urzędu Pracy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dla Powiatu Warszawskiego Zachodniego w Błoniu pozyskali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do współpracy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304 pracodawców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, przyjęli do realizacji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925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miejsc pracy – 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w tym:</a:t>
            </a:r>
          </a:p>
          <a:p>
            <a:pPr algn="just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549 niesubsydiowanych,</a:t>
            </a:r>
          </a:p>
          <a:p>
            <a:pPr algn="just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100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subsydiowanych, </a:t>
            </a:r>
            <a:endParaRPr lang="pl-PL" sz="22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Font typeface="Arial" pitchFamily="34" charset="0"/>
              <a:buChar char="–"/>
            </a:pP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  zorganizowano 276 </a:t>
            </a:r>
            <a:r>
              <a:rPr lang="pl-PL" sz="2200" dirty="0">
                <a:solidFill>
                  <a:schemeClr val="tx1"/>
                </a:solidFill>
                <a:cs typeface="Times New Roman" pitchFamily="18" charset="0"/>
              </a:rPr>
              <a:t>staży</a:t>
            </a:r>
            <a:r>
              <a:rPr lang="pl-PL" sz="22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</a:p>
          <a:p>
            <a:pPr algn="just"/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857250"/>
            <a:ext cx="407836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Pośrednictwo pracy</a:t>
            </a:r>
            <a:endParaRPr lang="pl-PL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467544" y="1196752"/>
            <a:ext cx="867645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Największe problemy wystąpiły przy realizacji ofert pracy związanych z koniecznością posiadania określonych kwalifikacji zawodowych wymaganych przez pracodawców. </a:t>
            </a:r>
            <a:endParaRPr lang="pl-PL" sz="24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Do zawodów takich należą:</a:t>
            </a: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główni księgowi,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specjaliści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w różnych dziedzinach z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wykształceniem wyższym,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informatycy,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elektronicy,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inżynierowie,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technolodzy,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5113" indent="-26511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pracownicy </a:t>
            </a:r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ze znajomością języków </a:t>
            </a: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obcych.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7" name="pole tekstowe 2"/>
          <p:cNvSpPr txBox="1">
            <a:spLocks noChangeArrowheads="1"/>
          </p:cNvSpPr>
          <p:nvPr/>
        </p:nvSpPr>
        <p:spPr bwMode="auto">
          <a:xfrm>
            <a:off x="827584" y="1340768"/>
            <a:ext cx="727280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Najwięcej realizowanych ofert pracy to oferty na stanowiskach :</a:t>
            </a: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robotnika gospodarczego,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pracownika biurowego,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pakowaczki,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pracownika restauracji,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sprzedawców,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magazynierów,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266700" indent="-266700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 pracowników utrzymania czystości,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360363" indent="-360363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cs typeface="Times New Roman" pitchFamily="18" charset="0"/>
              </a:rPr>
              <a:t>doradców klienta.</a:t>
            </a: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7651" name="pole tekstowe 2"/>
          <p:cNvSpPr txBox="1">
            <a:spLocks noChangeArrowheads="1"/>
          </p:cNvSpPr>
          <p:nvPr/>
        </p:nvSpPr>
        <p:spPr bwMode="auto">
          <a:xfrm>
            <a:off x="1000125" y="1071563"/>
            <a:ext cx="764381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Na podstawie analizy ofert zgłoszonych w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2013 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r. do </a:t>
            </a:r>
            <a:r>
              <a:rPr lang="pl-PL" sz="2000" b="1" u="sng" dirty="0">
                <a:solidFill>
                  <a:schemeClr val="tx1"/>
                </a:solidFill>
                <a:cs typeface="Times New Roman" pitchFamily="18" charset="0"/>
              </a:rPr>
              <a:t>zawodów deficytowych</a:t>
            </a:r>
            <a:r>
              <a:rPr lang="pl-PL" sz="2000" dirty="0">
                <a:solidFill>
                  <a:schemeClr val="tx1"/>
                </a:solidFill>
                <a:cs typeface="Times New Roman" pitchFamily="18" charset="0"/>
              </a:rPr>
              <a:t> na terenie Powiatu Warszawskiego Zachodniego należy zaliczyć: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operator wprowadzania danych,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</a:rPr>
              <a:t> pozostałe pomoce i sprzątaczki biurowe, hotelowe i podobne,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</a:rPr>
              <a:t> technik prac biurowych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</a:rPr>
              <a:t> opiekunka dziecięca,</a:t>
            </a:r>
          </a:p>
          <a:p>
            <a:pPr marL="174625" indent="-174625"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</a:rPr>
              <a:t> bibliotekarz.</a:t>
            </a:r>
            <a:endParaRPr lang="pl-PL" sz="20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pl-PL" sz="2000" b="1" dirty="0" smtClean="0">
                <a:solidFill>
                  <a:schemeClr val="tx1"/>
                </a:solidFill>
                <a:cs typeface="Times New Roman" pitchFamily="18" charset="0"/>
              </a:rPr>
              <a:t>Największą szanse na uzyskanie zatrudnienia mają osoby reprezentujące następujące specjalności:  </a:t>
            </a: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pPr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sekretarka, operator urządzeń biurowych,</a:t>
            </a:r>
          </a:p>
          <a:p>
            <a:pPr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pracownicy pomocniczy przygotowujący posiłki,</a:t>
            </a:r>
          </a:p>
          <a:p>
            <a:pPr>
              <a:buFont typeface="Arial" pitchFamily="34" charset="0"/>
              <a:buChar char="–"/>
            </a:pPr>
            <a:r>
              <a:rPr lang="pl-PL" sz="2000" dirty="0" smtClean="0">
                <a:solidFill>
                  <a:schemeClr val="tx1"/>
                </a:solidFill>
                <a:cs typeface="Times New Roman" pitchFamily="18" charset="0"/>
              </a:rPr>
              <a:t> pracownicy opieki osobistej i pokrewni.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395536" y="980728"/>
            <a:ext cx="8137525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400" b="1" dirty="0">
                <a:solidFill>
                  <a:schemeClr val="tx1"/>
                </a:solidFill>
              </a:rPr>
              <a:t>Powiatowy Urząd Pracy dla Powiatu Warszawskiego Zachodniego  </a:t>
            </a:r>
            <a:r>
              <a:rPr lang="pl-PL" sz="2400" b="1" dirty="0" smtClean="0">
                <a:solidFill>
                  <a:schemeClr val="tx1"/>
                </a:solidFill>
              </a:rPr>
              <a:t>w Błoniu zorganizował </a:t>
            </a:r>
            <a:r>
              <a:rPr lang="pl-PL" sz="2400" b="1" dirty="0">
                <a:solidFill>
                  <a:schemeClr val="tx1"/>
                </a:solidFill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</a:rPr>
              <a:t>2013 r</a:t>
            </a:r>
            <a:r>
              <a:rPr lang="pl-PL" sz="2400" b="1" dirty="0">
                <a:solidFill>
                  <a:schemeClr val="tx1"/>
                </a:solidFill>
              </a:rPr>
              <a:t>. </a:t>
            </a:r>
            <a:r>
              <a:rPr lang="pl-PL" sz="2400" b="1" dirty="0" smtClean="0">
                <a:solidFill>
                  <a:schemeClr val="tx1"/>
                </a:solidFill>
              </a:rPr>
              <a:t>Giełdy </a:t>
            </a:r>
            <a:r>
              <a:rPr lang="pl-PL" sz="2400" b="1" dirty="0">
                <a:solidFill>
                  <a:schemeClr val="tx1"/>
                </a:solidFill>
              </a:rPr>
              <a:t>Pracy: </a:t>
            </a:r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300" b="1" dirty="0">
                <a:solidFill>
                  <a:schemeClr val="tx1"/>
                </a:solidFill>
              </a:rPr>
              <a:t>Na </a:t>
            </a:r>
            <a:r>
              <a:rPr lang="pl-PL" sz="2300" b="1" dirty="0" smtClean="0">
                <a:solidFill>
                  <a:schemeClr val="tx1"/>
                </a:solidFill>
              </a:rPr>
              <a:t>stanowisko kasjer – sprzedawca, magazynier dla</a:t>
            </a:r>
            <a:r>
              <a:rPr lang="pl-PL" sz="2300" b="1" dirty="0">
                <a:solidFill>
                  <a:schemeClr val="tx1"/>
                </a:solidFill>
              </a:rPr>
              <a:t>:</a:t>
            </a:r>
          </a:p>
          <a:p>
            <a:pPr algn="just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 firmy </a:t>
            </a:r>
            <a:r>
              <a:rPr lang="pl-PL" sz="2300" dirty="0" err="1" smtClean="0">
                <a:solidFill>
                  <a:schemeClr val="tx1"/>
                </a:solidFill>
              </a:rPr>
              <a:t>MarcPol</a:t>
            </a:r>
            <a:r>
              <a:rPr lang="pl-PL" sz="2300" dirty="0" smtClean="0">
                <a:solidFill>
                  <a:schemeClr val="tx1"/>
                </a:solidFill>
              </a:rPr>
              <a:t>. </a:t>
            </a:r>
            <a:endParaRPr lang="pl-PL" sz="2300" dirty="0">
              <a:solidFill>
                <a:schemeClr val="tx1"/>
              </a:solidFill>
            </a:endParaRPr>
          </a:p>
          <a:p>
            <a:pPr algn="just"/>
            <a:endParaRPr lang="pl-PL" sz="2300" dirty="0">
              <a:solidFill>
                <a:schemeClr val="tx1"/>
              </a:solidFill>
            </a:endParaRPr>
          </a:p>
          <a:p>
            <a:pPr algn="just"/>
            <a:r>
              <a:rPr lang="pl-PL" sz="2300" b="1" dirty="0">
                <a:solidFill>
                  <a:schemeClr val="tx1"/>
                </a:solidFill>
              </a:rPr>
              <a:t>Na stanowisko </a:t>
            </a:r>
            <a:r>
              <a:rPr lang="pl-PL" sz="2300" b="1" dirty="0" smtClean="0">
                <a:solidFill>
                  <a:schemeClr val="tx1"/>
                </a:solidFill>
              </a:rPr>
              <a:t>magazyniera </a:t>
            </a:r>
            <a:r>
              <a:rPr lang="pl-PL" sz="2300" b="1" dirty="0">
                <a:solidFill>
                  <a:schemeClr val="tx1"/>
                </a:solidFill>
              </a:rPr>
              <a:t>dla:</a:t>
            </a:r>
            <a:r>
              <a:rPr lang="pl-PL" sz="2300" dirty="0">
                <a:solidFill>
                  <a:schemeClr val="tx1"/>
                </a:solidFill>
              </a:rPr>
              <a:t> </a:t>
            </a:r>
          </a:p>
          <a:p>
            <a:pPr algn="just">
              <a:buFont typeface="Arial" pitchFamily="34" charset="0"/>
              <a:buChar char="–"/>
            </a:pPr>
            <a:r>
              <a:rPr lang="pl-PL" sz="2300" dirty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firmy </a:t>
            </a:r>
            <a:r>
              <a:rPr lang="pl-PL" sz="2300" dirty="0" err="1" smtClean="0">
                <a:solidFill>
                  <a:schemeClr val="tx1"/>
                </a:solidFill>
              </a:rPr>
              <a:t>Work</a:t>
            </a:r>
            <a:r>
              <a:rPr lang="pl-PL" sz="2300" dirty="0" smtClean="0">
                <a:solidFill>
                  <a:schemeClr val="tx1"/>
                </a:solidFill>
              </a:rPr>
              <a:t> Express.</a:t>
            </a:r>
          </a:p>
          <a:p>
            <a:pPr algn="just">
              <a:buFont typeface="Arial" pitchFamily="34" charset="0"/>
              <a:buChar char="–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/>
            <a:r>
              <a:rPr lang="pl-PL" sz="2300" b="1" dirty="0" smtClean="0">
                <a:solidFill>
                  <a:schemeClr val="tx1"/>
                </a:solidFill>
              </a:rPr>
              <a:t>Na stanowisko magazyniera, operatora linii montażowej, pomocnika operatora linii montażowej dla:</a:t>
            </a:r>
            <a:r>
              <a:rPr lang="pl-PL" sz="2300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buFont typeface="Arial" pitchFamily="34" charset="0"/>
              <a:buChar char="–"/>
            </a:pPr>
            <a:r>
              <a:rPr lang="pl-PL" sz="2300" dirty="0" smtClean="0">
                <a:solidFill>
                  <a:schemeClr val="tx1"/>
                </a:solidFill>
              </a:rPr>
              <a:t> firmy Adecco Poland.</a:t>
            </a:r>
          </a:p>
          <a:p>
            <a:pPr>
              <a:buFont typeface="Arial" pitchFamily="34" charset="0"/>
              <a:buChar char="–"/>
            </a:pPr>
            <a:endParaRPr lang="pl-PL" sz="2000" dirty="0" smtClean="0">
              <a:solidFill>
                <a:schemeClr val="tx1"/>
              </a:solidFill>
            </a:endParaRPr>
          </a:p>
          <a:p>
            <a:endParaRPr lang="pl-PL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611559" y="980728"/>
            <a:ext cx="7704857" cy="6170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8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2800" dirty="0" smtClean="0">
                <a:solidFill>
                  <a:schemeClr val="tx1"/>
                </a:solidFill>
              </a:rPr>
              <a:t>Pracownicy Powiatowego Urzędu Pracy dla Powiatu Warszawskiego Zachodniego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w Błoniu uczestniczyli w spotkaniu z osobami bezrobotnymi m.in. zwolnionymi w ramach zwolnień grupowych z firmy: </a:t>
            </a:r>
          </a:p>
          <a:p>
            <a:pPr marL="266700" indent="-266700" algn="just"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tx1"/>
                </a:solidFill>
              </a:rPr>
              <a:t>Polbita Sp. z o.o.;</a:t>
            </a:r>
          </a:p>
          <a:p>
            <a:pPr marL="266700" indent="-266700" algn="just">
              <a:buFont typeface="Arial" pitchFamily="34" charset="0"/>
              <a:buChar char="•"/>
            </a:pPr>
            <a:r>
              <a:rPr lang="pl-PL" sz="2800" dirty="0" smtClean="0">
                <a:solidFill>
                  <a:schemeClr val="tx1"/>
                </a:solidFill>
              </a:rPr>
              <a:t>Polskiej Akademii Nauk w Dziekanowie Leśnym.</a:t>
            </a: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endParaRPr lang="pl-PL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683568" y="980728"/>
            <a:ext cx="7488832" cy="537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800" b="1" dirty="0" smtClean="0">
              <a:solidFill>
                <a:schemeClr val="tx1"/>
              </a:solidFill>
            </a:endParaRPr>
          </a:p>
          <a:p>
            <a:pPr algn="just"/>
            <a:r>
              <a:rPr lang="pl-PL" sz="2800" dirty="0" smtClean="0">
                <a:solidFill>
                  <a:schemeClr val="tx1"/>
                </a:solidFill>
              </a:rPr>
              <a:t>Zorganizowano spotkanie informacyjne dla osób zainteresowanych pracą za granicą,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pn. „Bezpieczny wyjazd, bezpieczny powrót”. Prowadzący – doradca Europejskich Służb Zatrudnienia EURES, przedstawił informacje na temat możliwości podjęcia pracy oraz edukacji za granicą.</a:t>
            </a: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endParaRPr lang="pl-PL" sz="23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539552" y="1484784"/>
            <a:ext cx="81375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3600" b="1" dirty="0" smtClean="0">
                <a:solidFill>
                  <a:schemeClr val="tx1"/>
                </a:solidFill>
              </a:rPr>
              <a:t>Organizowane były Warszawskie Zachodnie Targi Pracy:</a:t>
            </a:r>
          </a:p>
          <a:p>
            <a:endParaRPr lang="pl-PL" sz="3600" b="1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pl-PL" sz="3600" dirty="0" smtClean="0">
                <a:solidFill>
                  <a:schemeClr val="tx1"/>
                </a:solidFill>
              </a:rPr>
              <a:t> 22 maja w świetlicy w Lesznie.</a:t>
            </a:r>
          </a:p>
          <a:p>
            <a:pPr>
              <a:buFontTx/>
              <a:buChar char="-"/>
            </a:pPr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71500" y="1714500"/>
            <a:ext cx="81375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2013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400" dirty="0">
                <a:solidFill>
                  <a:schemeClr val="tx1"/>
                </a:solidFill>
              </a:rPr>
              <a:t>realizował zadania z zakresu poradnictwa zawodowego oraz informacji zawodowej poprzez: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buFont typeface="Arial" pitchFamily="34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udzielanie informacji o zawodach, rynku pracy, możliwościach </a:t>
            </a:r>
            <a:r>
              <a:rPr lang="pl-PL" sz="2400" dirty="0" smtClean="0">
                <a:solidFill>
                  <a:schemeClr val="tx1"/>
                </a:solidFill>
              </a:rPr>
              <a:t>szkolenia,</a:t>
            </a:r>
            <a:endParaRPr lang="pl-PL" sz="2400" dirty="0">
              <a:solidFill>
                <a:schemeClr val="tx1"/>
              </a:solidFill>
            </a:endParaRPr>
          </a:p>
          <a:p>
            <a:pPr marL="266700" indent="-266700" algn="just">
              <a:buFont typeface="Arial" pitchFamily="34" charset="0"/>
              <a:buChar char="–"/>
            </a:pPr>
            <a:r>
              <a:rPr lang="pl-PL" sz="2400" dirty="0">
                <a:solidFill>
                  <a:schemeClr val="tx1"/>
                </a:solidFill>
              </a:rPr>
              <a:t>udzielanie porad indywidualnych z wykorzystaniem standaryzowanych metod ułatwiających wybór </a:t>
            </a:r>
            <a:r>
              <a:rPr lang="pl-PL" sz="2400" dirty="0" smtClean="0">
                <a:solidFill>
                  <a:schemeClr val="tx1"/>
                </a:solidFill>
              </a:rPr>
              <a:t>zawodu,</a:t>
            </a:r>
          </a:p>
          <a:p>
            <a:pPr marL="266700" indent="-266700" algn="just">
              <a:buFont typeface="Arial" pitchFamily="34" charset="0"/>
              <a:buChar char="–"/>
            </a:pPr>
            <a:r>
              <a:rPr lang="pl-PL" sz="2400" dirty="0" smtClean="0">
                <a:solidFill>
                  <a:schemeClr val="tx1"/>
                </a:solidFill>
              </a:rPr>
              <a:t>organizowanie </a:t>
            </a:r>
            <a:r>
              <a:rPr lang="pl-PL" sz="2400" dirty="0">
                <a:solidFill>
                  <a:schemeClr val="tx1"/>
                </a:solidFill>
              </a:rPr>
              <a:t>grupowych porad zawodowych.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643188" y="1000125"/>
            <a:ext cx="42370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Poradnictwo zawodowe</a:t>
            </a:r>
            <a:endParaRPr lang="pl-PL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31747" name="Object 2"/>
          <p:cNvGraphicFramePr>
            <a:graphicFrameLocks noChangeAspect="1"/>
          </p:cNvGraphicFramePr>
          <p:nvPr/>
        </p:nvGraphicFramePr>
        <p:xfrm>
          <a:off x="322263" y="1693863"/>
          <a:ext cx="8512175" cy="4303712"/>
        </p:xfrm>
        <a:graphic>
          <a:graphicData uri="http://schemas.openxmlformats.org/presentationml/2006/ole">
            <p:oleObj spid="_x0000_s31751" name="Worksheet" r:id="rId4" imgW="8877300" imgH="4457700" progId="Excel.Sheet.8">
              <p:embed/>
            </p:oleObj>
          </a:graphicData>
        </a:graphic>
      </p:graphicFrame>
      <p:sp>
        <p:nvSpPr>
          <p:cNvPr id="31748" name="Text Box 354"/>
          <p:cNvSpPr txBox="1">
            <a:spLocks noChangeArrowheads="1"/>
          </p:cNvSpPr>
          <p:nvPr/>
        </p:nvSpPr>
        <p:spPr bwMode="auto">
          <a:xfrm>
            <a:off x="2751138" y="712788"/>
            <a:ext cx="419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>
                <a:solidFill>
                  <a:schemeClr val="tx1"/>
                </a:solidFill>
              </a:rPr>
              <a:t>Poradnictwo zawodowe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699" name="Prostokąt 1"/>
          <p:cNvSpPr>
            <a:spLocks noChangeArrowheads="1"/>
          </p:cNvSpPr>
          <p:nvPr/>
        </p:nvSpPr>
        <p:spPr bwMode="auto">
          <a:xfrm>
            <a:off x="683568" y="2708920"/>
            <a:ext cx="756084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Doradcy </a:t>
            </a:r>
            <a:r>
              <a:rPr lang="pl-PL" sz="2400" dirty="0">
                <a:solidFill>
                  <a:schemeClr val="tx1"/>
                </a:solidFill>
              </a:rPr>
              <a:t>zawodowi wzięli udział </a:t>
            </a:r>
            <a:r>
              <a:rPr lang="pl-PL" sz="2400" dirty="0" smtClean="0">
                <a:solidFill>
                  <a:schemeClr val="tx1"/>
                </a:solidFill>
              </a:rPr>
              <a:t>w III </a:t>
            </a:r>
            <a:r>
              <a:rPr lang="pl-PL" sz="2400" dirty="0">
                <a:solidFill>
                  <a:schemeClr val="tx1"/>
                </a:solidFill>
              </a:rPr>
              <a:t>Targach Edukacyjnych w Zespole Szkół nr 1 </a:t>
            </a: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Błoniu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im</a:t>
            </a:r>
            <a:r>
              <a:rPr lang="pl-PL" sz="2400" dirty="0">
                <a:solidFill>
                  <a:schemeClr val="tx1"/>
                </a:solidFill>
              </a:rPr>
              <a:t>. Melchiora Wańkowicza zorganizowanych w dniu </a:t>
            </a:r>
            <a:r>
              <a:rPr lang="pl-PL" sz="2400" dirty="0" smtClean="0">
                <a:solidFill>
                  <a:schemeClr val="tx1"/>
                </a:solidFill>
              </a:rPr>
              <a:t>26.03.2013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Pracownicy Powiatowego Urzędu </a:t>
            </a:r>
            <a:r>
              <a:rPr lang="pl-PL" sz="2400" dirty="0" smtClean="0">
                <a:solidFill>
                  <a:schemeClr val="tx1"/>
                </a:solidFill>
              </a:rPr>
              <a:t>Pracy dla Powiatu Warszawskiego Zachodniego w Błoniu </a:t>
            </a:r>
            <a:r>
              <a:rPr lang="pl-PL" sz="2400" dirty="0">
                <a:solidFill>
                  <a:schemeClr val="tx1"/>
                </a:solidFill>
              </a:rPr>
              <a:t>zapoznawali uczestników targów z usługami rynku pracy oraz prawami i obowiązkami osób bezrobotnych. Chętni mogli skorzystać </a:t>
            </a:r>
            <a:r>
              <a:rPr lang="pl-PL" sz="2400" dirty="0" smtClean="0">
                <a:solidFill>
                  <a:schemeClr val="tx1"/>
                </a:solidFill>
              </a:rPr>
              <a:t>z </a:t>
            </a:r>
            <a:r>
              <a:rPr lang="pl-PL" sz="2400" dirty="0">
                <a:solidFill>
                  <a:schemeClr val="tx1"/>
                </a:solidFill>
              </a:rPr>
              <a:t>konsultacji z doradcą zawodowym</a:t>
            </a:r>
            <a:r>
              <a:rPr lang="pl-PL" sz="24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611560" y="620688"/>
            <a:ext cx="75317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09 października 2013 r. uczestniczyliśmy jako wystawca w Targach Pracy i Przedsiębiorczości zorganizowanych w Pałacu Kultury i Nauki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Warszawie.</a:t>
            </a: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611560" y="1196752"/>
            <a:ext cx="784860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Doradcy zawodowi </a:t>
            </a:r>
            <a:r>
              <a:rPr lang="pl-PL" sz="2400" dirty="0" smtClean="0">
                <a:solidFill>
                  <a:schemeClr val="tx1"/>
                </a:solidFill>
              </a:rPr>
              <a:t>prowadzili </a:t>
            </a:r>
            <a:r>
              <a:rPr lang="pl-PL" sz="2400" dirty="0">
                <a:solidFill>
                  <a:schemeClr val="tx1"/>
                </a:solidFill>
              </a:rPr>
              <a:t>grupowe porady zawodowe dla uczniów Zespołu Szkół nr 1 w Błoniu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im</a:t>
            </a:r>
            <a:r>
              <a:rPr lang="pl-PL" sz="2400" dirty="0">
                <a:solidFill>
                  <a:schemeClr val="tx1"/>
                </a:solidFill>
              </a:rPr>
              <a:t>. Melchiora Wańkowicza.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Uczniowie III klasy Liceum Ogólnokształcącego, IV klasy Technikum </a:t>
            </a:r>
            <a:r>
              <a:rPr lang="pl-PL" sz="2400" dirty="0" smtClean="0">
                <a:solidFill>
                  <a:schemeClr val="tx1"/>
                </a:solidFill>
              </a:rPr>
              <a:t>Logistycznego, Ekonomicznego, Ogrodniczego oraz Mechatronicznego </a:t>
            </a:r>
            <a:r>
              <a:rPr lang="pl-PL" sz="2400" dirty="0">
                <a:solidFill>
                  <a:schemeClr val="tx1"/>
                </a:solidFill>
              </a:rPr>
              <a:t>mieli okazje określić swoje zainteresowania zawodowe za pośrednictwem Wielowymiarowego Kwestionariusza Preferencji – </a:t>
            </a:r>
            <a:r>
              <a:rPr lang="pl-PL" sz="2400" dirty="0" smtClean="0">
                <a:solidFill>
                  <a:schemeClr val="tx1"/>
                </a:solidFill>
              </a:rPr>
              <a:t>WKP oraz „Inwentarza Osobowości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err="1" smtClean="0">
                <a:solidFill>
                  <a:schemeClr val="tx1"/>
                </a:solidFill>
              </a:rPr>
              <a:t>NEO-FFI</a:t>
            </a:r>
            <a:r>
              <a:rPr lang="pl-PL" sz="2400" dirty="0" smtClean="0">
                <a:solidFill>
                  <a:schemeClr val="tx1"/>
                </a:solidFill>
              </a:rPr>
              <a:t>”. </a:t>
            </a: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611560" y="1412776"/>
            <a:ext cx="7848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 2013 r. Powiatowy Urząd Pracy dla Powiatu Warszawskiego Zachodniego podjął także współpracę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I Liceum Ogólnokształcącym im. Władysława Broniewskiego w Błoniu. Doradcy zawodowi przeprowadzili dla uczniów klas I </a:t>
            </a:r>
            <a:r>
              <a:rPr lang="pl-PL" sz="2400" dirty="0" err="1" smtClean="0">
                <a:solidFill>
                  <a:schemeClr val="tx1"/>
                </a:solidFill>
              </a:rPr>
              <a:t>i</a:t>
            </a:r>
            <a:r>
              <a:rPr lang="pl-PL" sz="2400" dirty="0" smtClean="0">
                <a:solidFill>
                  <a:schemeClr val="tx1"/>
                </a:solidFill>
              </a:rPr>
              <a:t> II grupowe porady zawodowe, których celem było nakreślenie predyspozycji zawodowych, uczniowie mieli również możliwość skorzystania z konsultacji indywidualnych.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539552" y="1720850"/>
            <a:ext cx="828092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 dniu 22.04.2013 r. w siedzibie Powiatowego Urzędu Pracy dla Powiatu Warszawskiego Zachodniego w Błoniu Doradcy zawodowi przeprowadzili spotkanie informacyjne </a:t>
            </a:r>
            <a:r>
              <a:rPr lang="pl-PL" sz="2400" dirty="0" err="1" smtClean="0">
                <a:solidFill>
                  <a:schemeClr val="tx1"/>
                </a:solidFill>
              </a:rPr>
              <a:t>dlauczniów</a:t>
            </a:r>
            <a:r>
              <a:rPr lang="pl-PL" sz="2400" dirty="0" smtClean="0">
                <a:solidFill>
                  <a:schemeClr val="tx1"/>
                </a:solidFill>
              </a:rPr>
              <a:t> Specjalnego Ośrodka Szkolno – Wychowawczego w Lesznie. W spotkaniu uczestniczyło 22 uczniów liceum uzupełniającego oraz klas zawodowych. Doradcy zawodowi przedstawili uczestnikom prawa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obowiązki osób bezrobotnych oraz usługi i instrumenty rynku pracy realizowane przez PUP.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771" name="Prostokąt 1"/>
          <p:cNvSpPr>
            <a:spLocks noChangeArrowheads="1"/>
          </p:cNvSpPr>
          <p:nvPr/>
        </p:nvSpPr>
        <p:spPr bwMode="auto">
          <a:xfrm>
            <a:off x="395536" y="1340768"/>
            <a:ext cx="828092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pl-PL" sz="2400" dirty="0" smtClean="0">
                <a:solidFill>
                  <a:schemeClr val="tx1"/>
                </a:solidFill>
              </a:rPr>
              <a:t>Doradcy zawodowi wystąpili z inicjatywą współpracy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z zewnętrznymi organizacjami</a:t>
            </a:r>
            <a:r>
              <a:rPr lang="pl-PL" sz="2400" smtClean="0">
                <a:solidFill>
                  <a:schemeClr val="tx1"/>
                </a:solidFill>
              </a:rPr>
              <a:t>, dlatego </a:t>
            </a:r>
            <a:r>
              <a:rPr lang="pl-PL" sz="2400" dirty="0" smtClean="0">
                <a:solidFill>
                  <a:schemeClr val="tx1"/>
                </a:solidFill>
              </a:rPr>
              <a:t>też </a:t>
            </a:r>
            <a:r>
              <a:rPr lang="pl-PL" sz="2400" smtClean="0">
                <a:solidFill>
                  <a:schemeClr val="tx1"/>
                </a:solidFill>
              </a:rPr>
              <a:t>dnia </a:t>
            </a:r>
            <a:br>
              <a:rPr lang="pl-PL" sz="2400" smtClean="0">
                <a:solidFill>
                  <a:schemeClr val="tx1"/>
                </a:solidFill>
              </a:rPr>
            </a:br>
            <a:r>
              <a:rPr lang="pl-PL" sz="2400" smtClean="0">
                <a:solidFill>
                  <a:schemeClr val="tx1"/>
                </a:solidFill>
              </a:rPr>
              <a:t>21.06.2013 </a:t>
            </a:r>
            <a:r>
              <a:rPr lang="pl-PL" sz="2400" dirty="0" smtClean="0">
                <a:solidFill>
                  <a:schemeClr val="tx1"/>
                </a:solidFill>
              </a:rPr>
              <a:t>r. w siedzibie Powiatowego Urzędu Pracy dla Powiatu Warszawskiego Zachodniego odbyło się spotkanie informacyjne dla podopiecznych Środowiskowego Domu Samopomocy w Łubcu. Doradcy zawodowi oprowadzili uczestników spotkania po siedzibie Urzędu mieszczącej się w Błoniu przy ulicy Grodziskiej 15. Zebrani goście mieli możliwość swobodnego zadawania pytań dotyczących nie tylko oferty wsparcia proponowanej przez Urząd, ale również funkcjonowania całej instytucji.</a:t>
            </a: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 smtClean="0">
              <a:solidFill>
                <a:schemeClr val="tx1"/>
              </a:solidFill>
            </a:endParaRP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39552" y="1268760"/>
            <a:ext cx="7860035" cy="3616325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just"/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 2013 roku przy wsparciu doradców zawodowych,               dla bezrobotnych założono 454 Indywidualne Plany Działania. W czasie ich realizacji, klienci mają możliwość określenia swoich mocnych i słabych stron, rozwijania umiejętności poszukiwania pracy oraz zdobywania nowych kompetencji zawodowych. Do końca grudnia 2013 roku zostało zakończonych 88 Indywidualnych Planów Działania</a:t>
            </a:r>
            <a:r>
              <a:rPr lang="pl-PL" sz="2400" b="0" dirty="0" smtClean="0">
                <a:solidFill>
                  <a:schemeClr val="tx1"/>
                </a:solidFill>
                <a:effectLst/>
              </a:rPr>
              <a:t>.</a:t>
            </a:r>
            <a:endParaRPr lang="pl-PL" b="0" dirty="0" smtClean="0">
              <a:effectLst/>
            </a:endParaRPr>
          </a:p>
        </p:txBody>
      </p:sp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>
          <a:xfrm>
            <a:off x="960438" y="530225"/>
            <a:ext cx="8183562" cy="88265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l-PL" b="1" dirty="0" smtClean="0">
                <a:latin typeface="Arial" pitchFamily="34" charset="0"/>
                <a:cs typeface="Arial" pitchFamily="34" charset="0"/>
              </a:rPr>
              <a:t>Indywidualny Plan Działania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75" y="0"/>
            <a:ext cx="1828800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900113" y="1341438"/>
            <a:ext cx="7459662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2400" b="1" dirty="0">
                <a:solidFill>
                  <a:schemeClr val="tx1"/>
                </a:solidFill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</a:rPr>
              <a:t>2013 </a:t>
            </a:r>
            <a:r>
              <a:rPr lang="pl-PL" sz="2400" b="1" dirty="0">
                <a:solidFill>
                  <a:schemeClr val="tx1"/>
                </a:solidFill>
              </a:rPr>
              <a:t>roku Powiatowy Urząd Pracy dla Powiatu Warszawskiego Zachodniego w Błoniu skierował na szkolenia indywidualne </a:t>
            </a:r>
            <a:r>
              <a:rPr lang="pl-PL" sz="2400" b="1" dirty="0" smtClean="0">
                <a:solidFill>
                  <a:schemeClr val="tx1"/>
                </a:solidFill>
              </a:rPr>
              <a:t>100</a:t>
            </a:r>
            <a:r>
              <a:rPr lang="pl-PL" sz="28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smtClean="0">
                <a:solidFill>
                  <a:schemeClr val="tx1"/>
                </a:solidFill>
              </a:rPr>
              <a:t>osób bezrobotnych.</a:t>
            </a:r>
            <a:endParaRPr lang="pl-PL" sz="2400" b="1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Największym </a:t>
            </a:r>
            <a:r>
              <a:rPr lang="pl-PL" sz="2400" dirty="0">
                <a:solidFill>
                  <a:schemeClr val="tx1"/>
                </a:solidFill>
              </a:rPr>
              <a:t>zainteresowaniem cieszyły się szkolenia z zakresu: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spawania (metodami TIG, MAG i MMA),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obsługi wózków jezdniowych,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z zakresu księgowości oraz kadr i płac,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podstaw florystyki,</a:t>
            </a:r>
          </a:p>
          <a:p>
            <a:pPr>
              <a:buFont typeface="Arial" pitchFamily="34" charset="0"/>
              <a:buChar char="–"/>
              <a:defRPr/>
            </a:pPr>
            <a:r>
              <a:rPr lang="pl-PL" sz="2400" dirty="0" smtClean="0">
                <a:solidFill>
                  <a:schemeClr val="tx1"/>
                </a:solidFill>
              </a:rPr>
              <a:t> szkolenia okresowe.</a:t>
            </a: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4820" name="Prostokąt 4"/>
          <p:cNvSpPr>
            <a:spLocks noChangeArrowheads="1"/>
          </p:cNvSpPr>
          <p:nvPr/>
        </p:nvSpPr>
        <p:spPr bwMode="auto">
          <a:xfrm>
            <a:off x="3563938" y="549275"/>
            <a:ext cx="18421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Szkolenia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827584" y="1844824"/>
            <a:ext cx="7776343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l-PL" sz="3200" dirty="0">
                <a:solidFill>
                  <a:schemeClr val="tx1"/>
                </a:solidFill>
              </a:rPr>
              <a:t>W </a:t>
            </a:r>
            <a:r>
              <a:rPr lang="pl-PL" sz="3200" dirty="0" smtClean="0">
                <a:solidFill>
                  <a:schemeClr val="tx1"/>
                </a:solidFill>
              </a:rPr>
              <a:t>2013 </a:t>
            </a:r>
            <a:r>
              <a:rPr lang="pl-PL" sz="3200" dirty="0">
                <a:solidFill>
                  <a:schemeClr val="tx1"/>
                </a:solidFill>
              </a:rPr>
              <a:t>roku Powiatowy Urząd Pracy dla Powiatu </a:t>
            </a:r>
            <a:r>
              <a:rPr lang="pl-PL" sz="3200" dirty="0" smtClean="0">
                <a:solidFill>
                  <a:schemeClr val="tx1"/>
                </a:solidFill>
              </a:rPr>
              <a:t>Warszawskiego Zachodniego </a:t>
            </a:r>
            <a:br>
              <a:rPr lang="pl-PL" sz="3200" dirty="0" smtClean="0">
                <a:solidFill>
                  <a:schemeClr val="tx1"/>
                </a:solidFill>
              </a:rPr>
            </a:br>
            <a:r>
              <a:rPr lang="pl-PL" sz="3200" dirty="0" smtClean="0">
                <a:solidFill>
                  <a:schemeClr val="tx1"/>
                </a:solidFill>
              </a:rPr>
              <a:t>w </a:t>
            </a:r>
            <a:r>
              <a:rPr lang="pl-PL" sz="3200" dirty="0">
                <a:solidFill>
                  <a:schemeClr val="tx1"/>
                </a:solidFill>
              </a:rPr>
              <a:t>Błoniu skierował na </a:t>
            </a:r>
            <a:r>
              <a:rPr lang="pl-PL" sz="3200" dirty="0" smtClean="0">
                <a:solidFill>
                  <a:schemeClr val="tx1"/>
                </a:solidFill>
              </a:rPr>
              <a:t>szkolenie grupowe „ABC Przedsiębiorczości” 40 osób bezrobotnych.</a:t>
            </a:r>
            <a:endParaRPr lang="pl-PL" sz="32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4820" name="Prostokąt 4"/>
          <p:cNvSpPr>
            <a:spLocks noChangeArrowheads="1"/>
          </p:cNvSpPr>
          <p:nvPr/>
        </p:nvSpPr>
        <p:spPr bwMode="auto">
          <a:xfrm>
            <a:off x="3563938" y="549275"/>
            <a:ext cx="18421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Szkolenia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23528" y="1340768"/>
            <a:ext cx="820891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800" dirty="0">
                <a:solidFill>
                  <a:schemeClr val="tx1"/>
                </a:solidFill>
              </a:rPr>
              <a:t>Spośród osób, które ukończyły </a:t>
            </a:r>
            <a:r>
              <a:rPr lang="pl-PL" sz="2800" dirty="0" smtClean="0">
                <a:solidFill>
                  <a:schemeClr val="tx1"/>
                </a:solidFill>
              </a:rPr>
              <a:t>szkolenia – 91 </a:t>
            </a:r>
            <a:r>
              <a:rPr lang="pl-PL" sz="2800" dirty="0">
                <a:solidFill>
                  <a:schemeClr val="tx1"/>
                </a:solidFill>
              </a:rPr>
              <a:t>osób </a:t>
            </a:r>
            <a:r>
              <a:rPr lang="pl-PL" sz="2800" dirty="0" smtClean="0">
                <a:solidFill>
                  <a:schemeClr val="tx1"/>
                </a:solidFill>
              </a:rPr>
              <a:t>zostało wyrejestrowanych</a:t>
            </a:r>
            <a:r>
              <a:rPr lang="pl-PL" sz="2800" dirty="0">
                <a:solidFill>
                  <a:schemeClr val="tx1"/>
                </a:solidFill>
              </a:rPr>
              <a:t>, </a:t>
            </a:r>
          </a:p>
          <a:p>
            <a:pPr algn="just"/>
            <a:r>
              <a:rPr lang="pl-PL" sz="2800" dirty="0" smtClean="0">
                <a:solidFill>
                  <a:schemeClr val="tx1"/>
                </a:solidFill>
              </a:rPr>
              <a:t>(23 osoby podjęły zatrudnienie w trakcie szkolenia lub w terminie 3 </a:t>
            </a:r>
            <a:r>
              <a:rPr lang="pl-PL" sz="2800" dirty="0" err="1" smtClean="0">
                <a:solidFill>
                  <a:schemeClr val="tx1"/>
                </a:solidFill>
              </a:rPr>
              <a:t>m-cy</a:t>
            </a:r>
            <a:r>
              <a:rPr lang="pl-PL" sz="2800" dirty="0" smtClean="0">
                <a:solidFill>
                  <a:schemeClr val="tx1"/>
                </a:solidFill>
              </a:rPr>
              <a:t> od zakończenia szkolenia, 34 osoby podjęły działalność gospodarczą).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2 osoby zostały wyrejestrowana na własny wniosek, 11 osób podjęło zatrudnienie, 11 osób zostało wyrejestrowane za niestawienie w PUP, </a:t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5 osób podjęło działalność gospodarczą w okresie późniejszym niż 3 m-ce od zakończenia szkolenia).</a:t>
            </a:r>
          </a:p>
          <a:p>
            <a:endParaRPr lang="pl-PL" sz="28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467544" y="1052736"/>
            <a:ext cx="8208912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800" dirty="0">
                <a:solidFill>
                  <a:schemeClr val="tx1"/>
                </a:solidFill>
              </a:rPr>
              <a:t>Powiatowy Urząd Pracy dla Powiatu Warszawskiego Zachodniego w Błoniu skierował także </a:t>
            </a:r>
            <a:r>
              <a:rPr lang="pl-PL" sz="2800" b="1" dirty="0" smtClean="0">
                <a:solidFill>
                  <a:schemeClr val="tx1"/>
                </a:solidFill>
              </a:rPr>
              <a:t>1 </a:t>
            </a:r>
            <a:r>
              <a:rPr lang="pl-PL" sz="2800" dirty="0" smtClean="0">
                <a:solidFill>
                  <a:schemeClr val="tx1"/>
                </a:solidFill>
              </a:rPr>
              <a:t>osobę niepełnosprawną, zarejestrowaną </a:t>
            </a:r>
            <a:r>
              <a:rPr lang="pl-PL" sz="2800" dirty="0">
                <a:solidFill>
                  <a:schemeClr val="tx1"/>
                </a:solidFill>
              </a:rPr>
              <a:t>jako </a:t>
            </a:r>
            <a:r>
              <a:rPr lang="pl-PL" sz="2800" dirty="0" smtClean="0">
                <a:solidFill>
                  <a:schemeClr val="tx1"/>
                </a:solidFill>
              </a:rPr>
              <a:t>poszukującą </a:t>
            </a:r>
            <a:r>
              <a:rPr lang="pl-PL" sz="2800" dirty="0">
                <a:solidFill>
                  <a:schemeClr val="tx1"/>
                </a:solidFill>
              </a:rPr>
              <a:t>pracy na </a:t>
            </a:r>
            <a:r>
              <a:rPr lang="pl-PL" sz="2800" dirty="0" smtClean="0">
                <a:solidFill>
                  <a:schemeClr val="tx1"/>
                </a:solidFill>
              </a:rPr>
              <a:t>szkolenie </a:t>
            </a:r>
            <a:r>
              <a:rPr lang="pl-PL" sz="2800" dirty="0">
                <a:solidFill>
                  <a:schemeClr val="tx1"/>
                </a:solidFill>
              </a:rPr>
              <a:t>ze środków </a:t>
            </a:r>
            <a:r>
              <a:rPr lang="pl-PL" sz="2800" dirty="0" smtClean="0">
                <a:solidFill>
                  <a:schemeClr val="tx1"/>
                </a:solidFill>
              </a:rPr>
              <a:t>PFRON</a:t>
            </a:r>
            <a:r>
              <a:rPr lang="pl-PL" sz="2800" dirty="0">
                <a:solidFill>
                  <a:schemeClr val="tx1"/>
                </a:solidFill>
              </a:rPr>
              <a:t>. </a:t>
            </a:r>
          </a:p>
          <a:p>
            <a:pPr algn="just"/>
            <a:r>
              <a:rPr lang="pl-PL" sz="2800" dirty="0" smtClean="0">
                <a:solidFill>
                  <a:schemeClr val="tx1"/>
                </a:solidFill>
              </a:rPr>
              <a:t>Osoba ta uczestniczyła w szkoleniu </a:t>
            </a:r>
            <a:r>
              <a:rPr lang="pl-PL" sz="2800" b="1" dirty="0" smtClean="0">
                <a:solidFill>
                  <a:schemeClr val="tx1"/>
                </a:solidFill>
              </a:rPr>
              <a:t>„Certyfikowany kurs na samodzielnych księgowych od podstaw”.</a:t>
            </a:r>
          </a:p>
          <a:p>
            <a:pPr marL="266700" indent="-266700">
              <a:buFont typeface="Arial" pitchFamily="34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528" y="1052736"/>
            <a:ext cx="8568952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2600" dirty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600" dirty="0" smtClean="0">
                <a:solidFill>
                  <a:schemeClr val="tx1"/>
                </a:solidFill>
              </a:rPr>
              <a:t>w Błoniu sfinansował </a:t>
            </a:r>
            <a:r>
              <a:rPr lang="pl-PL" sz="2600" dirty="0">
                <a:solidFill>
                  <a:schemeClr val="tx1"/>
                </a:solidFill>
              </a:rPr>
              <a:t>studia podyplomowe dla </a:t>
            </a:r>
            <a:r>
              <a:rPr lang="pl-PL" sz="2600" b="1" dirty="0">
                <a:solidFill>
                  <a:schemeClr val="tx1"/>
                </a:solidFill>
              </a:rPr>
              <a:t>4</a:t>
            </a:r>
            <a:r>
              <a:rPr lang="pl-PL" sz="2600" b="1" dirty="0" smtClean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osób bezrobotnych. </a:t>
            </a:r>
            <a:r>
              <a:rPr lang="pl-PL" sz="2600" dirty="0">
                <a:solidFill>
                  <a:schemeClr val="tx1"/>
                </a:solidFill>
              </a:rPr>
              <a:t/>
            </a:r>
            <a:br>
              <a:rPr lang="pl-PL" sz="2600" dirty="0">
                <a:solidFill>
                  <a:schemeClr val="tx1"/>
                </a:solidFill>
              </a:rPr>
            </a:br>
            <a:r>
              <a:rPr lang="pl-PL" sz="2600" dirty="0">
                <a:solidFill>
                  <a:schemeClr val="tx1"/>
                </a:solidFill>
              </a:rPr>
              <a:t>Były to studia z zakresu</a:t>
            </a:r>
            <a:r>
              <a:rPr lang="pl-PL" sz="2600" dirty="0" smtClean="0">
                <a:solidFill>
                  <a:schemeClr val="tx1"/>
                </a:solidFill>
              </a:rPr>
              <a:t>:</a:t>
            </a:r>
          </a:p>
          <a:p>
            <a:pPr marL="174625" indent="-174625">
              <a:buFontTx/>
              <a:buChar char="-"/>
            </a:pPr>
            <a:r>
              <a:rPr lang="pl-PL" sz="2600" dirty="0" smtClean="0">
                <a:solidFill>
                  <a:schemeClr val="tx1"/>
                </a:solidFill>
              </a:rPr>
              <a:t> Zarządzanie projektami: metodyki, praktyka, technika, narzędzia;</a:t>
            </a:r>
          </a:p>
          <a:p>
            <a:pPr marL="174625" indent="-174625">
              <a:buFontTx/>
              <a:buChar char="-"/>
            </a:pPr>
            <a:r>
              <a:rPr lang="pl-PL" sz="2600" dirty="0" smtClean="0">
                <a:solidFill>
                  <a:schemeClr val="tx1"/>
                </a:solidFill>
              </a:rPr>
              <a:t> Zarządzanie nieruchomościami;</a:t>
            </a:r>
          </a:p>
          <a:p>
            <a:pPr marL="174625" indent="-174625">
              <a:buFontTx/>
              <a:buChar char="-"/>
            </a:pPr>
            <a:r>
              <a:rPr lang="pl-PL" sz="2600" dirty="0" smtClean="0">
                <a:solidFill>
                  <a:schemeClr val="tx1"/>
                </a:solidFill>
              </a:rPr>
              <a:t> Zarządzanie finansami przedsiębiorstw.</a:t>
            </a:r>
          </a:p>
          <a:p>
            <a:pPr marL="174625" indent="-174625"/>
            <a:endParaRPr lang="pl-PL" sz="2600" dirty="0" smtClean="0">
              <a:solidFill>
                <a:schemeClr val="tx1"/>
              </a:solidFill>
            </a:endParaRPr>
          </a:p>
          <a:p>
            <a:r>
              <a:rPr lang="pl-PL" sz="2600" dirty="0" smtClean="0">
                <a:solidFill>
                  <a:schemeClr val="tx1"/>
                </a:solidFill>
              </a:rPr>
              <a:t>W 2013 r. 2 osoby, które rozpoczęły w 2012 r. ukończyły je, na kierunku: Finanse i rachunkowość przedsiębiorstw.</a:t>
            </a:r>
          </a:p>
          <a:p>
            <a:pPr marL="174625" indent="-174625"/>
            <a:endParaRPr lang="pl-PL" sz="2800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411760" y="476672"/>
            <a:ext cx="37978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Studia podyplomowe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7544" y="3573016"/>
            <a:ext cx="8183562" cy="3024187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lvl="0" algn="just"/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 2013 roku zorganizowano w sumie 15 zajęć aktywizacyjnych, podzielonych na następujące części: 10 zajęć pięciodniowych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o tematyce: „Kompetencje i predyspozycje zawodowe”, „Moje dokumenty aplikacyjne”, „Twarzą w twarz z pracodawcą”, „Formy zatrudnienia”, „Otwarty klub pracy” oraz 5 zajęć jednodniowych o tematyce: „Moje dokumenty aplikacyjne”, „Twarzą w twarz z pracodawcą”.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Liczba uczestników zajęć aktywizacyjnych ogółem: </a:t>
            </a:r>
            <a:r>
              <a:rPr lang="pl-PL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118</a:t>
            </a: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osób bezrobotnych, w tym </a:t>
            </a:r>
            <a:r>
              <a:rPr lang="pl-PL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1</a:t>
            </a: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osoba poszukująca pracy. Struktura uczestników zajęć: 45 kobiet; 20 osób do 25 roku życia; 49 osób powyżej 50 roku życia; 68 osób zamieszkujących tereny wiejskie; 67 osób długotrwale bezrobotnych oraz 3 osoby </a:t>
            </a:r>
            <a:b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pl-PL" sz="24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z orzeczonym stopniem niepełnosprawności.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b="0" dirty="0" smtClean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15" name="Rectangle 3"/>
          <p:cNvSpPr>
            <a:spLocks noGrp="1"/>
          </p:cNvSpPr>
          <p:nvPr>
            <p:ph type="body" idx="4294967295"/>
          </p:nvPr>
        </p:nvSpPr>
        <p:spPr>
          <a:xfrm>
            <a:off x="960438" y="404813"/>
            <a:ext cx="8183562" cy="10795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l-PL" b="1" dirty="0" smtClean="0"/>
              <a:t>       </a:t>
            </a:r>
            <a:r>
              <a:rPr lang="pl-PL" sz="2400" b="1" dirty="0" smtClean="0">
                <a:latin typeface="Arial" pitchFamily="34" charset="0"/>
                <a:cs typeface="Arial" pitchFamily="34" charset="0"/>
              </a:rPr>
              <a:t>Pomoc w aktywnym poszukiwaniu   pracy – zajęcia aktywizacyjne</a:t>
            </a:r>
            <a:endParaRPr lang="pl-PL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>
                <a:solidFill>
                  <a:srgbClr val="000000"/>
                </a:solidFill>
              </a:rPr>
              <a:t>Podstawowe usługi rynku pracy wspierane są </a:t>
            </a:r>
            <a:br>
              <a:rPr lang="pl-PL" sz="2800" b="1">
                <a:solidFill>
                  <a:srgbClr val="000000"/>
                </a:solidFill>
              </a:rPr>
            </a:br>
            <a:r>
              <a:rPr lang="pl-PL" sz="2800" b="1">
                <a:solidFill>
                  <a:srgbClr val="000000"/>
                </a:solidFill>
              </a:rPr>
              <a:t>INSTRUMENTAMI RYNKU PRACY</a:t>
            </a: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285750" y="2500313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Korzystanie z instrumentów rynku pracy oznacza, </a:t>
            </a:r>
            <a:br>
              <a:rPr lang="pl-PL" sz="2800" dirty="0">
                <a:solidFill>
                  <a:schemeClr val="tx1"/>
                </a:solidFill>
              </a:rPr>
            </a:br>
            <a:r>
              <a:rPr lang="pl-PL" sz="2800" dirty="0">
                <a:solidFill>
                  <a:schemeClr val="tx1"/>
                </a:solidFill>
              </a:rPr>
              <a:t>że pracodawca uzyskuje bezpośrednie wsparcie finansowe lub brak ponoszenia kosztów na działania związane z zatrudnieniem osób   BEZROBOTNYCH. 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285750" y="100012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INSTRUMENTAMI WSPIERAJĄCYMI PODSTAWOWE USŁUGI RYNKU PRACY SĄ: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Prace interwencyjne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Staże zawodowe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Jednorazowe środki na podjęcie działalności gospodarczej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Doposażenie stanowiska pracy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>
                <a:solidFill>
                  <a:schemeClr val="tx1"/>
                </a:solidFill>
              </a:rPr>
              <a:t>Prace społecznie użyteczne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>
              <a:solidFill>
                <a:schemeClr val="tx1"/>
              </a:solidFill>
            </a:endParaRPr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179512" y="764704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tx1"/>
                </a:solidFill>
              </a:rPr>
              <a:t>Roboty publiczne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ramach robót publicznych w </a:t>
            </a:r>
            <a:r>
              <a:rPr lang="pl-PL" sz="2800" dirty="0" smtClean="0">
                <a:solidFill>
                  <a:schemeClr val="tx1"/>
                </a:solidFill>
              </a:rPr>
              <a:t>2013 </a:t>
            </a:r>
            <a:r>
              <a:rPr lang="pl-PL" sz="2800" dirty="0">
                <a:solidFill>
                  <a:schemeClr val="tx1"/>
                </a:solidFill>
              </a:rPr>
              <a:t>r. zatrudnienie </a:t>
            </a:r>
            <a:r>
              <a:rPr lang="pl-PL" sz="2800" dirty="0" smtClean="0">
                <a:solidFill>
                  <a:schemeClr val="tx1"/>
                </a:solidFill>
              </a:rPr>
              <a:t>znalazło 86</a:t>
            </a:r>
            <a:r>
              <a:rPr lang="pl-PL" sz="2800" dirty="0" smtClean="0">
                <a:solidFill>
                  <a:srgbClr val="FF0000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osób bezrobotnych.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Najwięcej miejsc pracy zorganizowały gminy Leszno i Stare </a:t>
            </a:r>
            <a:r>
              <a:rPr lang="pl-PL" sz="2800" dirty="0" smtClean="0">
                <a:solidFill>
                  <a:schemeClr val="tx1"/>
                </a:solidFill>
              </a:rPr>
              <a:t>Babice.</a:t>
            </a: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Osoby bezrobotne kierowane były przeważnie do </a:t>
            </a:r>
            <a:r>
              <a:rPr lang="pl-PL" sz="2800" dirty="0" smtClean="0">
                <a:solidFill>
                  <a:schemeClr val="tx1"/>
                </a:solidFill>
              </a:rPr>
              <a:t>Urzędów Gmin i Gminnych </a:t>
            </a:r>
            <a:r>
              <a:rPr lang="pl-PL" sz="2800" dirty="0">
                <a:solidFill>
                  <a:schemeClr val="tx1"/>
                </a:solidFill>
              </a:rPr>
              <a:t>S</a:t>
            </a:r>
            <a:r>
              <a:rPr lang="pl-PL" sz="2800" dirty="0" smtClean="0">
                <a:solidFill>
                  <a:schemeClr val="tx1"/>
                </a:solidFill>
              </a:rPr>
              <a:t>półek </a:t>
            </a:r>
            <a:r>
              <a:rPr lang="pl-PL" sz="2800" dirty="0">
                <a:solidFill>
                  <a:schemeClr val="tx1"/>
                </a:solidFill>
              </a:rPr>
              <a:t>W</a:t>
            </a:r>
            <a:r>
              <a:rPr lang="pl-PL" sz="2800" dirty="0" smtClean="0">
                <a:solidFill>
                  <a:schemeClr val="tx1"/>
                </a:solidFill>
              </a:rPr>
              <a:t>odnych</a:t>
            </a:r>
            <a:r>
              <a:rPr lang="pl-PL" sz="280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7544" y="1628775"/>
            <a:ext cx="8462144" cy="5999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175" indent="17463" algn="just">
              <a:spcBef>
                <a:spcPts val="700"/>
              </a:spcBef>
            </a:pPr>
            <a:r>
              <a:rPr lang="pl-PL" sz="2400" dirty="0">
                <a:solidFill>
                  <a:schemeClr val="tx1"/>
                </a:solidFill>
              </a:rPr>
              <a:t>Powiatowy Urząd Pracy </a:t>
            </a:r>
            <a:r>
              <a:rPr lang="pl-PL" sz="2400" dirty="0" smtClean="0">
                <a:solidFill>
                  <a:schemeClr val="tx1"/>
                </a:solidFill>
              </a:rPr>
              <a:t>dla Powiatu Warszawskiego Zachodniego w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dirty="0" smtClean="0">
                <a:solidFill>
                  <a:schemeClr val="tx1"/>
                </a:solidFill>
              </a:rPr>
              <a:t>2013 </a:t>
            </a:r>
            <a:r>
              <a:rPr lang="pl-PL" sz="2400" dirty="0">
                <a:solidFill>
                  <a:schemeClr val="tx1"/>
                </a:solidFill>
              </a:rPr>
              <a:t>roku  skierował na </a:t>
            </a:r>
            <a:r>
              <a:rPr lang="pl-PL" sz="2400" dirty="0" smtClean="0">
                <a:solidFill>
                  <a:schemeClr val="tx1"/>
                </a:solidFill>
              </a:rPr>
              <a:t>prace interwencyjne 14 </a:t>
            </a:r>
            <a:r>
              <a:rPr lang="pl-PL" sz="2400" dirty="0">
                <a:solidFill>
                  <a:schemeClr val="tx1"/>
                </a:solidFill>
              </a:rPr>
              <a:t>osób </a:t>
            </a:r>
            <a:r>
              <a:rPr lang="pl-PL" sz="2400" dirty="0" smtClean="0">
                <a:solidFill>
                  <a:schemeClr val="tx1"/>
                </a:solidFill>
              </a:rPr>
              <a:t>do </a:t>
            </a:r>
            <a:r>
              <a:rPr lang="pl-PL" sz="2400" dirty="0">
                <a:solidFill>
                  <a:schemeClr val="tx1"/>
                </a:solidFill>
              </a:rPr>
              <a:t>n/w pracodawców</a:t>
            </a:r>
            <a:r>
              <a:rPr lang="pl-PL" sz="2400" b="1" dirty="0" smtClean="0">
                <a:solidFill>
                  <a:schemeClr val="tx1"/>
                </a:solidFill>
              </a:rPr>
              <a:t>:</a:t>
            </a:r>
          </a:p>
          <a:p>
            <a:pPr marL="3175" indent="17463" algn="just">
              <a:spcBef>
                <a:spcPts val="700"/>
              </a:spcBef>
            </a:pP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Starostwo </a:t>
            </a:r>
            <a:r>
              <a:rPr lang="pl-PL" sz="2400" b="1" dirty="0">
                <a:solidFill>
                  <a:schemeClr val="tx1"/>
                </a:solidFill>
              </a:rPr>
              <a:t>Powiatu Warszawskiego </a:t>
            </a:r>
            <a:r>
              <a:rPr lang="pl-PL" sz="2400" b="1" dirty="0" smtClean="0">
                <a:solidFill>
                  <a:schemeClr val="tx1"/>
                </a:solidFill>
              </a:rPr>
              <a:t>Zachodniego,</a:t>
            </a: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Powiatowe Centrum Pomocy Rodzinie w Powiecie Warszawskim Zachodnim;</a:t>
            </a: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Zakład Usług Cholewkarskich </a:t>
            </a:r>
            <a:r>
              <a:rPr lang="pl-PL" sz="2400" b="1" dirty="0" err="1" smtClean="0">
                <a:solidFill>
                  <a:schemeClr val="tx1"/>
                </a:solidFill>
              </a:rPr>
              <a:t>Amigos</a:t>
            </a:r>
            <a:r>
              <a:rPr lang="pl-PL" sz="2400" b="1" dirty="0" smtClean="0">
                <a:solidFill>
                  <a:schemeClr val="tx1"/>
                </a:solidFill>
              </a:rPr>
              <a:t>,</a:t>
            </a: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Zespół Szkół przy Klinicznym Szpitalu Dziecięcym 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 smtClean="0">
                <a:solidFill>
                  <a:schemeClr val="tx1"/>
                </a:solidFill>
              </a:rPr>
              <a:t>w Dziekanowe Leśnym;</a:t>
            </a:r>
          </a:p>
          <a:p>
            <a:pPr marL="342900" indent="-342900">
              <a:buFont typeface="Arial" pitchFamily="34" charset="0"/>
              <a:buChar char="–"/>
            </a:pPr>
            <a:r>
              <a:rPr lang="pl-PL" sz="2400" b="1" dirty="0" smtClean="0">
                <a:solidFill>
                  <a:schemeClr val="tx1"/>
                </a:solidFill>
              </a:rPr>
              <a:t>Stowarzyszenie Między Wisłą a Kampinosem.</a:t>
            </a:r>
            <a:endParaRPr lang="pl-PL" sz="2400" b="1" dirty="0">
              <a:solidFill>
                <a:schemeClr val="tx1"/>
              </a:solidFill>
            </a:endParaRPr>
          </a:p>
          <a:p>
            <a:pPr marL="342900" indent="-342900">
              <a:buFontTx/>
              <a:buChar char="-"/>
            </a:pPr>
            <a:endParaRPr lang="pl-PL" b="1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  <a:p>
            <a:pPr marL="342900" indent="-342900"/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2428875" y="1000125"/>
            <a:ext cx="37609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Prace interwencyjne 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67544" y="1196752"/>
            <a:ext cx="8358187" cy="540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Powiatowy Urząd Pracy dla Powiatu Warszawskiego Zachodniego w</a:t>
            </a:r>
            <a:r>
              <a:rPr lang="pl-PL" sz="2300" b="1" dirty="0" smtClean="0">
                <a:solidFill>
                  <a:schemeClr val="tx1"/>
                </a:solidFill>
              </a:rPr>
              <a:t> </a:t>
            </a:r>
            <a:r>
              <a:rPr lang="pl-PL" sz="2300" dirty="0" smtClean="0">
                <a:solidFill>
                  <a:schemeClr val="tx1"/>
                </a:solidFill>
              </a:rPr>
              <a:t>2013 roku skierował 276 osób do odbycia stażu do n/w pracodawców: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Komenda Powiatowa Policji dla Powiatu Warszawskiego Zachodniego z siedzibą w Starych Babicach – 16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Starostwo Powiatu Warszawskiego Zachodniego – 16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Agencja Restrukturyzacji i Modernizacji Rolnictwa Mazowiecki oddział Regionalny, Warszawa –</a:t>
            </a:r>
            <a:r>
              <a:rPr lang="pl-PL" sz="2300" dirty="0" smtClean="0">
                <a:solidFill>
                  <a:schemeClr val="tx1"/>
                </a:solidFill>
                <a:sym typeface="Wingdings" pitchFamily="2" charset="2"/>
              </a:rPr>
              <a:t> 8</a:t>
            </a:r>
            <a:r>
              <a:rPr lang="pl-PL" sz="2300" dirty="0" smtClean="0">
                <a:solidFill>
                  <a:schemeClr val="tx1"/>
                </a:solidFill>
              </a:rPr>
              <a:t> 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Urząd Skarbowy warszawa – Bielany – 8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Pierwszy Mazowiecki Urząd Skarbowy – 7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Urząd Gminy Stare Babice – 6 osób,</a:t>
            </a:r>
          </a:p>
          <a:p>
            <a:pPr eaLnBrk="1" hangingPunct="1">
              <a:buFont typeface="Arial" pitchFamily="34" charset="0"/>
              <a:buChar char="–"/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Instytut Kształcenia Eko-Tur – 6 osób.</a:t>
            </a:r>
          </a:p>
          <a:p>
            <a:pPr marL="0" indent="0" eaLnBrk="1" hangingPunct="1">
              <a:defRPr/>
            </a:pPr>
            <a:endParaRPr lang="pl-PL" sz="2300" dirty="0" smtClean="0">
              <a:solidFill>
                <a:schemeClr val="tx1"/>
              </a:solidFill>
            </a:endParaRPr>
          </a:p>
          <a:p>
            <a:pPr marL="0" indent="0" eaLnBrk="1" hangingPunct="1">
              <a:defRPr/>
            </a:pPr>
            <a:r>
              <a:rPr lang="pl-PL" sz="2300" dirty="0" smtClean="0">
                <a:solidFill>
                  <a:schemeClr val="tx1"/>
                </a:solidFill>
              </a:rPr>
              <a:t>Po zakończeniu stażu zatrudnienie znalazło 121 osób bezrobotnych.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779912" y="548680"/>
            <a:ext cx="12234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tx1"/>
                </a:solidFill>
              </a:rPr>
              <a:t>Staże</a:t>
            </a:r>
            <a:r>
              <a:rPr lang="pl-PL" sz="2800" b="1" dirty="0" smtClean="0">
                <a:solidFill>
                  <a:srgbClr val="FF0000"/>
                </a:solidFill>
              </a:rPr>
              <a:t> </a:t>
            </a:r>
            <a:endParaRPr lang="pl-PL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323528" y="1124744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tx1"/>
                </a:solidFill>
              </a:rPr>
              <a:t>Jednorazowe środki na podjęcie działalności gospodarczej</a:t>
            </a:r>
            <a:r>
              <a:rPr lang="pl-PL" sz="2800" dirty="0">
                <a:solidFill>
                  <a:schemeClr val="tx1"/>
                </a:solidFill>
              </a:rPr>
              <a:t> </a:t>
            </a: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Powiatowy Urząd Pracy w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dirty="0" smtClean="0">
                <a:solidFill>
                  <a:schemeClr val="tx1"/>
                </a:solidFill>
              </a:rPr>
              <a:t>2013 </a:t>
            </a:r>
            <a:r>
              <a:rPr lang="pl-PL" sz="2800" dirty="0">
                <a:solidFill>
                  <a:schemeClr val="tx1"/>
                </a:solidFill>
              </a:rPr>
              <a:t>roku przyznał </a:t>
            </a:r>
            <a:r>
              <a:rPr lang="pl-PL" sz="2800" dirty="0" smtClean="0">
                <a:solidFill>
                  <a:schemeClr val="tx1"/>
                </a:solidFill>
              </a:rPr>
              <a:t/>
            </a:r>
            <a:br>
              <a:rPr lang="pl-PL" sz="2800" dirty="0" smtClean="0">
                <a:solidFill>
                  <a:schemeClr val="tx1"/>
                </a:solidFill>
              </a:rPr>
            </a:br>
            <a:r>
              <a:rPr lang="pl-PL" sz="2800" dirty="0" smtClean="0">
                <a:solidFill>
                  <a:schemeClr val="tx1"/>
                </a:solidFill>
              </a:rPr>
              <a:t>97 </a:t>
            </a:r>
            <a:r>
              <a:rPr lang="pl-PL" sz="2800" dirty="0">
                <a:solidFill>
                  <a:schemeClr val="tx1"/>
                </a:solidFill>
              </a:rPr>
              <a:t>osobom bezrobotnym jednorazowe środki na podjęcie własnej działalności gospodarczej.</a:t>
            </a:r>
            <a:endParaRPr lang="pl-PL" sz="2800" b="1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506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rostokąt 2"/>
          <p:cNvSpPr>
            <a:spLocks noChangeArrowheads="1"/>
          </p:cNvSpPr>
          <p:nvPr/>
        </p:nvSpPr>
        <p:spPr bwMode="auto">
          <a:xfrm>
            <a:off x="755576" y="1156439"/>
            <a:ext cx="7993063" cy="438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</a:rPr>
              <a:t>Rodzaj </a:t>
            </a:r>
            <a:r>
              <a:rPr lang="pl-PL" sz="2400" dirty="0">
                <a:solidFill>
                  <a:schemeClr val="tx1"/>
                </a:solidFill>
              </a:rPr>
              <a:t>działalności prowadzonej przez osoby bezrobotne otrzymujące jednorazowe środki to m.in.: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Mechanika samochodowa,</a:t>
            </a:r>
            <a:endParaRPr lang="pl-PL" sz="2300" dirty="0">
              <a:solidFill>
                <a:schemeClr val="tx1"/>
              </a:solidFill>
            </a:endParaRP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Działalność kosmetyczna,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Zagospodarowanie terenów zieleni,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Usługi krawieckie,</a:t>
            </a:r>
            <a:endParaRPr lang="pl-PL" sz="2300" dirty="0">
              <a:solidFill>
                <a:schemeClr val="tx1"/>
              </a:solidFill>
            </a:endParaRP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Agencja reklamowa,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Aranżacja wnętrz,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Sprzedaż internetowa.</a:t>
            </a:r>
          </a:p>
          <a:p>
            <a:pPr marL="360363" indent="-360363">
              <a:spcBef>
                <a:spcPts val="700"/>
              </a:spcBef>
              <a:buFont typeface="Arial" pitchFamily="34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300" dirty="0" smtClean="0">
                <a:solidFill>
                  <a:schemeClr val="tx1"/>
                </a:solidFill>
              </a:rPr>
              <a:t>Działalność szkoleniowa</a:t>
            </a:r>
            <a:endParaRPr lang="pl-PL" sz="2300" dirty="0">
              <a:solidFill>
                <a:schemeClr val="tx1"/>
              </a:solidFill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179388" y="188913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251520" y="692696"/>
            <a:ext cx="8429625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b="1" dirty="0">
                <a:solidFill>
                  <a:schemeClr val="tx1"/>
                </a:solidFill>
              </a:rPr>
              <a:t>Jednorazowe środki na podjęcie działalności gospodarczej ze środków </a:t>
            </a:r>
            <a:r>
              <a:rPr lang="pl-PL" sz="2600" b="1" dirty="0" smtClean="0">
                <a:solidFill>
                  <a:schemeClr val="tx1"/>
                </a:solidFill>
              </a:rPr>
              <a:t>PFRON</a:t>
            </a:r>
            <a:endParaRPr lang="pl-PL" sz="26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>
                <a:solidFill>
                  <a:schemeClr val="tx1"/>
                </a:solidFill>
              </a:rPr>
              <a:t> W</a:t>
            </a:r>
            <a:r>
              <a:rPr lang="pl-PL" sz="2600" b="1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2013 </a:t>
            </a:r>
            <a:r>
              <a:rPr lang="pl-PL" sz="2600" dirty="0">
                <a:solidFill>
                  <a:schemeClr val="tx1"/>
                </a:solidFill>
              </a:rPr>
              <a:t>roku </a:t>
            </a:r>
            <a:r>
              <a:rPr lang="pl-PL" sz="2600" dirty="0" smtClean="0">
                <a:solidFill>
                  <a:schemeClr val="tx1"/>
                </a:solidFill>
              </a:rPr>
              <a:t>3 osoby niepełnosprawne otrzymały </a:t>
            </a:r>
            <a:r>
              <a:rPr lang="pl-PL" sz="2600" dirty="0">
                <a:solidFill>
                  <a:schemeClr val="tx1"/>
                </a:solidFill>
              </a:rPr>
              <a:t>jednorazowe środki na podjęcie własnej działalności gospodarczej. 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Rodzaj </a:t>
            </a:r>
            <a:r>
              <a:rPr lang="pl-PL" sz="2600" dirty="0">
                <a:solidFill>
                  <a:schemeClr val="tx1"/>
                </a:solidFill>
              </a:rPr>
              <a:t>działalności </a:t>
            </a:r>
            <a:r>
              <a:rPr lang="pl-PL" sz="2600" dirty="0" smtClean="0">
                <a:solidFill>
                  <a:schemeClr val="tx1"/>
                </a:solidFill>
              </a:rPr>
              <a:t>prowadzonej:</a:t>
            </a: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- działalność agencji reklamowych;</a:t>
            </a: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- nauka języków obcych;</a:t>
            </a: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600" dirty="0" smtClean="0">
                <a:solidFill>
                  <a:schemeClr val="tx1"/>
                </a:solidFill>
              </a:rPr>
              <a:t>- sprzedaż detaliczna odzieży prowadzona </a:t>
            </a:r>
            <a:br>
              <a:rPr lang="pl-PL" sz="2600" dirty="0" smtClean="0">
                <a:solidFill>
                  <a:schemeClr val="tx1"/>
                </a:solidFill>
              </a:rPr>
            </a:br>
            <a:r>
              <a:rPr lang="pl-PL" sz="2600" dirty="0" smtClean="0">
                <a:solidFill>
                  <a:schemeClr val="tx1"/>
                </a:solidFill>
              </a:rPr>
              <a:t>  w wyspecjalizowanych sklepach.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285750" y="100012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 smtClean="0">
                <a:solidFill>
                  <a:schemeClr val="tx1"/>
                </a:solidFill>
              </a:rPr>
              <a:t>Doposażenie </a:t>
            </a:r>
            <a:r>
              <a:rPr lang="pl-PL" sz="2800" b="1" dirty="0">
                <a:solidFill>
                  <a:schemeClr val="tx1"/>
                </a:solidFill>
              </a:rPr>
              <a:t>stanowiska pracy </a:t>
            </a:r>
            <a:endParaRPr lang="pl-PL" sz="2800" b="1" dirty="0" smtClean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</a:rPr>
              <a:t>W </a:t>
            </a:r>
            <a:r>
              <a:rPr lang="pl-PL" sz="2800" dirty="0" smtClean="0">
                <a:solidFill>
                  <a:schemeClr val="tx1"/>
                </a:solidFill>
              </a:rPr>
              <a:t>2013 </a:t>
            </a:r>
            <a:r>
              <a:rPr lang="pl-PL" sz="2800" dirty="0">
                <a:solidFill>
                  <a:schemeClr val="tx1"/>
                </a:solidFill>
              </a:rPr>
              <a:t>r. </a:t>
            </a:r>
            <a:r>
              <a:rPr lang="pl-PL" sz="2800" dirty="0" smtClean="0">
                <a:solidFill>
                  <a:schemeClr val="tx1"/>
                </a:solidFill>
              </a:rPr>
              <a:t>Powiatowy Urząd Pracy dla Powiatu Warszawskiego Zachodniego w Błoniu </a:t>
            </a:r>
            <a:r>
              <a:rPr lang="pl-PL" sz="2800" dirty="0">
                <a:solidFill>
                  <a:schemeClr val="tx1"/>
                </a:solidFill>
              </a:rPr>
              <a:t>zrefundował </a:t>
            </a:r>
            <a:r>
              <a:rPr lang="pl-PL" sz="2800" dirty="0" smtClean="0">
                <a:solidFill>
                  <a:schemeClr val="tx1"/>
                </a:solidFill>
              </a:rPr>
              <a:t>1 pracodawcy </a:t>
            </a:r>
            <a:r>
              <a:rPr lang="pl-PL" sz="2800" dirty="0">
                <a:solidFill>
                  <a:schemeClr val="tx1"/>
                </a:solidFill>
              </a:rPr>
              <a:t>koszty wyposażenia lub doposażenia stanowiska pracy dla skierowanej osoby bezrobotnej </a:t>
            </a:r>
            <a:r>
              <a:rPr lang="pl-PL" sz="2800" dirty="0" smtClean="0">
                <a:solidFill>
                  <a:schemeClr val="tx1"/>
                </a:solidFill>
              </a:rPr>
              <a:t>na stanowisku:</a:t>
            </a:r>
          </a:p>
          <a:p>
            <a:pPr algn="just">
              <a:spcBef>
                <a:spcPts val="700"/>
              </a:spcBef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</a:rPr>
              <a:t> technik prac biurowych.</a:t>
            </a: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/>
          </a:p>
        </p:txBody>
      </p:sp>
      <p:sp>
        <p:nvSpPr>
          <p:cNvPr id="49156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57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58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  <a:p>
            <a:endParaRPr lang="pl-PL"/>
          </a:p>
        </p:txBody>
      </p:sp>
      <p:sp>
        <p:nvSpPr>
          <p:cNvPr id="49159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0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1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2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49163" name="pole tekstowe 10"/>
          <p:cNvSpPr txBox="1">
            <a:spLocks noChangeArrowheads="1"/>
          </p:cNvSpPr>
          <p:nvPr/>
        </p:nvSpPr>
        <p:spPr bwMode="auto">
          <a:xfrm>
            <a:off x="1000125" y="1857375"/>
            <a:ext cx="76438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3600" dirty="0">
                <a:solidFill>
                  <a:schemeClr val="tx1"/>
                </a:solidFill>
              </a:rPr>
              <a:t>Inne zadania realizowane przez Powiatowy Urząd Pracy </a:t>
            </a:r>
            <a:r>
              <a:rPr lang="pl-PL" sz="3600" dirty="0" smtClean="0">
                <a:solidFill>
                  <a:schemeClr val="tx1"/>
                </a:solidFill>
              </a:rPr>
              <a:t>dla Powiatu Warszawskiego Zachodniego </a:t>
            </a:r>
            <a:br>
              <a:rPr lang="pl-PL" sz="3600" dirty="0" smtClean="0">
                <a:solidFill>
                  <a:schemeClr val="tx1"/>
                </a:solidFill>
              </a:rPr>
            </a:br>
            <a:r>
              <a:rPr lang="pl-PL" sz="3600" dirty="0" smtClean="0">
                <a:solidFill>
                  <a:schemeClr val="tx1"/>
                </a:solidFill>
              </a:rPr>
              <a:t>w Błoniu</a:t>
            </a:r>
            <a:r>
              <a:rPr lang="pl-PL" sz="3600" dirty="0">
                <a:solidFill>
                  <a:schemeClr val="tx1"/>
                </a:solidFill>
              </a:rPr>
              <a:t> </a:t>
            </a:r>
            <a:r>
              <a:rPr lang="pl-PL" sz="3600" dirty="0" smtClean="0">
                <a:solidFill>
                  <a:schemeClr val="tx1"/>
                </a:solidFill>
              </a:rPr>
              <a:t>w 2013 </a:t>
            </a:r>
            <a:r>
              <a:rPr lang="pl-PL" sz="3600" dirty="0">
                <a:solidFill>
                  <a:schemeClr val="tx1"/>
                </a:solidFill>
              </a:rPr>
              <a:t>roku.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428625" y="1071563"/>
            <a:ext cx="8429625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</a:rPr>
              <a:t>W Powiatowym Urzędzie </a:t>
            </a:r>
            <a:r>
              <a:rPr lang="pl-PL" sz="2400" dirty="0">
                <a:solidFill>
                  <a:schemeClr val="tx1"/>
                </a:solidFill>
              </a:rPr>
              <a:t>Pracy dla Powiatu Warszawskiego Zachodniego w Błoniu </a:t>
            </a:r>
            <a:r>
              <a:rPr lang="pl-PL" sz="2400" dirty="0" smtClean="0">
                <a:solidFill>
                  <a:schemeClr val="tx1"/>
                </a:solidFill>
              </a:rPr>
              <a:t>wdrożono program SEPI - Samorządowej Elektronicznej Platformy Informacyjnej – innowacyjnego modelu współpracy instytucji rynku pracy </a:t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pomocy społecznej. Program SEPI to rozwiązanie informatyczne umożliwiające bezpieczny i szybki dostęp do niezbędnych informacji, ułatwiające współpracę pomiędzy obiema instytucjami dzięki czemu możliwe jest podjęcie najefektywniejszych działań w celu pomocy osobom bezrobotnym, zarejestrowanym w PUP, jednocześnie będącymi klientami OPS.</a:t>
            </a:r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57188" y="1071563"/>
            <a:ext cx="835818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Powiatowy Urząd Pracy dla Powiatu Warszawskiego Zachodniego w Błoniu realizował w </a:t>
            </a:r>
            <a:r>
              <a:rPr lang="pl-PL" sz="2400" dirty="0" smtClean="0">
                <a:solidFill>
                  <a:schemeClr val="tx1"/>
                </a:solidFill>
              </a:rPr>
              <a:t>2013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dwa </a:t>
            </a:r>
            <a:r>
              <a:rPr lang="pl-PL" sz="2400" dirty="0">
                <a:solidFill>
                  <a:schemeClr val="tx1"/>
                </a:solidFill>
              </a:rPr>
              <a:t>projekty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ramach Programu Operacyjnego Kapitał Ludzki  Priorytetu VI </a:t>
            </a:r>
            <a:r>
              <a:rPr lang="pl-PL" sz="2400" i="1" dirty="0">
                <a:solidFill>
                  <a:schemeClr val="tx1"/>
                </a:solidFill>
              </a:rPr>
              <a:t>Rynek pracy otwarty dla wszystkich</a:t>
            </a:r>
            <a:r>
              <a:rPr lang="pl-PL" sz="2400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rojekt </a:t>
            </a:r>
            <a:r>
              <a:rPr lang="pl-PL" sz="2400" dirty="0">
                <a:solidFill>
                  <a:schemeClr val="tx1"/>
                </a:solidFill>
              </a:rPr>
              <a:t>„Bieg z przeszkodami” </a:t>
            </a:r>
            <a:r>
              <a:rPr lang="pl-PL" sz="2400" dirty="0" err="1">
                <a:solidFill>
                  <a:schemeClr val="tx1"/>
                </a:solidFill>
              </a:rPr>
              <a:t>Poddziałanie</a:t>
            </a:r>
            <a:r>
              <a:rPr lang="pl-PL" sz="2400" dirty="0">
                <a:solidFill>
                  <a:schemeClr val="tx1"/>
                </a:solidFill>
              </a:rPr>
              <a:t> 6.1.3 </a:t>
            </a:r>
            <a:r>
              <a:rPr lang="pl-PL" sz="2400" i="1" dirty="0">
                <a:solidFill>
                  <a:schemeClr val="tx1"/>
                </a:solidFill>
              </a:rPr>
              <a:t>Poprawa zdolności do zatrudnienia oraz podnoszenie poziomu aktywności zawodowej osób bezrobotnych.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P</a:t>
            </a:r>
            <a:r>
              <a:rPr lang="pl-PL" sz="2400" dirty="0" smtClean="0">
                <a:solidFill>
                  <a:schemeClr val="tx1"/>
                </a:solidFill>
              </a:rPr>
              <a:t>rojekt „</a:t>
            </a:r>
            <a:r>
              <a:rPr lang="pl-PL" sz="2400" dirty="0">
                <a:solidFill>
                  <a:schemeClr val="tx1"/>
                </a:solidFill>
              </a:rPr>
              <a:t>Pomocna dłoń I”  </a:t>
            </a:r>
            <a:r>
              <a:rPr lang="pl-PL" sz="2400" dirty="0" err="1">
                <a:solidFill>
                  <a:schemeClr val="tx1"/>
                </a:solidFill>
              </a:rPr>
              <a:t>Poddziałanie</a:t>
            </a:r>
            <a:r>
              <a:rPr lang="pl-PL" sz="2400" dirty="0">
                <a:solidFill>
                  <a:schemeClr val="tx1"/>
                </a:solidFill>
              </a:rPr>
              <a:t> 6.1.2 </a:t>
            </a:r>
            <a:r>
              <a:rPr lang="pl-PL" sz="2400" i="1" dirty="0">
                <a:solidFill>
                  <a:schemeClr val="tx1"/>
                </a:solidFill>
              </a:rPr>
              <a:t>Wsparcie powiatowych i wojewódzkich urzędów pracy na rzecz aktywizacji zawodowej osób bezrobotnych w regionie.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428625" y="1000125"/>
            <a:ext cx="838993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W ramach projektu systemowego „Bieg z przeszkodami” </a:t>
            </a:r>
            <a:r>
              <a:rPr lang="pl-PL" sz="2400" dirty="0" err="1">
                <a:solidFill>
                  <a:schemeClr val="tx1"/>
                </a:solidFill>
              </a:rPr>
              <a:t>Poddziałania</a:t>
            </a:r>
            <a:r>
              <a:rPr lang="pl-PL" sz="2400" dirty="0">
                <a:solidFill>
                  <a:schemeClr val="tx1"/>
                </a:solidFill>
              </a:rPr>
              <a:t> 6.1.3 </a:t>
            </a:r>
            <a:r>
              <a:rPr lang="pl-PL" sz="2400" i="1" dirty="0">
                <a:solidFill>
                  <a:schemeClr val="tx1"/>
                </a:solidFill>
              </a:rPr>
              <a:t>Poprawa zdolności do zatrudnienia oraz podnoszenie poziomu aktywności zawodowej osób bezrobotnych </a:t>
            </a:r>
            <a:r>
              <a:rPr lang="pl-PL" sz="2400" dirty="0">
                <a:solidFill>
                  <a:schemeClr val="tx1"/>
                </a:solidFill>
              </a:rPr>
              <a:t>udzielono wsparcia </a:t>
            </a:r>
            <a:r>
              <a:rPr lang="pl-PL" sz="2400" dirty="0" smtClean="0">
                <a:solidFill>
                  <a:schemeClr val="tx1"/>
                </a:solidFill>
              </a:rPr>
              <a:t>282 </a:t>
            </a:r>
            <a:r>
              <a:rPr lang="pl-PL" sz="2400" dirty="0">
                <a:solidFill>
                  <a:schemeClr val="tx1"/>
                </a:solidFill>
              </a:rPr>
              <a:t>osobom </a:t>
            </a:r>
            <a:r>
              <a:rPr lang="pl-PL" sz="2400" dirty="0" smtClean="0">
                <a:solidFill>
                  <a:schemeClr val="tx1"/>
                </a:solidFill>
              </a:rPr>
              <a:t>bezrobotnym (158 kobiet i 124 mężczyzn),  </a:t>
            </a:r>
            <a:r>
              <a:rPr lang="pl-PL" sz="2400" dirty="0">
                <a:solidFill>
                  <a:schemeClr val="tx1"/>
                </a:solidFill>
              </a:rPr>
              <a:t>poprzez organizację szkoleń, </a:t>
            </a:r>
            <a:r>
              <a:rPr lang="pl-PL" sz="2400" dirty="0" smtClean="0">
                <a:solidFill>
                  <a:schemeClr val="tx1"/>
                </a:solidFill>
              </a:rPr>
              <a:t>staży i </a:t>
            </a:r>
            <a:r>
              <a:rPr lang="pl-PL" sz="2400" dirty="0">
                <a:solidFill>
                  <a:schemeClr val="tx1"/>
                </a:solidFill>
              </a:rPr>
              <a:t>przyznawania jednorazowych środków na podjęcie działalności gospodarczej. Głównym celem projektu było podjęcie działań zmierzających do zapewnienia trwałego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zrównoważonego rozwoju oraz spójności </a:t>
            </a:r>
            <a:r>
              <a:rPr lang="pl-PL" sz="2400" dirty="0" smtClean="0">
                <a:solidFill>
                  <a:schemeClr val="tx1"/>
                </a:solidFill>
              </a:rPr>
              <a:t>społeczno -</a:t>
            </a:r>
            <a:r>
              <a:rPr lang="pl-PL" sz="2400" dirty="0">
                <a:solidFill>
                  <a:schemeClr val="tx1"/>
                </a:solidFill>
              </a:rPr>
              <a:t>gospodarczej, w szczególności promocja zatrudnienia,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w </a:t>
            </a:r>
            <a:r>
              <a:rPr lang="pl-PL" sz="2400" dirty="0">
                <a:solidFill>
                  <a:schemeClr val="tx1"/>
                </a:solidFill>
              </a:rPr>
              <a:t>tym przeciwdziałanie bezrobociu, łagodzenie skutków bezrobocia i aktywizacja zawodowa.</a:t>
            </a: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  <a:p>
            <a:endParaRPr lang="pl-PL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428625" y="1147763"/>
            <a:ext cx="8247063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Realizacja projektów „Pomocna dłoń” i „Pomocna dłoń I” </a:t>
            </a:r>
            <a:r>
              <a:rPr lang="pl-PL" sz="2400" dirty="0" err="1">
                <a:solidFill>
                  <a:schemeClr val="tx1"/>
                </a:solidFill>
              </a:rPr>
              <a:t>Poddziałania</a:t>
            </a:r>
            <a:r>
              <a:rPr lang="pl-PL" sz="2400" dirty="0">
                <a:solidFill>
                  <a:schemeClr val="tx1"/>
                </a:solidFill>
              </a:rPr>
              <a:t> 6.1.2 </a:t>
            </a:r>
            <a:r>
              <a:rPr lang="pl-PL" sz="2400" i="1" dirty="0">
                <a:solidFill>
                  <a:schemeClr val="tx1"/>
                </a:solidFill>
              </a:rPr>
              <a:t>Wsparcie powiatowych i wojewódzkich urzędów pracy na rzecz aktywizacji zawodowej osób bezrobotnych w regionie</a:t>
            </a:r>
            <a:r>
              <a:rPr lang="pl-PL" sz="2400" dirty="0">
                <a:solidFill>
                  <a:schemeClr val="tx1"/>
                </a:solidFill>
              </a:rPr>
              <a:t> umożliwiła zatrudnienie 2 pośredników </a:t>
            </a:r>
            <a:r>
              <a:rPr lang="pl-PL" sz="2400" dirty="0" smtClean="0">
                <a:solidFill>
                  <a:schemeClr val="tx1"/>
                </a:solidFill>
              </a:rPr>
              <a:t>pracy i </a:t>
            </a:r>
            <a:r>
              <a:rPr lang="pl-PL" sz="2400" dirty="0">
                <a:solidFill>
                  <a:schemeClr val="tx1"/>
                </a:solidFill>
              </a:rPr>
              <a:t>2 doradców </a:t>
            </a:r>
            <a:r>
              <a:rPr lang="pl-PL" sz="2400" dirty="0" smtClean="0">
                <a:solidFill>
                  <a:schemeClr val="tx1"/>
                </a:solidFill>
              </a:rPr>
              <a:t>zawodowych.  </a:t>
            </a:r>
            <a:r>
              <a:rPr lang="pl-PL" sz="2400" dirty="0">
                <a:solidFill>
                  <a:schemeClr val="tx1"/>
                </a:solidFill>
              </a:rPr>
              <a:t>Wzrost zatrudnienia </a:t>
            </a:r>
            <a:r>
              <a:rPr lang="pl-PL" sz="2400" dirty="0" smtClean="0">
                <a:solidFill>
                  <a:schemeClr val="tx1"/>
                </a:solidFill>
              </a:rPr>
              <a:t>pozwolił </a:t>
            </a:r>
            <a:r>
              <a:rPr lang="pl-PL" sz="2400" dirty="0">
                <a:solidFill>
                  <a:schemeClr val="tx1"/>
                </a:solidFill>
              </a:rPr>
              <a:t>podnieść jakość, zasięg i dostęp do świadczonych usług z zakresu pośrednictwa i doradztwa zawodowego. Nadrzędnym celem projektu było zwiększenie oddziaływania aktywnej polityki rynku pracy poprzez upowszechnienie dostępu do pośrednictwa pracy </a:t>
            </a:r>
            <a:r>
              <a:rPr lang="pl-PL" sz="2400" dirty="0" smtClean="0">
                <a:solidFill>
                  <a:schemeClr val="tx1"/>
                </a:solidFill>
              </a:rPr>
              <a:t/>
            </a:r>
            <a:br>
              <a:rPr lang="pl-PL" sz="2400" dirty="0" smtClean="0">
                <a:solidFill>
                  <a:schemeClr val="tx1"/>
                </a:solidFill>
              </a:rPr>
            </a:b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doradztwa zawodowego wszystkich klientów naszego Urzędu: bezrobotnych, poszukujących pracy, niepełnosprawnych, biernych zawodowo </a:t>
            </a:r>
            <a:r>
              <a:rPr lang="pl-PL" sz="2400" dirty="0" smtClean="0">
                <a:solidFill>
                  <a:schemeClr val="tx1"/>
                </a:solidFill>
              </a:rPr>
              <a:t>i </a:t>
            </a:r>
            <a:r>
              <a:rPr lang="pl-PL" sz="2400" dirty="0">
                <a:solidFill>
                  <a:schemeClr val="tx1"/>
                </a:solidFill>
              </a:rPr>
              <a:t>pracodawców.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95536" y="1052736"/>
            <a:ext cx="82089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Rejestracja OŚWIADCZEŃ O ZAMIARZE POWIERZENIA WYKONYWANIA PRACY OBYWATELOWI REPUBLIKI BIAŁORUŚ, REPUBLIKI GRUZJI, REPUBLIKI MOŁDOWY, FEDERACJI ROSYJSKIEJ LUB UKRAINY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na warunkach określonych w </a:t>
            </a:r>
            <a:r>
              <a:rPr lang="pl-PL" dirty="0" smtClean="0">
                <a:solidFill>
                  <a:schemeClr val="tx1"/>
                </a:solidFill>
              </a:rPr>
              <a:t>§1 </a:t>
            </a:r>
            <a:r>
              <a:rPr lang="pl-PL" dirty="0" err="1">
                <a:solidFill>
                  <a:schemeClr val="tx1"/>
                </a:solidFill>
              </a:rPr>
              <a:t>pkt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smtClean="0">
                <a:solidFill>
                  <a:schemeClr val="tx1"/>
                </a:solidFill>
              </a:rPr>
              <a:t>22 </a:t>
            </a:r>
            <a:r>
              <a:rPr lang="pl-PL" dirty="0">
                <a:solidFill>
                  <a:schemeClr val="tx1"/>
                </a:solidFill>
              </a:rPr>
              <a:t>rozporządzenia Ministra Pracy </a:t>
            </a:r>
            <a:r>
              <a:rPr lang="pl-PL" dirty="0" smtClean="0">
                <a:solidFill>
                  <a:schemeClr val="tx1"/>
                </a:solidFill>
              </a:rPr>
              <a:t/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i </a:t>
            </a:r>
            <a:r>
              <a:rPr lang="pl-PL" dirty="0">
                <a:solidFill>
                  <a:schemeClr val="tx1"/>
                </a:solidFill>
              </a:rPr>
              <a:t>Polityki Społecznej z dnia </a:t>
            </a:r>
            <a:r>
              <a:rPr lang="pl-PL" dirty="0" smtClean="0">
                <a:solidFill>
                  <a:schemeClr val="tx1"/>
                </a:solidFill>
              </a:rPr>
              <a:t>20 lipca 2011 </a:t>
            </a:r>
            <a:r>
              <a:rPr lang="pl-PL" dirty="0">
                <a:solidFill>
                  <a:schemeClr val="tx1"/>
                </a:solidFill>
              </a:rPr>
              <a:t>r. 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 sprawie przypadków, w których powierzenie wykonywania pracy cudzoziemcowi na terytorium Rzeczypospolitej Polskiej jest dopuszczalne bez konieczności uzyskania zezwolenia na pracę (</a:t>
            </a:r>
            <a:r>
              <a:rPr lang="pl-PL" dirty="0" err="1" smtClean="0">
                <a:solidFill>
                  <a:schemeClr val="tx1"/>
                </a:solidFill>
              </a:rPr>
              <a:t>Dz.U</a:t>
            </a:r>
            <a:r>
              <a:rPr lang="pl-PL" dirty="0" smtClean="0">
                <a:solidFill>
                  <a:schemeClr val="tx1"/>
                </a:solidFill>
              </a:rPr>
              <a:t>. z 2011 r., poz. 919)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95536" y="3789040"/>
            <a:ext cx="8358187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dirty="0">
                <a:solidFill>
                  <a:schemeClr val="tx1"/>
                </a:solidFill>
              </a:rPr>
              <a:t>LICZBA zarejestrowanych oświadczeń w Powiatowym Urzędzie Pracy </a:t>
            </a:r>
            <a:r>
              <a:rPr lang="pl-PL" dirty="0" smtClean="0">
                <a:solidFill>
                  <a:schemeClr val="tx1"/>
                </a:solidFill>
              </a:rPr>
              <a:t>dla Powiatu Warszawskiego Zachodniego w Błoniu w 2013 </a:t>
            </a:r>
            <a:r>
              <a:rPr lang="pl-PL" dirty="0">
                <a:solidFill>
                  <a:schemeClr val="tx1"/>
                </a:solidFill>
              </a:rPr>
              <a:t>r. wynosiła -  </a:t>
            </a:r>
            <a:r>
              <a:rPr lang="pl-PL" sz="2000" b="1" dirty="0" smtClean="0">
                <a:solidFill>
                  <a:schemeClr val="tx1"/>
                </a:solidFill>
              </a:rPr>
              <a:t>2847 </a:t>
            </a:r>
            <a:r>
              <a:rPr lang="pl-PL" sz="2000" b="1" dirty="0">
                <a:solidFill>
                  <a:schemeClr val="tx1"/>
                </a:solidFill>
              </a:rPr>
              <a:t>szt. </a:t>
            </a:r>
          </a:p>
          <a:p>
            <a:r>
              <a:rPr lang="pl-PL" dirty="0">
                <a:solidFill>
                  <a:schemeClr val="tx1"/>
                </a:solidFill>
              </a:rPr>
              <a:t>Zgłoszenia dotyczyły </a:t>
            </a:r>
            <a:r>
              <a:rPr lang="pl-PL" dirty="0" smtClean="0">
                <a:solidFill>
                  <a:schemeClr val="tx1"/>
                </a:solidFill>
              </a:rPr>
              <a:t>głównie </a:t>
            </a:r>
            <a:r>
              <a:rPr lang="pl-PL" dirty="0">
                <a:solidFill>
                  <a:schemeClr val="tx1"/>
                </a:solidFill>
              </a:rPr>
              <a:t>pracowników – obywateli </a:t>
            </a:r>
            <a:r>
              <a:rPr lang="pl-PL" dirty="0" smtClean="0">
                <a:solidFill>
                  <a:schemeClr val="tx1"/>
                </a:solidFill>
              </a:rPr>
              <a:t>Ukrainy (2685);</a:t>
            </a:r>
            <a:endParaRPr lang="pl-PL" dirty="0">
              <a:solidFill>
                <a:schemeClr val="tx1"/>
              </a:solidFill>
            </a:endParaRP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Najczęściej powtarzające się branże : </a:t>
            </a:r>
          </a:p>
          <a:p>
            <a:r>
              <a:rPr lang="pl-PL" dirty="0">
                <a:solidFill>
                  <a:schemeClr val="tx1"/>
                </a:solidFill>
              </a:rPr>
              <a:t>- </a:t>
            </a:r>
            <a:r>
              <a:rPr lang="pl-PL" dirty="0" smtClean="0">
                <a:solidFill>
                  <a:schemeClr val="tx1"/>
                </a:solidFill>
              </a:rPr>
              <a:t>rolnictwo, 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- </a:t>
            </a:r>
            <a:r>
              <a:rPr lang="pl-PL" dirty="0" smtClean="0">
                <a:solidFill>
                  <a:schemeClr val="tx1"/>
                </a:solidFill>
              </a:rPr>
              <a:t>budownictwo,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- usługi domowe (opieka, prowadzenie domu</a:t>
            </a:r>
            <a:r>
              <a:rPr lang="pl-PL" dirty="0" smtClean="0">
                <a:solidFill>
                  <a:schemeClr val="tx1"/>
                </a:solidFill>
              </a:rPr>
              <a:t>).</a:t>
            </a:r>
            <a:endParaRPr lang="pl-P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6323" name="pole tekstowe 3"/>
          <p:cNvSpPr txBox="1">
            <a:spLocks noChangeArrowheads="1"/>
          </p:cNvSpPr>
          <p:nvPr/>
        </p:nvSpPr>
        <p:spPr bwMode="auto">
          <a:xfrm>
            <a:off x="467544" y="1916832"/>
            <a:ext cx="771525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sz="2400" dirty="0">
                <a:solidFill>
                  <a:schemeClr val="tx1"/>
                </a:solidFill>
              </a:rPr>
              <a:t>W </a:t>
            </a:r>
            <a:r>
              <a:rPr lang="pl-PL" sz="2400" dirty="0" smtClean="0">
                <a:solidFill>
                  <a:schemeClr val="tx1"/>
                </a:solidFill>
              </a:rPr>
              <a:t>2013 </a:t>
            </a:r>
            <a:r>
              <a:rPr lang="pl-PL" sz="2400" dirty="0">
                <a:solidFill>
                  <a:schemeClr val="tx1"/>
                </a:solidFill>
              </a:rPr>
              <a:t>r. </a:t>
            </a:r>
            <a:r>
              <a:rPr lang="pl-PL" sz="2400" dirty="0" smtClean="0">
                <a:solidFill>
                  <a:schemeClr val="tx1"/>
                </a:solidFill>
              </a:rPr>
              <a:t>Powiatowy Urząd Pracy dla Powiatu Warszawskiego Zachodniego w Błoniu w </a:t>
            </a:r>
            <a:r>
              <a:rPr lang="pl-PL" sz="2400" dirty="0">
                <a:solidFill>
                  <a:schemeClr val="tx1"/>
                </a:solidFill>
              </a:rPr>
              <a:t>toku postępowania administracyjnego wydał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ogółem </a:t>
            </a:r>
            <a:r>
              <a:rPr lang="pl-PL" sz="2800" b="1" dirty="0" smtClean="0">
                <a:solidFill>
                  <a:schemeClr val="tx1"/>
                </a:solidFill>
              </a:rPr>
              <a:t>12 893 decyzje</a:t>
            </a:r>
            <a:r>
              <a:rPr lang="pl-PL" sz="2400" dirty="0" smtClean="0">
                <a:solidFill>
                  <a:schemeClr val="tx1"/>
                </a:solidFill>
              </a:rPr>
              <a:t>,</a:t>
            </a:r>
            <a:endParaRPr lang="pl-PL" sz="2400" dirty="0">
              <a:solidFill>
                <a:schemeClr val="tx1"/>
              </a:solidFill>
            </a:endParaRP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z tego zaskarżonych do II instancji – </a:t>
            </a:r>
            <a:r>
              <a:rPr lang="pl-PL" sz="2400" dirty="0" smtClean="0">
                <a:solidFill>
                  <a:schemeClr val="tx1"/>
                </a:solidFill>
              </a:rPr>
              <a:t>29, </a:t>
            </a:r>
            <a:r>
              <a:rPr lang="pl-PL" sz="2400" dirty="0">
                <a:solidFill>
                  <a:schemeClr val="tx1"/>
                </a:solidFill>
              </a:rPr>
              <a:t>z których zostały uchylone </a:t>
            </a:r>
            <a:r>
              <a:rPr lang="pl-PL" sz="2400" dirty="0" smtClean="0">
                <a:solidFill>
                  <a:schemeClr val="tx1"/>
                </a:solidFill>
              </a:rPr>
              <a:t>2 </a:t>
            </a:r>
            <a:r>
              <a:rPr lang="pl-PL" sz="2400" dirty="0">
                <a:solidFill>
                  <a:schemeClr val="tx1"/>
                </a:solidFill>
              </a:rPr>
              <a:t>decyzje administracyjne.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7347" name="pole tekstowe 2"/>
          <p:cNvSpPr txBox="1">
            <a:spLocks noChangeArrowheads="1"/>
          </p:cNvSpPr>
          <p:nvPr/>
        </p:nvSpPr>
        <p:spPr bwMode="auto">
          <a:xfrm>
            <a:off x="2555875" y="2276475"/>
            <a:ext cx="4197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7200" b="1">
                <a:solidFill>
                  <a:schemeClr val="tx1"/>
                </a:solidFill>
              </a:rPr>
              <a:t>FINANSE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8371" name="pole tekstowe 2"/>
          <p:cNvSpPr txBox="1">
            <a:spLocks noChangeArrowheads="1"/>
          </p:cNvSpPr>
          <p:nvPr/>
        </p:nvSpPr>
        <p:spPr bwMode="auto">
          <a:xfrm>
            <a:off x="1214438" y="1714500"/>
            <a:ext cx="1841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/>
          </a:p>
        </p:txBody>
      </p:sp>
      <p:sp>
        <p:nvSpPr>
          <p:cNvPr id="58372" name="pole tekstowe 3"/>
          <p:cNvSpPr txBox="1">
            <a:spLocks noChangeArrowheads="1"/>
          </p:cNvSpPr>
          <p:nvPr/>
        </p:nvSpPr>
        <p:spPr bwMode="auto">
          <a:xfrm>
            <a:off x="1214438" y="1714500"/>
            <a:ext cx="184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endParaRPr lang="pl-PL"/>
          </a:p>
        </p:txBody>
      </p:sp>
      <p:sp>
        <p:nvSpPr>
          <p:cNvPr id="58373" name="pole tekstowe 5"/>
          <p:cNvSpPr txBox="1">
            <a:spLocks noChangeArrowheads="1"/>
          </p:cNvSpPr>
          <p:nvPr/>
        </p:nvSpPr>
        <p:spPr bwMode="auto">
          <a:xfrm>
            <a:off x="2411760" y="476672"/>
            <a:ext cx="60966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Aktywne formy przeciwdziałania </a:t>
            </a:r>
            <a:r>
              <a:rPr lang="pl-PL" b="1" dirty="0" smtClean="0">
                <a:solidFill>
                  <a:schemeClr val="tx1"/>
                </a:solidFill>
              </a:rPr>
              <a:t>bezrobociu w 2013 r. </a:t>
            </a:r>
            <a:endParaRPr lang="pl-PL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323530" y="1052736"/>
          <a:ext cx="8424933" cy="5713922"/>
        </p:xfrm>
        <a:graphic>
          <a:graphicData uri="http://schemas.openxmlformats.org/drawingml/2006/table">
            <a:tbl>
              <a:tblPr/>
              <a:tblGrid>
                <a:gridCol w="1296142"/>
                <a:gridCol w="934646"/>
                <a:gridCol w="738932"/>
                <a:gridCol w="747328"/>
                <a:gridCol w="730534"/>
                <a:gridCol w="747328"/>
                <a:gridCol w="730534"/>
                <a:gridCol w="411258"/>
                <a:gridCol w="144016"/>
                <a:gridCol w="175259"/>
                <a:gridCol w="285495"/>
                <a:gridCol w="547358"/>
                <a:gridCol w="216764"/>
                <a:gridCol w="260305"/>
                <a:gridCol w="459034"/>
              </a:tblGrid>
              <a:tr h="653286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/>
                        </a:rPr>
                        <a:t>PLAN na </a:t>
                      </a:r>
                      <a:r>
                        <a:rPr lang="pl-PL" sz="1000" b="1" i="0" u="none" strike="noStrike" dirty="0" smtClean="0">
                          <a:latin typeface="Times New Roman"/>
                        </a:rPr>
                        <a:t>2013 </a:t>
                      </a:r>
                      <a:r>
                        <a:rPr lang="pl-PL" sz="1000" b="1" i="0" u="none" strike="noStrike" dirty="0">
                          <a:latin typeface="Times New Roman"/>
                        </a:rPr>
                        <a:t>r.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latin typeface="Times New Roman"/>
                        </a:rPr>
                        <a:t>WYDATKI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LICZBA SKIEROWANYCH BEZROBOTNYCH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KONTYNUACJA                             Z ROKU POPRZEDNIEGO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latin typeface="Times New Roman"/>
                        </a:rPr>
                        <a:t>EFEKTYWNOŚĆ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708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9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Times New Roman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0" i="0" u="none" strike="noStrike" dirty="0">
                          <a:latin typeface="Arial"/>
                        </a:rPr>
                        <a:t>EFS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STAŻE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2 012 673,00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1 249 700,00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762 973,00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latin typeface="Times New Roman"/>
                        </a:rPr>
                        <a:t>2</a:t>
                      </a:r>
                      <a:r>
                        <a:rPr lang="pl-PL" sz="800" b="0" i="0" u="none" strike="noStrike" baseline="0" dirty="0" smtClean="0">
                          <a:latin typeface="Times New Roman"/>
                        </a:rPr>
                        <a:t> 003 265,00</a:t>
                      </a:r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248 529,00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754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736,00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276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166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110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15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15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Arial"/>
                        </a:rPr>
                        <a:t>-</a:t>
                      </a:r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latin typeface="Times New Roman"/>
                        </a:rPr>
                        <a:t>53,78%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ROBOTY PUBLICZNE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    666 562,00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666 562,00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663 559,00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663 559,00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86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86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latin typeface="Times New Roman"/>
                        </a:rPr>
                        <a:t>8,96%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INTERWENCYJNE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93 948,00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93 948,00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93 408,00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93 408,00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-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14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14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Arial"/>
                        </a:rPr>
                        <a:t>-</a:t>
                      </a:r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smtClean="0">
                          <a:latin typeface="Times New Roman"/>
                        </a:rPr>
                        <a:t>33,33%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SZKOLENIA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304 764,00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63 678,00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241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086,00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304 034,00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63 279,00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240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755,00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140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21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119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Arial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smtClean="0">
                          <a:latin typeface="Times New Roman"/>
                        </a:rPr>
                        <a:t>41,43%</a:t>
                      </a:r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8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STUDIA PODYPLOMOWE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31 352,00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31 352,00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31 269,00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31 269,00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4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2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</a:t>
                      </a:r>
                      <a:r>
                        <a:rPr lang="pl-PL" sz="1000" b="0" i="0" u="none" strike="noStrike" dirty="0" smtClean="0">
                          <a:latin typeface="Times New Roman"/>
                        </a:rPr>
                        <a:t>2 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25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PRACE SPOŁECZNIE UŻYTECZNE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 37 855,00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37 855,00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34 016,00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34 016,00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21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21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ŚRODKI NA PODJĘCIE DZIAŁALNOŚCI GOSPODARCZEJ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1 842 634,00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600 093,00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1 242 541,00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latin typeface="Times New Roman"/>
                        </a:rPr>
                        <a:t>1 839 591,00</a:t>
                      </a:r>
                      <a:endParaRPr lang="pl-PL" sz="8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599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063,00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1 240 528,00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98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32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66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51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STYPENDIUM NA KONTYNUACJĘ NAUKI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14 431,00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14 431,00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14 431,00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14 431,00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DOPOSAŻENIE STANOWISKA PRACY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18 862,00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18 862,00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18 862,00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18 862,00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 smtClean="0">
                          <a:latin typeface="Times New Roman"/>
                        </a:rPr>
                        <a:t>1</a:t>
                      </a:r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836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INNE WYDATKI (BADANIA BEZROBOTNYCH)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1 119,00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1 119,00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1 064,00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1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064,00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>
                          <a:latin typeface="Times New Roman"/>
                        </a:rPr>
                        <a:t> -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0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7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latin typeface="Times New Roman"/>
                        </a:rPr>
                        <a:t>RAZEM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024 200,00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2 777 600,00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>
                          <a:latin typeface="Times New Roman"/>
                        </a:rPr>
                        <a:t>   </a:t>
                      </a:r>
                      <a:r>
                        <a:rPr lang="pl-PL" sz="900" b="0" i="0" u="none" strike="noStrike" dirty="0" smtClean="0">
                          <a:latin typeface="Times New Roman"/>
                        </a:rPr>
                        <a:t>2 246 600,00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5</a:t>
                      </a:r>
                      <a:r>
                        <a:rPr lang="pl-PL" sz="900" b="0" i="0" u="none" strike="noStrike" baseline="0" dirty="0" smtClean="0">
                          <a:latin typeface="Times New Roman"/>
                        </a:rPr>
                        <a:t> 003 499,00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2 767 480,00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0" i="0" u="none" strike="noStrike" dirty="0" smtClean="0">
                          <a:latin typeface="Times New Roman"/>
                        </a:rPr>
                        <a:t>2 236 019,00</a:t>
                      </a:r>
                      <a:endParaRPr lang="pl-PL" sz="9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pl-PL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2774">
                <a:tc gridSpan="15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031">
                <a:tc gridSpan="7"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3"/>
          <p:cNvPicPr>
            <a:picLocks noChangeAspect="1" noChangeArrowheads="1"/>
          </p:cNvPicPr>
          <p:nvPr/>
        </p:nvPicPr>
        <p:blipFill>
          <a:blip r:embed="rId2" cstate="print"/>
          <a:srcRect r="7793" b="8720"/>
          <a:stretch>
            <a:fillRect/>
          </a:stretch>
        </p:blipFill>
        <p:spPr bwMode="auto">
          <a:xfrm>
            <a:off x="0" y="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9395" name="pole tekstowe 2"/>
          <p:cNvSpPr txBox="1">
            <a:spLocks noChangeArrowheads="1"/>
          </p:cNvSpPr>
          <p:nvPr/>
        </p:nvSpPr>
        <p:spPr bwMode="auto">
          <a:xfrm>
            <a:off x="2071688" y="1000125"/>
            <a:ext cx="51220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Pasywne wydatki z Funduszu Pracy w </a:t>
            </a:r>
            <a:r>
              <a:rPr lang="pl-PL" b="1" dirty="0" smtClean="0">
                <a:solidFill>
                  <a:schemeClr val="tx1"/>
                </a:solidFill>
              </a:rPr>
              <a:t>2013 r</a:t>
            </a:r>
            <a:r>
              <a:rPr lang="pl-PL" b="1" dirty="0">
                <a:solidFill>
                  <a:schemeClr val="tx1"/>
                </a:solidFill>
              </a:rPr>
              <a:t>.</a:t>
            </a:r>
          </a:p>
        </p:txBody>
      </p:sp>
      <p:graphicFrame>
        <p:nvGraphicFramePr>
          <p:cNvPr id="66699" name="Group 139"/>
          <p:cNvGraphicFramePr>
            <a:graphicFrameLocks noGrp="1"/>
          </p:cNvGraphicFramePr>
          <p:nvPr/>
        </p:nvGraphicFramePr>
        <p:xfrm>
          <a:off x="755650" y="1481138"/>
          <a:ext cx="7488238" cy="4684715"/>
        </p:xfrm>
        <a:graphic>
          <a:graphicData uri="http://schemas.openxmlformats.org/drawingml/2006/table">
            <a:tbl>
              <a:tblPr/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wydatkowana kwota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zasiłki dla bezrobotnych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525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307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dodatki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aktywizacyjne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178 718,70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organizacji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partnerstwa</a:t>
                      </a: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lokalnego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69 030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,00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wezwań, zawiadomień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127 924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75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systemu informatycznego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146 752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50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koszty szkolenia kadr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    42 262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64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 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razem FP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8 089 996,13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składka zdrowotna za osoby bezrobotne bez prawa do zasiłku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    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2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156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616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,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85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" charset="0"/>
                        </a:rPr>
                        <a:t> zł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1"/>
          <p:cNvSpPr txBox="1">
            <a:spLocks noChangeArrowheads="1"/>
          </p:cNvSpPr>
          <p:nvPr/>
        </p:nvSpPr>
        <p:spPr bwMode="auto">
          <a:xfrm>
            <a:off x="468313" y="1989138"/>
            <a:ext cx="8229600" cy="29416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4800" b="1" i="1">
                <a:solidFill>
                  <a:srgbClr val="000000"/>
                </a:solidFill>
                <a:latin typeface="Times New Roman" pitchFamily="18" charset="0"/>
              </a:rPr>
              <a:t>    </a:t>
            </a: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042988" y="3213100"/>
            <a:ext cx="7200900" cy="630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lnSpc>
                <a:spcPct val="80000"/>
              </a:lnSpc>
              <a:spcBef>
                <a:spcPts val="11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l-PL" sz="44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DZIĘKUJĘ ZA UWAGĘ</a:t>
            </a:r>
          </a:p>
        </p:txBody>
      </p:sp>
      <p:pic>
        <p:nvPicPr>
          <p:cNvPr id="60420" name="Picture 3"/>
          <p:cNvPicPr>
            <a:picLocks noChangeAspect="1" noChangeArrowheads="1"/>
          </p:cNvPicPr>
          <p:nvPr/>
        </p:nvPicPr>
        <p:blipFill>
          <a:blip r:embed="rId3" cstate="print"/>
          <a:srcRect r="7793" b="8720"/>
          <a:stretch>
            <a:fillRect/>
          </a:stretch>
        </p:blipFill>
        <p:spPr bwMode="auto">
          <a:xfrm>
            <a:off x="539750" y="476250"/>
            <a:ext cx="1828800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042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188" y="404813"/>
            <a:ext cx="1028700" cy="120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spekt">
  <a:themeElements>
    <a:clrScheme name="Niestandardowy 2">
      <a:dk1>
        <a:sysClr val="windowText" lastClr="000000"/>
      </a:dk1>
      <a:lt1>
        <a:sysClr val="window" lastClr="FFFFFF"/>
      </a:lt1>
      <a:dk2>
        <a:srgbClr val="CAE9C0"/>
      </a:dk2>
      <a:lt2>
        <a:srgbClr val="B0DFA0"/>
      </a:lt2>
      <a:accent1>
        <a:srgbClr val="3ECCB4"/>
      </a:accent1>
      <a:accent2>
        <a:srgbClr val="54A838"/>
      </a:accent2>
      <a:accent3>
        <a:srgbClr val="0B9B74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5602</TotalTime>
  <Words>2289</Words>
  <Application>Microsoft Office PowerPoint</Application>
  <PresentationFormat>Pokaz na ekranie (4:3)</PresentationFormat>
  <Paragraphs>675</Paragraphs>
  <Slides>59</Slides>
  <Notes>17</Notes>
  <HiddenSlides>0</HiddenSlides>
  <MMClips>0</MMClips>
  <ScaleCrop>false</ScaleCrop>
  <HeadingPairs>
    <vt:vector size="6" baseType="variant"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59</vt:i4>
      </vt:variant>
    </vt:vector>
  </HeadingPairs>
  <TitlesOfParts>
    <vt:vector size="62" baseType="lpstr">
      <vt:lpstr>Projekt domyślny</vt:lpstr>
      <vt:lpstr>Aspekt</vt:lpstr>
      <vt:lpstr>Worksheet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W 2013 roku przy wsparciu doradców zawodowych,               dla bezrobotnych założono 454 Indywidualne Plany Działania. W czasie ich realizacji, klienci mają możliwość określenia swoich mocnych i słabych stron, rozwijania umiejętności poszukiwania pracy oraz zdobywania nowych kompetencji zawodowych. Do końca grudnia 2013 roku zostało zakończonych 88 Indywidualnych Planów Działania.</vt:lpstr>
      <vt:lpstr>Slajd 34</vt:lpstr>
      <vt:lpstr>Slajd 35</vt:lpstr>
      <vt:lpstr>Slajd 36</vt:lpstr>
      <vt:lpstr>Slajd 37</vt:lpstr>
      <vt:lpstr>Slajd 38</vt:lpstr>
      <vt:lpstr>W 2013 roku zorganizowano w sumie 15 zajęć aktywizacyjnych, podzielonych na następujące części: 10 zajęć pięciodniowych  o tematyce: „Kompetencje i predyspozycje zawodowe”, „Moje dokumenty aplikacyjne”, „Twarzą w twarz z pracodawcą”, „Formy zatrudnienia”, „Otwarty klub pracy” oraz 5 zajęć jednodniowych o tematyce: „Moje dokumenty aplikacyjne”, „Twarzą w twarz z pracodawcą”.  Liczba uczestników zajęć aktywizacyjnych ogółem: 118 osób bezrobotnych, w tym 1 osoba poszukująca pracy. Struktura uczestników zajęć: 45 kobiet; 20 osób do 25 roku życia; 49 osób powyżej 50 roku życia; 68 osób zamieszkujących tereny wiejskie; 67 osób długotrwale bezrobotnych oraz 3 osoby  z orzeczonym stopniem niepełnosprawności. 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Slajd 54</vt:lpstr>
      <vt:lpstr>Slajd 55</vt:lpstr>
      <vt:lpstr>Slajd 56</vt:lpstr>
      <vt:lpstr>Slajd 57</vt:lpstr>
      <vt:lpstr>Slajd 58</vt:lpstr>
      <vt:lpstr>Slajd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Your User Name</cp:lastModifiedBy>
  <cp:revision>490</cp:revision>
  <cp:lastPrinted>2012-02-06T09:10:18Z</cp:lastPrinted>
  <dcterms:created xsi:type="dcterms:W3CDTF">2008-06-02T06:50:43Z</dcterms:created>
  <dcterms:modified xsi:type="dcterms:W3CDTF">2014-03-07T07:18:09Z</dcterms:modified>
</cp:coreProperties>
</file>