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4184" r:id="rId1"/>
    <p:sldMasterId id="2147484298" r:id="rId2"/>
    <p:sldMasterId id="2147484316" r:id="rId3"/>
  </p:sldMasterIdLst>
  <p:notesMasterIdLst>
    <p:notesMasterId r:id="rId54"/>
  </p:notesMasterIdLst>
  <p:handoutMasterIdLst>
    <p:handoutMasterId r:id="rId55"/>
  </p:handoutMasterIdLst>
  <p:sldIdLst>
    <p:sldId id="517" r:id="rId4"/>
    <p:sldId id="480" r:id="rId5"/>
    <p:sldId id="426" r:id="rId6"/>
    <p:sldId id="360" r:id="rId7"/>
    <p:sldId id="258" r:id="rId8"/>
    <p:sldId id="259" r:id="rId9"/>
    <p:sldId id="287" r:id="rId10"/>
    <p:sldId id="288" r:id="rId11"/>
    <p:sldId id="385" r:id="rId12"/>
    <p:sldId id="301" r:id="rId13"/>
    <p:sldId id="381" r:id="rId14"/>
    <p:sldId id="496" r:id="rId15"/>
    <p:sldId id="491" r:id="rId16"/>
    <p:sldId id="495" r:id="rId17"/>
    <p:sldId id="494" r:id="rId18"/>
    <p:sldId id="497" r:id="rId19"/>
    <p:sldId id="498" r:id="rId20"/>
    <p:sldId id="499" r:id="rId21"/>
    <p:sldId id="518" r:id="rId22"/>
    <p:sldId id="386" r:id="rId23"/>
    <p:sldId id="511" r:id="rId24"/>
    <p:sldId id="512" r:id="rId25"/>
    <p:sldId id="514" r:id="rId26"/>
    <p:sldId id="513" r:id="rId27"/>
    <p:sldId id="387" r:id="rId28"/>
    <p:sldId id="352" r:id="rId29"/>
    <p:sldId id="452" r:id="rId30"/>
    <p:sldId id="394" r:id="rId31"/>
    <p:sldId id="384" r:id="rId32"/>
    <p:sldId id="501" r:id="rId33"/>
    <p:sldId id="502" r:id="rId34"/>
    <p:sldId id="503" r:id="rId35"/>
    <p:sldId id="504" r:id="rId36"/>
    <p:sldId id="505" r:id="rId37"/>
    <p:sldId id="519" r:id="rId38"/>
    <p:sldId id="333" r:id="rId39"/>
    <p:sldId id="507" r:id="rId40"/>
    <p:sldId id="508" r:id="rId41"/>
    <p:sldId id="378" r:id="rId42"/>
    <p:sldId id="325" r:id="rId43"/>
    <p:sldId id="438" r:id="rId44"/>
    <p:sldId id="456" r:id="rId45"/>
    <p:sldId id="470" r:id="rId46"/>
    <p:sldId id="436" r:id="rId47"/>
    <p:sldId id="437" r:id="rId48"/>
    <p:sldId id="515" r:id="rId49"/>
    <p:sldId id="516" r:id="rId50"/>
    <p:sldId id="323" r:id="rId51"/>
    <p:sldId id="509" r:id="rId52"/>
    <p:sldId id="510" r:id="rId53"/>
  </p:sldIdLst>
  <p:sldSz cx="9144000" cy="6858000" type="screen4x3"/>
  <p:notesSz cx="6797675" cy="987425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65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C9D4D"/>
    <a:srgbClr val="00B050"/>
    <a:srgbClr val="0ABA5A"/>
    <a:srgbClr val="CCCCFF"/>
    <a:srgbClr val="ECF7A7"/>
    <a:srgbClr val="800080"/>
    <a:srgbClr val="3399FF"/>
    <a:srgbClr val="FFFF66"/>
    <a:srgbClr val="CC33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 pośredni 2 — Ak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23" autoAdjust="0"/>
    <p:restoredTop sz="88221" autoAdjust="0"/>
  </p:normalViewPr>
  <p:slideViewPr>
    <p:cSldViewPr>
      <p:cViewPr varScale="1">
        <p:scale>
          <a:sx n="95" d="100"/>
          <a:sy n="95" d="100"/>
        </p:scale>
        <p:origin x="2040" y="7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18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65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heme" Target="theme/theme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viewProps" Target="viewProp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/>
        </a:solidFill>
      </c:spPr>
    </c:floor>
    <c:sideWall>
      <c:thickness val="0"/>
      <c:spPr>
        <a:solidFill>
          <a:schemeClr val="bg1"/>
        </a:solidFill>
      </c:spPr>
    </c:sideWall>
    <c:backWall>
      <c:thickness val="0"/>
      <c:spPr>
        <a:solidFill>
          <a:schemeClr val="bg1"/>
        </a:solidFill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dLbl>
              <c:idx val="0"/>
              <c:layout>
                <c:manualLayout>
                  <c:x val="1.6744667812160225E-3"/>
                  <c:y val="1.46974410250712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02B-4A58-9D95-FAEABB3320FE}"/>
                </c:ext>
              </c:extLst>
            </c:dLbl>
            <c:dLbl>
              <c:idx val="1"/>
              <c:layout>
                <c:manualLayout>
                  <c:x val="1.6744667812159889E-3"/>
                  <c:y val="5.8789764100285313E-3"/>
                </c:manualLayout>
              </c:layout>
              <c:tx>
                <c:rich>
                  <a:bodyPr/>
                  <a:lstStyle/>
                  <a:p>
                    <a:fld id="{AF7CAE20-3835-42EE-BA6B-3432343A8B8E}" type="VALUE">
                      <a:rPr lang="en-US" smtClean="0"/>
                      <a:pPr/>
                      <a:t>[WARTOŚĆ]</a:t>
                    </a:fld>
                    <a:endParaRPr lang="pl-PL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702B-4A58-9D95-FAEABB3320FE}"/>
                </c:ext>
              </c:extLst>
            </c:dLbl>
            <c:dLbl>
              <c:idx val="2"/>
              <c:layout>
                <c:manualLayout>
                  <c:x val="3.3489335624319904E-3"/>
                  <c:y val="5.878976410028412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02B-4A58-9D95-FAEABB3320FE}"/>
                </c:ext>
              </c:extLst>
            </c:dLbl>
            <c:dLbl>
              <c:idx val="3"/>
              <c:layout>
                <c:manualLayout>
                  <c:x val="-1.674466781216083E-3"/>
                  <c:y val="1.17579528200570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02B-4A58-9D95-FAEABB3320FE}"/>
                </c:ext>
              </c:extLst>
            </c:dLbl>
            <c:dLbl>
              <c:idx val="4"/>
              <c:layout>
                <c:manualLayout>
                  <c:x val="0"/>
                  <c:y val="8.81846461504271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02B-4A58-9D95-FAEABB3320FE}"/>
                </c:ext>
              </c:extLst>
            </c:dLbl>
            <c:dLbl>
              <c:idx val="5"/>
              <c:layout>
                <c:manualLayout>
                  <c:x val="3.3489335624319288E-3"/>
                  <c:y val="2.05764174350997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02B-4A58-9D95-FAEABB3320F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>
                    <a:latin typeface="Calibri" panose="020F0502020204030204" pitchFamily="34" charset="0"/>
                    <a:cs typeface="Calibri" panose="020F0502020204030204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Arkusz1!$A$4:$A$9</c:f>
              <c:strCache>
                <c:ptCount val="6"/>
                <c:pt idx="0">
                  <c:v>2018 r.</c:v>
                </c:pt>
                <c:pt idx="1">
                  <c:v>2019 r.</c:v>
                </c:pt>
                <c:pt idx="2">
                  <c:v>2020 r.</c:v>
                </c:pt>
                <c:pt idx="3">
                  <c:v>2021 r.</c:v>
                </c:pt>
                <c:pt idx="4">
                  <c:v>2022 r.</c:v>
                </c:pt>
                <c:pt idx="5">
                  <c:v>2023 r.</c:v>
                </c:pt>
              </c:strCache>
            </c:strRef>
          </c:cat>
          <c:val>
            <c:numRef>
              <c:f>Arkusz1!$B$4:$B$9</c:f>
              <c:numCache>
                <c:formatCode>General</c:formatCode>
                <c:ptCount val="6"/>
                <c:pt idx="0" formatCode="0.0">
                  <c:v>2</c:v>
                </c:pt>
                <c:pt idx="1">
                  <c:v>1.6</c:v>
                </c:pt>
                <c:pt idx="2" formatCode="0.0">
                  <c:v>2.2999999999999998</c:v>
                </c:pt>
                <c:pt idx="3" formatCode="0.0">
                  <c:v>1.9</c:v>
                </c:pt>
                <c:pt idx="4" formatCode="0.0">
                  <c:v>1.6</c:v>
                </c:pt>
                <c:pt idx="5">
                  <c:v>1.6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702B-4A58-9D95-FAEABB3320F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65209696"/>
        <c:axId val="365210088"/>
        <c:axId val="0"/>
      </c:bar3DChart>
      <c:catAx>
        <c:axId val="3652096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65210088"/>
        <c:crosses val="autoZero"/>
        <c:auto val="1"/>
        <c:lblAlgn val="ctr"/>
        <c:lblOffset val="100"/>
        <c:noMultiLvlLbl val="0"/>
      </c:catAx>
      <c:valAx>
        <c:axId val="365210088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800"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65209696"/>
        <c:crosses val="autoZero"/>
        <c:crossBetween val="between"/>
        <c:majorUnit val="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solidFill>
          <a:schemeClr val="bg1"/>
        </a:solidFill>
        <a:ln w="25396">
          <a:noFill/>
        </a:ln>
      </c:spPr>
    </c:sideWall>
    <c:backWall>
      <c:thickness val="0"/>
      <c:spPr>
        <a:solidFill>
          <a:schemeClr val="bg1"/>
        </a:solidFill>
        <a:ln w="25396">
          <a:noFill/>
        </a:ln>
      </c:spPr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dLbl>
              <c:idx val="0"/>
              <c:layout>
                <c:manualLayout>
                  <c:x val="-4.8096192384768964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2,8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9C95-4210-9D07-308C85FEDE27}"/>
                </c:ext>
              </c:extLst>
            </c:dLbl>
            <c:dLbl>
              <c:idx val="1"/>
              <c:layout>
                <c:manualLayout>
                  <c:x val="-4.8096192384769537E-3"/>
                  <c:y val="-2.3833688148765194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2,7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9C95-4210-9D07-308C85FEDE27}"/>
                </c:ext>
              </c:extLst>
            </c:dLbl>
            <c:dLbl>
              <c:idx val="2"/>
              <c:layout>
                <c:manualLayout>
                  <c:x val="-3.206412825651369E-3"/>
                  <c:y val="-4.7667376297529374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3,5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9C95-4210-9D07-308C85FEDE27}"/>
                </c:ext>
              </c:extLst>
            </c:dLbl>
            <c:dLbl>
              <c:idx val="3"/>
              <c:layout>
                <c:manualLayout>
                  <c:x val="0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2,1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9C95-4210-9D07-308C85FEDE27}"/>
                </c:ext>
              </c:extLst>
            </c:dLbl>
            <c:dLbl>
              <c:idx val="4"/>
              <c:layout>
                <c:manualLayout>
                  <c:x val="-1.6032064128256513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2,4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9C95-4210-9D07-308C85FEDE27}"/>
                </c:ext>
              </c:extLst>
            </c:dLbl>
            <c:dLbl>
              <c:idx val="5"/>
              <c:layout>
                <c:manualLayout>
                  <c:x val="-4.8096192384769537E-3"/>
                  <c:y val="-2.3833688148764691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1,6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9C95-4210-9D07-308C85FEDE27}"/>
                </c:ext>
              </c:extLst>
            </c:dLbl>
            <c:dLbl>
              <c:idx val="6"/>
              <c:layout>
                <c:manualLayout>
                  <c:x val="-8.0160320641283998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8,5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9C95-4210-9D07-308C85FEDE27}"/>
                </c:ext>
              </c:extLst>
            </c:dLbl>
            <c:dLbl>
              <c:idx val="7"/>
              <c:layout>
                <c:manualLayout>
                  <c:x val="-9.6192384769539247E-3"/>
                  <c:y val="-4.7667376297528524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4,1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9C95-4210-9D07-308C85FEDE27}"/>
                </c:ext>
              </c:extLst>
            </c:dLbl>
            <c:dLbl>
              <c:idx val="8"/>
              <c:layout>
                <c:manualLayout>
                  <c:x val="-3.2064128256513108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5,1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9C95-4210-9D07-308C85FEDE27}"/>
                </c:ext>
              </c:extLst>
            </c:dLbl>
            <c:dLbl>
              <c:idx val="9"/>
              <c:layout>
                <c:manualLayout>
                  <c:x val="-0.28056112224448931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9C95-4210-9D07-308C85FEDE2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Calibri" panose="020F0502020204030204" pitchFamily="34" charset="0"/>
                    <a:cs typeface="Calibri" panose="020F0502020204030204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Arkusz1!$A$2:$A$10</c:f>
              <c:strCache>
                <c:ptCount val="9"/>
                <c:pt idx="0">
                  <c:v>Grodziski</c:v>
                </c:pt>
                <c:pt idx="1">
                  <c:v>Grójecki</c:v>
                </c:pt>
                <c:pt idx="2">
                  <c:v>Piaseczyński</c:v>
                </c:pt>
                <c:pt idx="3">
                  <c:v>Pruszkowski</c:v>
                </c:pt>
                <c:pt idx="4">
                  <c:v>Sochaczewski</c:v>
                </c:pt>
                <c:pt idx="5">
                  <c:v>Warszawski zachodni</c:v>
                </c:pt>
                <c:pt idx="6">
                  <c:v>Żyrardowski</c:v>
                </c:pt>
                <c:pt idx="7">
                  <c:v>WOJ. MAZOWIECKIE</c:v>
                </c:pt>
                <c:pt idx="8">
                  <c:v>POLSKA </c:v>
                </c:pt>
              </c:strCache>
            </c:strRef>
          </c:cat>
          <c:val>
            <c:numRef>
              <c:f>Arkusz1!$B$2:$B$10</c:f>
              <c:numCache>
                <c:formatCode>0.0</c:formatCode>
                <c:ptCount val="9"/>
                <c:pt idx="0">
                  <c:v>2.2999999999999998</c:v>
                </c:pt>
                <c:pt idx="1">
                  <c:v>2</c:v>
                </c:pt>
                <c:pt idx="2">
                  <c:v>3.1</c:v>
                </c:pt>
                <c:pt idx="3">
                  <c:v>2.7</c:v>
                </c:pt>
                <c:pt idx="4">
                  <c:v>4.5999999999999996</c:v>
                </c:pt>
                <c:pt idx="5">
                  <c:v>1.6</c:v>
                </c:pt>
                <c:pt idx="6">
                  <c:v>9.6</c:v>
                </c:pt>
                <c:pt idx="7">
                  <c:v>4.4000000000000004</c:v>
                </c:pt>
                <c:pt idx="8">
                  <c:v>5.2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9C95-4210-9D07-308C85FEDE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gapDepth val="100"/>
        <c:shape val="box"/>
        <c:axId val="314044312"/>
        <c:axId val="314044704"/>
        <c:axId val="0"/>
      </c:bar3DChart>
      <c:catAx>
        <c:axId val="31404431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14044704"/>
        <c:crosses val="autoZero"/>
        <c:auto val="1"/>
        <c:lblAlgn val="ctr"/>
        <c:lblOffset val="100"/>
        <c:noMultiLvlLbl val="0"/>
      </c:catAx>
      <c:valAx>
        <c:axId val="314044704"/>
        <c:scaling>
          <c:orientation val="minMax"/>
        </c:scaling>
        <c:delete val="0"/>
        <c:axPos val="b"/>
        <c:majorGridlines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140443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solidFill>
          <a:schemeClr val="bg1"/>
        </a:solidFill>
        <a:ln w="25396">
          <a:noFill/>
        </a:ln>
      </c:spPr>
    </c:sideWall>
    <c:backWall>
      <c:thickness val="0"/>
      <c:spPr>
        <a:solidFill>
          <a:schemeClr val="bg1"/>
        </a:solidFill>
        <a:ln w="25396">
          <a:noFill/>
        </a:ln>
      </c:spPr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Seria 2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dLbl>
              <c:idx val="0"/>
              <c:layout>
                <c:manualLayout>
                  <c:x val="-4.8096192384769537E-3"/>
                  <c:y val="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155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A7F9-43BA-9ACF-39F92F75A609}"/>
                </c:ext>
              </c:extLst>
            </c:dLbl>
            <c:dLbl>
              <c:idx val="1"/>
              <c:layout>
                <c:manualLayout>
                  <c:x val="-6.4128256513027362E-3"/>
                  <c:y val="-4.7667376297528524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A7F9-43BA-9ACF-39F92F75A609}"/>
                </c:ext>
              </c:extLst>
            </c:dLbl>
            <c:dLbl>
              <c:idx val="2"/>
              <c:layout>
                <c:manualLayout>
                  <c:x val="-3.206412825651369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39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A7F9-43BA-9ACF-39F92F75A609}"/>
                </c:ext>
              </c:extLst>
            </c:dLbl>
            <c:dLbl>
              <c:idx val="3"/>
              <c:layout>
                <c:manualLayout>
                  <c:x val="-8.0160320641282975E-3"/>
                  <c:y val="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66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A7F9-43BA-9ACF-39F92F75A609}"/>
                </c:ext>
              </c:extLst>
            </c:dLbl>
            <c:dLbl>
              <c:idx val="4"/>
              <c:layout>
                <c:manualLayout>
                  <c:x val="8.0160320641282565E-4"/>
                  <c:y val="-4.7667376297528506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83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9719438877755521E-2"/>
                      <c:h val="5.9524729984956629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4-A7F9-43BA-9ACF-39F92F75A609}"/>
                </c:ext>
              </c:extLst>
            </c:dLbl>
            <c:dLbl>
              <c:idx val="5"/>
              <c:layout>
                <c:manualLayout>
                  <c:x val="-9.6192384769539663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84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A7F9-43BA-9ACF-39F92F75A609}"/>
                </c:ext>
              </c:extLst>
            </c:dLbl>
            <c:dLbl>
              <c:idx val="6"/>
              <c:layout>
                <c:manualLayout>
                  <c:x val="-6.4128256513026191E-3"/>
                  <c:y val="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162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A7F9-43BA-9ACF-39F92F75A609}"/>
                </c:ext>
              </c:extLst>
            </c:dLbl>
            <c:dLbl>
              <c:idx val="7"/>
              <c:layout>
                <c:manualLayout>
                  <c:x val="-4.8096192384771913E-3"/>
                  <c:y val="-4.7667376297528983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337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A7F9-43BA-9ACF-39F92F75A609}"/>
                </c:ext>
              </c:extLst>
            </c:dLbl>
            <c:dLbl>
              <c:idx val="8"/>
              <c:layout>
                <c:manualLayout>
                  <c:x val="-3.2064128256513108E-3"/>
                  <c:y val="-2.1847295087883761E-17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231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A7F9-43BA-9ACF-39F92F75A609}"/>
                </c:ext>
              </c:extLst>
            </c:dLbl>
            <c:dLbl>
              <c:idx val="9"/>
              <c:layout>
                <c:manualLayout>
                  <c:x val="-4.8096192384770734E-3"/>
                  <c:y val="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508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A7F9-43BA-9ACF-39F92F75A60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Calibri" panose="020F0502020204030204" pitchFamily="34" charset="0"/>
                    <a:cs typeface="Calibri" panose="020F0502020204030204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Arkusz1!$A$2:$A$11</c:f>
              <c:strCache>
                <c:ptCount val="10"/>
                <c:pt idx="0">
                  <c:v>do 30 roku życia</c:v>
                </c:pt>
                <c:pt idx="1">
                  <c:v>niepełnosprawni</c:v>
                </c:pt>
                <c:pt idx="2">
                  <c:v>osoby w okresie 12 miesięcy od dnia ukończenia nauki</c:v>
                </c:pt>
                <c:pt idx="3">
                  <c:v>kobiety, które nie podjęły zatrudnienia po urodzeniu dziecka</c:v>
                </c:pt>
                <c:pt idx="4">
                  <c:v>posiadające co najmniej jedno dziecko do 6 roku życia</c:v>
                </c:pt>
                <c:pt idx="5">
                  <c:v>do 25 roku życia</c:v>
                </c:pt>
                <c:pt idx="6">
                  <c:v>bez doświadczenia zawodowego</c:v>
                </c:pt>
                <c:pt idx="7">
                  <c:v>powyżej 50 roku życia</c:v>
                </c:pt>
                <c:pt idx="8">
                  <c:v>bez kwalifikiacji zawodowych</c:v>
                </c:pt>
                <c:pt idx="9">
                  <c:v>długotrwale bezrobotne</c:v>
                </c:pt>
              </c:strCache>
            </c:strRef>
          </c:cat>
          <c:val>
            <c:numRef>
              <c:f>Arkusz1!$B$2:$B$11</c:f>
              <c:numCache>
                <c:formatCode>General</c:formatCode>
                <c:ptCount val="10"/>
                <c:pt idx="0">
                  <c:v>155</c:v>
                </c:pt>
                <c:pt idx="1">
                  <c:v>46</c:v>
                </c:pt>
                <c:pt idx="2">
                  <c:v>39</c:v>
                </c:pt>
                <c:pt idx="3">
                  <c:v>66</c:v>
                </c:pt>
                <c:pt idx="4">
                  <c:v>83</c:v>
                </c:pt>
                <c:pt idx="5">
                  <c:v>84</c:v>
                </c:pt>
                <c:pt idx="6">
                  <c:v>162</c:v>
                </c:pt>
                <c:pt idx="7">
                  <c:v>337</c:v>
                </c:pt>
                <c:pt idx="8">
                  <c:v>231</c:v>
                </c:pt>
                <c:pt idx="9">
                  <c:v>508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A7F9-43BA-9ACF-39F92F75A6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gapDepth val="100"/>
        <c:shape val="box"/>
        <c:axId val="365210872"/>
        <c:axId val="369051320"/>
        <c:axId val="0"/>
      </c:bar3DChart>
      <c:catAx>
        <c:axId val="36521087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69051320"/>
        <c:crosses val="autoZero"/>
        <c:auto val="1"/>
        <c:lblAlgn val="ctr"/>
        <c:lblOffset val="100"/>
        <c:noMultiLvlLbl val="0"/>
      </c:catAx>
      <c:valAx>
        <c:axId val="369051320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652108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" y="0"/>
            <a:ext cx="2944813" cy="494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1" tIns="45670" rIns="91341" bIns="45670" numCol="1" anchor="t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80" y="0"/>
            <a:ext cx="2944813" cy="494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1" tIns="45670" rIns="91341" bIns="45670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fld id="{7E411259-1B56-48B6-9326-BBB491A4CEE3}" type="datetimeFigureOut">
              <a:rPr lang="pl-PL"/>
              <a:pPr>
                <a:defRPr/>
              </a:pPr>
              <a:t>15.07.2024</a:t>
            </a:fld>
            <a:endParaRPr lang="pl-PL"/>
          </a:p>
        </p:txBody>
      </p:sp>
      <p:sp>
        <p:nvSpPr>
          <p:cNvPr id="132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5" y="9378406"/>
            <a:ext cx="2944813" cy="494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1" tIns="45670" rIns="91341" bIns="45670" numCol="1" anchor="b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80" y="9378406"/>
            <a:ext cx="2944813" cy="494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1" tIns="45670" rIns="91341" bIns="45670" numCol="1" anchor="b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fld id="{293DBE49-27B5-4313-958A-8259F3BFC82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57190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1"/>
          <p:cNvSpPr>
            <a:spLocks noChangeArrowheads="1"/>
          </p:cNvSpPr>
          <p:nvPr/>
        </p:nvSpPr>
        <p:spPr bwMode="auto">
          <a:xfrm>
            <a:off x="0" y="1"/>
            <a:ext cx="6797675" cy="987425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lIns="91341" tIns="45670" rIns="91341" bIns="45670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73731" name="Text Box 2"/>
          <p:cNvSpPr txBox="1">
            <a:spLocks noChangeArrowheads="1"/>
          </p:cNvSpPr>
          <p:nvPr/>
        </p:nvSpPr>
        <p:spPr bwMode="auto">
          <a:xfrm>
            <a:off x="1" y="0"/>
            <a:ext cx="2946400" cy="49426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1" tIns="45670" rIns="91341" bIns="45670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51280" y="1"/>
            <a:ext cx="2944813" cy="49268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02" tIns="46748" rIns="89902" bIns="46748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319" algn="l"/>
                <a:tab pos="1828637" algn="l"/>
                <a:tab pos="2742956" algn="l"/>
                <a:tab pos="3657274" algn="l"/>
                <a:tab pos="4571593" algn="l"/>
                <a:tab pos="5485911" algn="l"/>
                <a:tab pos="6400230" algn="l"/>
                <a:tab pos="7314549" algn="l"/>
                <a:tab pos="8228867" algn="l"/>
                <a:tab pos="9143185" algn="l"/>
                <a:tab pos="10057504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4757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30275" y="741363"/>
            <a:ext cx="4935538" cy="3700462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9451" y="4691573"/>
            <a:ext cx="5438775" cy="444049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02" tIns="46748" rIns="89902" bIns="46748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/>
          </a:p>
        </p:txBody>
      </p:sp>
      <p:sp>
        <p:nvSpPr>
          <p:cNvPr id="73735" name="Text Box 6"/>
          <p:cNvSpPr txBox="1">
            <a:spLocks noChangeArrowheads="1"/>
          </p:cNvSpPr>
          <p:nvPr/>
        </p:nvSpPr>
        <p:spPr bwMode="auto">
          <a:xfrm>
            <a:off x="1" y="9378406"/>
            <a:ext cx="2946400" cy="49426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1" tIns="45670" rIns="91341" bIns="45670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51280" y="9378406"/>
            <a:ext cx="2944813" cy="49268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02" tIns="46748" rIns="89902" bIns="46748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319" algn="l"/>
                <a:tab pos="1828637" algn="l"/>
                <a:tab pos="2742956" algn="l"/>
                <a:tab pos="3657274" algn="l"/>
                <a:tab pos="4571593" algn="l"/>
                <a:tab pos="5485911" algn="l"/>
                <a:tab pos="6400230" algn="l"/>
                <a:tab pos="7314549" algn="l"/>
                <a:tab pos="8228867" algn="l"/>
                <a:tab pos="9143185" algn="l"/>
                <a:tab pos="10057504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E43DAE39-3200-4A70-A30E-C6B3199C97F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34172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E43DAE39-3200-4A70-A30E-C6B3199C97FB}" type="slidenum">
              <a:rPr lang="pl-PL" smtClean="0"/>
              <a:pPr>
                <a:defRPr/>
              </a:pPr>
              <a:t>4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9471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731" algn="l"/>
                <a:tab pos="1827050" algn="l"/>
                <a:tab pos="2739781" algn="l"/>
                <a:tab pos="3654099" algn="l"/>
                <a:tab pos="4566831" algn="l"/>
                <a:tab pos="5481150" algn="l"/>
                <a:tab pos="6393880" algn="l"/>
                <a:tab pos="7306612" algn="l"/>
                <a:tab pos="8220931" algn="l"/>
                <a:tab pos="9133662" algn="l"/>
                <a:tab pos="10047980" algn="l"/>
              </a:tabLst>
            </a:pPr>
            <a:fld id="{12B55F04-A769-493B-A34C-B552BCB4597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731" algn="l"/>
                  <a:tab pos="1827050" algn="l"/>
                  <a:tab pos="2739781" algn="l"/>
                  <a:tab pos="3654099" algn="l"/>
                  <a:tab pos="4566831" algn="l"/>
                  <a:tab pos="5481150" algn="l"/>
                  <a:tab pos="6393880" algn="l"/>
                  <a:tab pos="7306612" algn="l"/>
                  <a:tab pos="8220931" algn="l"/>
                  <a:tab pos="9133662" algn="l"/>
                  <a:tab pos="10047980" algn="l"/>
                </a:tabLst>
              </a:pPr>
              <a:t>5</a:t>
            </a:fld>
            <a:endParaRPr lang="pl-PL" dirty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68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1863" y="741363"/>
            <a:ext cx="4935537" cy="3702050"/>
          </a:xfrm>
          <a:solidFill>
            <a:srgbClr val="FFFFFF"/>
          </a:solidFill>
          <a:ln/>
        </p:spPr>
      </p:sp>
      <p:sp>
        <p:nvSpPr>
          <p:cNvPr id="768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2" y="4691574"/>
            <a:ext cx="5440363" cy="4535238"/>
          </a:xfrm>
          <a:noFill/>
          <a:ln/>
        </p:spPr>
        <p:txBody>
          <a:bodyPr wrap="none" anchor="ctr"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160951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731" algn="l"/>
                <a:tab pos="1827050" algn="l"/>
                <a:tab pos="2739781" algn="l"/>
                <a:tab pos="3654099" algn="l"/>
                <a:tab pos="4566831" algn="l"/>
                <a:tab pos="5481150" algn="l"/>
                <a:tab pos="6393880" algn="l"/>
                <a:tab pos="7306612" algn="l"/>
                <a:tab pos="8220931" algn="l"/>
                <a:tab pos="9133662" algn="l"/>
                <a:tab pos="10047980" algn="l"/>
              </a:tabLst>
            </a:pPr>
            <a:fld id="{90239D35-15CF-4319-BEFF-1D54E9B878E2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731" algn="l"/>
                  <a:tab pos="1827050" algn="l"/>
                  <a:tab pos="2739781" algn="l"/>
                  <a:tab pos="3654099" algn="l"/>
                  <a:tab pos="4566831" algn="l"/>
                  <a:tab pos="5481150" algn="l"/>
                  <a:tab pos="6393880" algn="l"/>
                  <a:tab pos="7306612" algn="l"/>
                  <a:tab pos="8220931" algn="l"/>
                  <a:tab pos="9133662" algn="l"/>
                  <a:tab pos="10047980" algn="l"/>
                </a:tabLst>
              </a:pPr>
              <a:t>6</a:t>
            </a:fld>
            <a:endParaRPr lang="pl-PL" dirty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78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1863" y="741363"/>
            <a:ext cx="4935537" cy="3702050"/>
          </a:xfrm>
          <a:solidFill>
            <a:srgbClr val="FFFFFF"/>
          </a:solidFill>
          <a:ln/>
        </p:spPr>
      </p:sp>
      <p:sp>
        <p:nvSpPr>
          <p:cNvPr id="778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2" y="4691574"/>
            <a:ext cx="5440363" cy="4535238"/>
          </a:xfrm>
          <a:noFill/>
          <a:ln/>
        </p:spPr>
        <p:txBody>
          <a:bodyPr wrap="none" anchor="ctr"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93948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0DAE9A28-0AB8-4339-8A9E-9EF2E91EE4D7}" type="slidenum">
              <a:rPr lang="pl-PL" smtClean="0"/>
              <a:pPr>
                <a:defRPr/>
              </a:pPr>
              <a:t>7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30026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731" algn="l"/>
                <a:tab pos="1827050" algn="l"/>
                <a:tab pos="2739781" algn="l"/>
                <a:tab pos="3654099" algn="l"/>
                <a:tab pos="4566831" algn="l"/>
                <a:tab pos="5481150" algn="l"/>
                <a:tab pos="6393880" algn="l"/>
                <a:tab pos="7306612" algn="l"/>
                <a:tab pos="8220931" algn="l"/>
                <a:tab pos="9133662" algn="l"/>
                <a:tab pos="10047980" algn="l"/>
              </a:tabLst>
            </a:pPr>
            <a:fld id="{083B55AD-A8DD-4F04-91C5-7D090B34C016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731" algn="l"/>
                  <a:tab pos="1827050" algn="l"/>
                  <a:tab pos="2739781" algn="l"/>
                  <a:tab pos="3654099" algn="l"/>
                  <a:tab pos="4566831" algn="l"/>
                  <a:tab pos="5481150" algn="l"/>
                  <a:tab pos="6393880" algn="l"/>
                  <a:tab pos="7306612" algn="l"/>
                  <a:tab pos="8220931" algn="l"/>
                  <a:tab pos="9133662" algn="l"/>
                  <a:tab pos="10047980" algn="l"/>
                </a:tabLst>
              </a:pPr>
              <a:t>30</a:t>
            </a:fld>
            <a:endParaRPr lang="pl-PL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60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1863" y="741363"/>
            <a:ext cx="4935537" cy="3702050"/>
          </a:xfrm>
          <a:solidFill>
            <a:srgbClr val="FFFFFF"/>
          </a:solidFill>
          <a:ln/>
        </p:spPr>
      </p:sp>
      <p:sp>
        <p:nvSpPr>
          <p:cNvPr id="860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2" y="4691574"/>
            <a:ext cx="5440363" cy="4535238"/>
          </a:xfrm>
          <a:noFill/>
          <a:ln/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152991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731" algn="l"/>
                <a:tab pos="1827050" algn="l"/>
                <a:tab pos="2739781" algn="l"/>
                <a:tab pos="3654099" algn="l"/>
                <a:tab pos="4566831" algn="l"/>
                <a:tab pos="5481150" algn="l"/>
                <a:tab pos="6393880" algn="l"/>
                <a:tab pos="7306612" algn="l"/>
                <a:tab pos="8220931" algn="l"/>
                <a:tab pos="9133662" algn="l"/>
                <a:tab pos="10047980" algn="l"/>
              </a:tabLst>
            </a:pPr>
            <a:fld id="{0A16474F-EF7F-4E67-966B-99D8CBC01F6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731" algn="l"/>
                  <a:tab pos="1827050" algn="l"/>
                  <a:tab pos="2739781" algn="l"/>
                  <a:tab pos="3654099" algn="l"/>
                  <a:tab pos="4566831" algn="l"/>
                  <a:tab pos="5481150" algn="l"/>
                  <a:tab pos="6393880" algn="l"/>
                  <a:tab pos="7306612" algn="l"/>
                  <a:tab pos="8220931" algn="l"/>
                  <a:tab pos="9133662" algn="l"/>
                  <a:tab pos="10047980" algn="l"/>
                </a:tabLst>
              </a:pPr>
              <a:t>32</a:t>
            </a:fld>
            <a:endParaRPr lang="pl-PL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1863" y="741363"/>
            <a:ext cx="4935537" cy="3702050"/>
          </a:xfrm>
          <a:solidFill>
            <a:srgbClr val="FFFFFF"/>
          </a:solidFill>
          <a:ln/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2" y="4691574"/>
            <a:ext cx="5440363" cy="4535238"/>
          </a:xfrm>
          <a:noFill/>
          <a:ln/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642256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E43DAE39-3200-4A70-A30E-C6B3199C97FB}" type="slidenum">
              <a:rPr lang="pl-PL" smtClean="0"/>
              <a:pPr>
                <a:defRPr/>
              </a:pPr>
              <a:t>33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696284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731" algn="l"/>
                <a:tab pos="1827050" algn="l"/>
                <a:tab pos="2739781" algn="l"/>
                <a:tab pos="3654099" algn="l"/>
                <a:tab pos="4566831" algn="l"/>
                <a:tab pos="5481150" algn="l"/>
                <a:tab pos="6393880" algn="l"/>
                <a:tab pos="7306612" algn="l"/>
                <a:tab pos="8220931" algn="l"/>
                <a:tab pos="9133662" algn="l"/>
                <a:tab pos="10047980" algn="l"/>
              </a:tabLst>
            </a:pPr>
            <a:fld id="{36F3BFF4-F3AA-4E2F-9C5A-ACD5A0B096A3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731" algn="l"/>
                  <a:tab pos="1827050" algn="l"/>
                  <a:tab pos="2739781" algn="l"/>
                  <a:tab pos="3654099" algn="l"/>
                  <a:tab pos="4566831" algn="l"/>
                  <a:tab pos="5481150" algn="l"/>
                  <a:tab pos="6393880" algn="l"/>
                  <a:tab pos="7306612" algn="l"/>
                  <a:tab pos="8220931" algn="l"/>
                  <a:tab pos="9133662" algn="l"/>
                  <a:tab pos="10047980" algn="l"/>
                </a:tabLst>
              </a:pPr>
              <a:t>34</a:t>
            </a:fld>
            <a:endParaRPr lang="pl-PL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70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1863" y="741363"/>
            <a:ext cx="4935537" cy="3702050"/>
          </a:xfrm>
          <a:solidFill>
            <a:srgbClr val="FFFFFF"/>
          </a:solidFill>
          <a:ln/>
        </p:spPr>
      </p:sp>
      <p:sp>
        <p:nvSpPr>
          <p:cNvPr id="870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2" y="4691574"/>
            <a:ext cx="5440363" cy="4535238"/>
          </a:xfrm>
          <a:noFill/>
          <a:ln/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749248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>
              <a:defRPr/>
            </a:pPr>
            <a:fld id="{E43DAE39-3200-4A70-A30E-C6B3199C97FB}" type="slidenum">
              <a:rPr lang="pl-PL" smtClean="0"/>
              <a:pPr>
                <a:defRPr/>
              </a:pPr>
              <a:t>38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061610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E43DAE39-3200-4A70-A30E-C6B3199C97FB}" type="slidenum">
              <a:rPr lang="pl-PL" smtClean="0"/>
              <a:pPr>
                <a:defRPr/>
              </a:pPr>
              <a:t>49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672628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B05DFB-580B-4C6C-BAB6-518D8BD4E69C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32BE9E-BBF1-47B1-AE17-271F3CF6483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73003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C3D3C4-1343-4BA5-B401-5BEDE094660A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2D6A8A-916A-4647-A9DD-F085E2AFC85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84408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3D925B-0FFA-46F2-B662-8B6011FF26A3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395814-692A-4108-A66D-0035D908103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33064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F21EE6-1610-40A1-B48D-A25CEA950FB4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C5943E-8D32-42F8-AC29-8D9E66BC1B71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7028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99BB69-0161-4BC8-B891-44F1F4A67EE2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D80D2B-B83C-4723-ACC3-4E05E76900AD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070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1B3AC7-DF76-488C-BE78-6EFB6B90B537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CE716-15EF-4582-A6E0-11C4B497658E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167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7B9059-F687-4C63-900C-13723FFE8096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4CA00D-BC7F-48ED-B152-D7B66B4F3C5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09488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B2FA18-A16B-41F7-8E0D-2292529DAB1F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57961B-5195-4546-87A6-F8DDAAC7F6A2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2169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62503E-1570-4FC2-A2B4-1A51C6D8A130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4C9DCA-0968-451B-8EED-7E1AE389AF8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51616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C2A3EC-AEAB-4E3A-ABBE-98D601FE6148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4E227C-83DA-405E-93FB-C3DECA8FDD55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18842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D8FCB8-69E9-4191-BD85-C1D18B7EB02F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9E6876-B315-405B-875F-88131F8F8876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215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pPr>
              <a:defRPr/>
            </a:pPr>
            <a:fld id="{AEB05DFB-580B-4C6C-BAB6-518D8BD4E69C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pPr>
              <a:defRPr/>
            </a:pPr>
            <a:fld id="{4F32BE9E-BBF1-47B1-AE17-271F3CF6483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38875951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pPr>
              <a:defRPr/>
            </a:pPr>
            <a:fld id="{28C3D3C4-1343-4BA5-B401-5BEDE094660A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pPr>
              <a:defRPr/>
            </a:pPr>
            <a:fld id="{802D6A8A-916A-4647-A9DD-F085E2AFC85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317758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3D925B-0FFA-46F2-B662-8B6011FF26A3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pPr>
              <a:defRPr/>
            </a:pPr>
            <a:fld id="{03395814-692A-4108-A66D-0035D908103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8841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F21EE6-1610-40A1-B48D-A25CEA950FB4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C5943E-8D32-42F8-AC29-8D9E66BC1B71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89768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99BB69-0161-4BC8-B891-44F1F4A67EE2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D80D2B-B83C-4723-ACC3-4E05E76900AD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69515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1B3AC7-DF76-488C-BE78-6EFB6B90B537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CE716-15EF-4582-A6E0-11C4B497658E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820138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7B9059-F687-4C63-900C-13723FFE8096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4CA00D-BC7F-48ED-B152-D7B66B4F3C5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103149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B2FA18-A16B-41F7-8E0D-2292529DAB1F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57961B-5195-4546-87A6-F8DDAAC7F6A2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09929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62503E-1570-4FC2-A2B4-1A51C6D8A130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4C9DCA-0968-451B-8EED-7E1AE389AF8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089545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2190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313321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42599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21123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74517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376350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C2A3EC-AEAB-4E3A-ABBE-98D601FE6148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4E227C-83DA-405E-93FB-C3DECA8FDD55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587609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D8FCB8-69E9-4191-BD85-C1D18B7EB02F}" type="datetimeFigureOut">
              <a:rPr lang="en-US" smtClean="0"/>
              <a:pPr>
                <a:defRPr/>
              </a:pPr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9E6876-B315-405B-875F-88131F8F8876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7986044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2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4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4050">
                <a:effectLst/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9" y="4402668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350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4" y="6117338"/>
            <a:ext cx="857473" cy="365125"/>
          </a:xfrm>
        </p:spPr>
        <p:txBody>
          <a:bodyPr/>
          <a:lstStyle/>
          <a:p>
            <a:pPr>
              <a:defRPr/>
            </a:pPr>
            <a:fld id="{AEB05DFB-580B-4C6C-BAB6-518D8BD4E69C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7/15/2024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8"/>
            <a:ext cx="3609438" cy="365125"/>
          </a:xfrm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8"/>
            <a:ext cx="411480" cy="365125"/>
          </a:xfrm>
        </p:spPr>
        <p:txBody>
          <a:bodyPr/>
          <a:lstStyle/>
          <a:p>
            <a:pPr>
              <a:defRPr/>
            </a:pPr>
            <a:fld id="{4F32BE9E-BBF1-47B1-AE17-271F3CF64838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9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297359906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4" y="457201"/>
            <a:ext cx="7704667" cy="1981200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4" y="2667000"/>
            <a:ext cx="7704667" cy="3332816"/>
          </a:xfrm>
        </p:spPr>
        <p:txBody>
          <a:bodyPr anchor="ctr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30" y="6108175"/>
            <a:ext cx="857473" cy="365125"/>
          </a:xfrm>
        </p:spPr>
        <p:txBody>
          <a:bodyPr/>
          <a:lstStyle/>
          <a:p>
            <a:pPr>
              <a:defRPr/>
            </a:pPr>
            <a:fld id="{28C3D3C4-1343-4BA5-B401-5BEDE094660A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7/15/2024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8" y="6108175"/>
            <a:ext cx="5314517" cy="365125"/>
          </a:xfrm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8" y="6108175"/>
            <a:ext cx="427833" cy="365125"/>
          </a:xfrm>
        </p:spPr>
        <p:txBody>
          <a:bodyPr/>
          <a:lstStyle/>
          <a:p>
            <a:pPr>
              <a:defRPr/>
            </a:pPr>
            <a:fld id="{802D6A8A-916A-4647-A9DD-F085E2AFC857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8000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6" y="2667000"/>
            <a:ext cx="6699805" cy="2360071"/>
          </a:xfrm>
        </p:spPr>
        <p:txBody>
          <a:bodyPr anchor="b"/>
          <a:lstStyle>
            <a:lvl1pPr algn="r">
              <a:defRPr sz="30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9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3D925B-0FFA-46F2-B662-8B6011FF26A3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7/15/2024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8" y="6116072"/>
            <a:ext cx="413483" cy="365125"/>
          </a:xfrm>
        </p:spPr>
        <p:txBody>
          <a:bodyPr/>
          <a:lstStyle/>
          <a:p>
            <a:pPr>
              <a:defRPr/>
            </a:pPr>
            <a:fld id="{03395814-692A-4108-A66D-0035D9081037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2252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4" y="685803"/>
            <a:ext cx="7704667" cy="1752599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F21EE6-1610-40A1-B48D-A25CEA950FB4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7/15/2024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C5943E-8D32-42F8-AC29-8D9E66BC1B71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49975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2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8"/>
            <a:ext cx="3672248" cy="2665259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7" y="3335338"/>
            <a:ext cx="3672248" cy="2665259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99BB69-0161-4BC8-B891-44F1F4A67EE2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7/15/2024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D80D2B-B83C-4723-ACC3-4E05E76900AD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3654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1B3AC7-DF76-488C-BE78-6EFB6B90B537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7/15/2024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CE716-15EF-4582-A6E0-11C4B497658E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24458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7B9059-F687-4C63-900C-13723FFE8096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7/15/2024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4CA00D-BC7F-48ED-B152-D7B66B4F3C58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14109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2"/>
            <a:ext cx="4681962" cy="5105401"/>
          </a:xfrm>
        </p:spPr>
        <p:txBody>
          <a:bodyPr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5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B2FA18-A16B-41F7-8E0D-2292529DAB1F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7/15/2024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57961B-5195-4546-87A6-F8DDAAC7F6A2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78845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3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1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6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3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62503E-1570-4FC2-A2B4-1A51C6D8A130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7/15/2024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4C9DCA-0968-451B-8EED-7E1AE389AF8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41978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6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04502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2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5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157119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2" y="863023"/>
            <a:ext cx="457319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6000" dirty="0">
                <a:solidFill>
                  <a:prstClr val="black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8" y="2819399"/>
            <a:ext cx="457319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6000" dirty="0">
                <a:solidFill>
                  <a:prstClr val="black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2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35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10995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6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2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19745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2" y="863023"/>
            <a:ext cx="457319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6000" dirty="0">
                <a:solidFill>
                  <a:prstClr val="black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8" y="2819399"/>
            <a:ext cx="457319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6000" dirty="0">
                <a:solidFill>
                  <a:prstClr val="black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2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1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97889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6" y="685803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1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5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50117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C2A3EC-AEAB-4E3A-ABBE-98D601FE6148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7/15/2024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4E227C-83DA-405E-93FB-C3DECA8FDD55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64005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4" y="685800"/>
            <a:ext cx="1328123" cy="5105400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5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D8FCB8-69E9-4191-BD85-C1D18B7EB02F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7/15/2024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9E6876-B315-405B-875F-88131F8F8876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463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78102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5" r:id="rId1"/>
    <p:sldLayoutId id="2147484186" r:id="rId2"/>
    <p:sldLayoutId id="2147484187" r:id="rId3"/>
    <p:sldLayoutId id="2147484188" r:id="rId4"/>
    <p:sldLayoutId id="2147484189" r:id="rId5"/>
    <p:sldLayoutId id="2147484190" r:id="rId6"/>
    <p:sldLayoutId id="2147484191" r:id="rId7"/>
    <p:sldLayoutId id="2147484192" r:id="rId8"/>
    <p:sldLayoutId id="2147484193" r:id="rId9"/>
    <p:sldLayoutId id="2147484194" r:id="rId10"/>
    <p:sldLayoutId id="21474841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01406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9" r:id="rId1"/>
    <p:sldLayoutId id="2147484300" r:id="rId2"/>
    <p:sldLayoutId id="2147484301" r:id="rId3"/>
    <p:sldLayoutId id="2147484302" r:id="rId4"/>
    <p:sldLayoutId id="2147484303" r:id="rId5"/>
    <p:sldLayoutId id="2147484304" r:id="rId6"/>
    <p:sldLayoutId id="2147484305" r:id="rId7"/>
    <p:sldLayoutId id="2147484306" r:id="rId8"/>
    <p:sldLayoutId id="2147484307" r:id="rId9"/>
    <p:sldLayoutId id="2147484308" r:id="rId10"/>
    <p:sldLayoutId id="2147484309" r:id="rId11"/>
    <p:sldLayoutId id="2147484310" r:id="rId12"/>
    <p:sldLayoutId id="2147484311" r:id="rId13"/>
    <p:sldLayoutId id="2147484312" r:id="rId14"/>
    <p:sldLayoutId id="2147484313" r:id="rId15"/>
    <p:sldLayoutId id="2147484314" r:id="rId16"/>
    <p:sldLayoutId id="214748431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1" y="2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4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2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80" y="6116072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8" y="6116072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8" y="6116072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29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7" r:id="rId1"/>
    <p:sldLayoutId id="2147484318" r:id="rId2"/>
    <p:sldLayoutId id="2147484319" r:id="rId3"/>
    <p:sldLayoutId id="2147484320" r:id="rId4"/>
    <p:sldLayoutId id="2147484321" r:id="rId5"/>
    <p:sldLayoutId id="2147484322" r:id="rId6"/>
    <p:sldLayoutId id="2147484323" r:id="rId7"/>
    <p:sldLayoutId id="2147484324" r:id="rId8"/>
    <p:sldLayoutId id="2147484325" r:id="rId9"/>
    <p:sldLayoutId id="2147484326" r:id="rId10"/>
    <p:sldLayoutId id="2147484327" r:id="rId11"/>
    <p:sldLayoutId id="2147484328" r:id="rId12"/>
    <p:sldLayoutId id="2147484329" r:id="rId13"/>
    <p:sldLayoutId id="2147484330" r:id="rId14"/>
    <p:sldLayoutId id="2147484331" r:id="rId15"/>
    <p:sldLayoutId id="2147484332" r:id="rId16"/>
    <p:sldLayoutId id="2147484333" r:id="rId17"/>
  </p:sldLayoutIdLst>
  <p:txStyles>
    <p:titleStyle>
      <a:lvl1pPr algn="ctr" defTabSz="342900" rtl="0" eaLnBrk="1" latinLnBrk="0" hangingPunct="1">
        <a:spcBef>
          <a:spcPct val="0"/>
        </a:spcBef>
        <a:buNone/>
        <a:defRPr sz="3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5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3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55576" y="2400471"/>
            <a:ext cx="8352928" cy="1770053"/>
          </a:xfrm>
        </p:spPr>
        <p:txBody>
          <a:bodyPr>
            <a:normAutofit fontScale="90000"/>
          </a:bodyPr>
          <a:lstStyle/>
          <a:p>
            <a:r>
              <a:rPr lang="pl-PL" sz="33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Sprawozdanie z działalności </a:t>
            </a:r>
            <a:br>
              <a:rPr lang="pl-PL" sz="33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33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Powiatowego Urzędu Pracy </a:t>
            </a:r>
            <a:br>
              <a:rPr lang="pl-PL" sz="33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33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dla Powiatu Warszawskiego Zachodniego </a:t>
            </a:r>
            <a:br>
              <a:rPr lang="pl-PL" sz="33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33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 2023 rok</a:t>
            </a:r>
            <a:endParaRPr lang="pl-PL" sz="3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941855" y="4479271"/>
            <a:ext cx="6699802" cy="645300"/>
          </a:xfrm>
        </p:spPr>
        <p:txBody>
          <a:bodyPr/>
          <a:lstStyle/>
          <a:p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F02C37BA-8824-E314-60E6-75F6F6AAE8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655" y="260648"/>
            <a:ext cx="167640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9769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55576" y="2400471"/>
            <a:ext cx="7938083" cy="1770053"/>
          </a:xfrm>
        </p:spPr>
        <p:txBody>
          <a:bodyPr>
            <a:noAutofit/>
          </a:bodyPr>
          <a:lstStyle/>
          <a:p>
            <a:r>
              <a:rPr lang="pl-PL" sz="3200" b="1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Sprawozdanie z działalności Powiatowego Urzędu Pracy </a:t>
            </a:r>
            <a:br>
              <a:rPr lang="pl-PL" sz="3200" b="1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pl-PL" sz="3200" b="1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dla Powiatu Warszawskiego Zachodniego za 2023 rok.</a:t>
            </a:r>
            <a:endParaRPr lang="pl-PL" sz="32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Obraz 4">
            <a:extLst>
              <a:ext uri="{FF2B5EF4-FFF2-40B4-BE49-F238E27FC236}">
                <a16:creationId xmlns:a16="http://schemas.microsoft.com/office/drawing/2014/main" id="{B67E3569-0131-0818-3535-A4E42A665B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6632"/>
            <a:ext cx="1398042" cy="87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4319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47425" y="457201"/>
            <a:ext cx="6939375" cy="811559"/>
          </a:xfrm>
        </p:spPr>
        <p:txBody>
          <a:bodyPr>
            <a:normAutofit fontScale="90000"/>
          </a:bodyPr>
          <a:lstStyle/>
          <a:p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Stopa bezrobocia w powiecie </a:t>
            </a:r>
            <a:b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(stan na 31.12.)</a:t>
            </a: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0435707"/>
              </p:ext>
            </p:extLst>
          </p:nvPr>
        </p:nvGraphicFramePr>
        <p:xfrm>
          <a:off x="1816100" y="1988840"/>
          <a:ext cx="6150620" cy="3528392"/>
        </p:xfrm>
        <a:graphic>
          <a:graphicData uri="http://schemas.openxmlformats.org/drawingml/2006/table">
            <a:tbl>
              <a:tblPr/>
              <a:tblGrid>
                <a:gridCol w="12437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410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255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47533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0859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STOPA BEZROBOCIA W 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Obraz 4">
            <a:extLst>
              <a:ext uri="{FF2B5EF4-FFF2-40B4-BE49-F238E27FC236}">
                <a16:creationId xmlns:a16="http://schemas.microsoft.com/office/drawing/2014/main" id="{BEE984FC-A3B1-B37A-7307-5C6C40ACB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35381"/>
            <a:ext cx="1486313" cy="928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9188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Wykres 5"/>
          <p:cNvGraphicFramePr/>
          <p:nvPr>
            <p:extLst>
              <p:ext uri="{D42A27DB-BD31-4B8C-83A1-F6EECF244321}">
                <p14:modId xmlns:p14="http://schemas.microsoft.com/office/powerpoint/2010/main" val="1578150165"/>
              </p:ext>
            </p:extLst>
          </p:nvPr>
        </p:nvGraphicFramePr>
        <p:xfrm>
          <a:off x="1115616" y="1484784"/>
          <a:ext cx="7584504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Stopa bezrobocia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920AA461-255E-6E69-EF8B-9716DDF8D8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9181"/>
            <a:ext cx="1543463" cy="964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457200" y="-266700"/>
            <a:ext cx="8229600" cy="2224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>             </a:t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endParaRPr lang="pl-PL" sz="28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179388" y="0"/>
            <a:ext cx="8964612" cy="6669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scene3d>
            <a:camera prst="orthographicFront">
              <a:rot lat="900000" lon="1200000" rev="0"/>
            </a:camera>
            <a:lightRig rig="threePt" dir="t"/>
          </a:scene3d>
        </p:spPr>
        <p:txBody>
          <a:bodyPr/>
          <a:lstStyle/>
          <a:p>
            <a:pPr algn="just">
              <a:lnSpc>
                <a:spcPct val="8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000" dirty="0">
                <a:solidFill>
                  <a:srgbClr val="000000"/>
                </a:solidFill>
                <a:latin typeface="Times New Roman" pitchFamily="18" charset="0"/>
              </a:rPr>
              <a:t>                      </a:t>
            </a:r>
          </a:p>
          <a:p>
            <a:pPr algn="just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rgbClr val="000000"/>
                </a:solidFill>
                <a:latin typeface="Times New Roman" pitchFamily="18" charset="0"/>
              </a:rPr>
              <a:t>                        </a:t>
            </a:r>
          </a:p>
        </p:txBody>
      </p:sp>
      <p:graphicFrame>
        <p:nvGraphicFramePr>
          <p:cNvPr id="7" name="Wykres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9147642"/>
              </p:ext>
            </p:extLst>
          </p:nvPr>
        </p:nvGraphicFramePr>
        <p:xfrm>
          <a:off x="611188" y="1124745"/>
          <a:ext cx="7921625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Stopa bezrobocia (stan na 31.12.2023 r.)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C4133BF8-F1BF-3928-FF6D-14E13F210A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33" y="130665"/>
            <a:ext cx="1398042" cy="87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Line 984"/>
          <p:cNvSpPr>
            <a:spLocks noChangeShapeType="1"/>
          </p:cNvSpPr>
          <p:nvPr/>
        </p:nvSpPr>
        <p:spPr bwMode="auto">
          <a:xfrm>
            <a:off x="5472113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 dirty="0"/>
          </a:p>
        </p:txBody>
      </p:sp>
      <p:sp>
        <p:nvSpPr>
          <p:cNvPr id="19460" name="Line 985"/>
          <p:cNvSpPr>
            <a:spLocks noChangeShapeType="1"/>
          </p:cNvSpPr>
          <p:nvPr/>
        </p:nvSpPr>
        <p:spPr bwMode="auto">
          <a:xfrm>
            <a:off x="6746875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 dirty="0"/>
          </a:p>
        </p:txBody>
      </p:sp>
      <p:graphicFrame>
        <p:nvGraphicFramePr>
          <p:cNvPr id="132239" name="Group 11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8870711"/>
              </p:ext>
            </p:extLst>
          </p:nvPr>
        </p:nvGraphicFramePr>
        <p:xfrm>
          <a:off x="1124842" y="1556792"/>
          <a:ext cx="7561958" cy="4297177"/>
        </p:xfrm>
        <a:graphic>
          <a:graphicData uri="http://schemas.openxmlformats.org/drawingml/2006/table">
            <a:tbl>
              <a:tblPr/>
              <a:tblGrid>
                <a:gridCol w="840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49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36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52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800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9704">
                <a:tc gridSpan="6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Stan na 31.12.2023 r. 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9704">
                <a:tc rowSpan="4"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Wyszczególnianie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bezrobotni  zarejestrowani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0949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tym z prawem do zasiłku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496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Stan na 31 grudnia 2023 roku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1290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7692"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1037</a:t>
                      </a:r>
                      <a:endParaRPr kumimoji="0" lang="pl-PL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503</a:t>
                      </a:r>
                      <a:endParaRPr kumimoji="0" lang="pl-PL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169</a:t>
                      </a:r>
                      <a:endParaRPr kumimoji="0" lang="pl-PL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93</a:t>
                      </a:r>
                      <a:endParaRPr kumimoji="0" lang="pl-PL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0846">
                <a:tc rowSpan="3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z tego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poprzednio 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920</a:t>
                      </a:r>
                      <a:endParaRPr kumimoji="0" lang="pl-PL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447</a:t>
                      </a:r>
                      <a:endParaRPr kumimoji="0" lang="pl-PL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169</a:t>
                      </a:r>
                      <a:endParaRPr kumimoji="0" lang="pl-PL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93</a:t>
                      </a:r>
                      <a:endParaRPr kumimoji="0" lang="pl-PL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19403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tym zwolnione                  z przyczyn zakładu pracy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86</a:t>
                      </a:r>
                      <a:endParaRPr kumimoji="0" lang="pl-PL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42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42</a:t>
                      </a:r>
                      <a:endParaRPr kumimoji="0" lang="pl-PL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19</a:t>
                      </a:r>
                      <a:endParaRPr kumimoji="0" lang="pl-PL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70846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dotychczas niepracujące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117</a:t>
                      </a:r>
                      <a:endParaRPr kumimoji="0" lang="pl-PL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56</a:t>
                      </a:r>
                      <a:endParaRPr kumimoji="0" lang="pl-PL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 bezrobotnych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63C21C50-112B-3A08-D6A8-CD0B7BC970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50" y="171211"/>
            <a:ext cx="1470050" cy="918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51" name="Group 1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2599571"/>
              </p:ext>
            </p:extLst>
          </p:nvPr>
        </p:nvGraphicFramePr>
        <p:xfrm>
          <a:off x="1187624" y="1420812"/>
          <a:ext cx="7520881" cy="5090535"/>
        </p:xfrm>
        <a:graphic>
          <a:graphicData uri="http://schemas.openxmlformats.org/drawingml/2006/table">
            <a:tbl>
              <a:tblPr/>
              <a:tblGrid>
                <a:gridCol w="3791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89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1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24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1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8011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</a:t>
                      </a:r>
                      <a:r>
                        <a:rPr lang="pl-PL" sz="180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na 3</a:t>
                      </a:r>
                      <a:r>
                        <a:rPr lang="pl-PL" sz="1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1.12.2023 r.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69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Wyszczególnienie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bezrobotni zarejestrowani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616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tym z prawem do zasiłku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136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końcu m-ca sprawozdawczego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973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1367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Osoby w szczególnej sytuacji na rynku pracy (z ogółem)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do 30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pl-PL" sz="18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83</a:t>
                      </a:r>
                      <a:endParaRPr lang="pl-PL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634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tym do 25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84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długotrwale bezrobotne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6167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kobiety, które nie podjęły zatrudnienia po urodzeniu dziecka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66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powyżej 50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337</a:t>
                      </a:r>
                      <a:endParaRPr kumimoji="0" lang="pl-P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112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bez kwalifikacji zawodowych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101</a:t>
                      </a:r>
                      <a:endParaRPr kumimoji="0" lang="pl-P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13</a:t>
                      </a:r>
                      <a:endParaRPr kumimoji="0" lang="pl-P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bez doświadczenia zawodowego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3616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posiadające co najmniej jedno dziecko do 6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70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3616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osoby w okresie do 12 miesięcy od dnia ukończenia nauki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niepełnosprawni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5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 bezrobotnych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4F54147C-9169-1828-9B5C-39ACD095BD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254" y="188640"/>
            <a:ext cx="1398042" cy="87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 bezrobotnych</a:t>
            </a:r>
          </a:p>
        </p:txBody>
      </p:sp>
      <p:graphicFrame>
        <p:nvGraphicFramePr>
          <p:cNvPr id="9" name="Wykres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1080824"/>
              </p:ext>
            </p:extLst>
          </p:nvPr>
        </p:nvGraphicFramePr>
        <p:xfrm>
          <a:off x="252000" y="1124745"/>
          <a:ext cx="8280813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" name="Obraz 4">
            <a:extLst>
              <a:ext uri="{FF2B5EF4-FFF2-40B4-BE49-F238E27FC236}">
                <a16:creationId xmlns:a16="http://schemas.microsoft.com/office/drawing/2014/main" id="{6F5C2029-A40E-7383-0C5D-ADF81AB67E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8640"/>
            <a:ext cx="1409939" cy="88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429000"/>
            <a:ext cx="2208578" cy="2562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187624" y="1693861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POŚREDNICTWO PRACY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80FA62A2-997F-C344-6F64-2921A2802C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8640"/>
            <a:ext cx="1542058" cy="963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7449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755" y="5848619"/>
            <a:ext cx="887384" cy="1032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Pośrednictwo pracy</a:t>
            </a:r>
          </a:p>
        </p:txBody>
      </p:sp>
      <p:sp>
        <p:nvSpPr>
          <p:cNvPr id="7" name="Symbol zastępczy tekstu 2"/>
          <p:cNvSpPr txBox="1">
            <a:spLocks/>
          </p:cNvSpPr>
          <p:nvPr/>
        </p:nvSpPr>
        <p:spPr>
          <a:xfrm>
            <a:off x="1113524" y="1412776"/>
            <a:ext cx="7922972" cy="475252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Wykonując usługę pośrednictwa pracy w 2023 r. pracownicy Powiatowego Urzędu Pracy dla Powiatu Warszawskiego Zachodniego pozyskali do współpracy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413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pracodawców, przyjęli do realizacji 4140 miejsc pracy, w tym:</a:t>
            </a: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3992 niesubsydiowanych,</a:t>
            </a:r>
          </a:p>
          <a:p>
            <a:pPr fontAlgn="auto"/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110 subsydiowanych, </a:t>
            </a:r>
          </a:p>
          <a:p>
            <a:pPr fontAlgn="auto"/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zorganizowano 38 staży.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317CE34D-3D9C-2C65-8EE4-32A0012240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195" y="242646"/>
            <a:ext cx="1440160" cy="9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Prostokąt 1"/>
          <p:cNvSpPr>
            <a:spLocks noChangeArrowheads="1"/>
          </p:cNvSpPr>
          <p:nvPr/>
        </p:nvSpPr>
        <p:spPr bwMode="auto">
          <a:xfrm>
            <a:off x="2123728" y="620688"/>
            <a:ext cx="561662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7" t="23070" r="17723"/>
          <a:stretch/>
        </p:blipFill>
        <p:spPr bwMode="auto">
          <a:xfrm>
            <a:off x="7772968" y="5850091"/>
            <a:ext cx="1371032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Indywidualny Plan Działania</a:t>
            </a:r>
          </a:p>
        </p:txBody>
      </p:sp>
      <p:sp>
        <p:nvSpPr>
          <p:cNvPr id="9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2023 roku doradcy klienta indywidualnego:</a:t>
            </a: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założyli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1298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Indywidualnych Planów Działania;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czasie ich realizacji Klienci mieli możliwość określenia swoich mocnych i słabych stron, rozwijania umiejętności poszukiwania pracy oraz zdobywania nowych kompetencji zawodowych.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02BD4E78-0A6D-A325-1BB8-7BCD611426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711" y="180082"/>
            <a:ext cx="1409938" cy="881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Prostokąt 1"/>
          <p:cNvSpPr>
            <a:spLocks noChangeArrowheads="1"/>
          </p:cNvSpPr>
          <p:nvPr/>
        </p:nvSpPr>
        <p:spPr bwMode="auto">
          <a:xfrm>
            <a:off x="2123728" y="620688"/>
            <a:ext cx="561662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lnSpc>
                <a:spcPct val="150000"/>
              </a:lnSpc>
            </a:pPr>
            <a:r>
              <a:rPr lang="pl-PL" sz="32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Dni Pracodawców 2023</a:t>
            </a:r>
          </a:p>
        </p:txBody>
      </p:sp>
      <p:sp>
        <p:nvSpPr>
          <p:cNvPr id="9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2103" y="0"/>
            <a:ext cx="1761897" cy="506012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3907" y="5827687"/>
            <a:ext cx="890093" cy="1030313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683568" y="1564347"/>
            <a:ext cx="8460431" cy="4149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</a:rPr>
              <a:t>W ramach Europejskiego Roku Umiejętności Zawodowych oraz przypadającego </a:t>
            </a:r>
            <a:br>
              <a:rPr lang="pl-PL" sz="16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600" dirty="0">
                <a:solidFill>
                  <a:schemeClr val="accent2">
                    <a:lumMod val="50000"/>
                  </a:schemeClr>
                </a:solidFill>
              </a:rPr>
              <a:t>w dniach 23 - 27 października 2023 Europejskiego Tygodnia Umiejętności Zawodowych Powiatowy Urząd Pracy dla Powiatu Warszawskiego Zachodniego zorganizował </a:t>
            </a:r>
            <a:br>
              <a:rPr lang="pl-PL" sz="16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600" dirty="0">
                <a:solidFill>
                  <a:schemeClr val="accent2">
                    <a:lumMod val="50000"/>
                  </a:schemeClr>
                </a:solidFill>
              </a:rPr>
              <a:t>2 wydarzenia, które skierowane były głównie do pracodawców.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</a:rPr>
              <a:t>W dniach 16-27 października 2023 prowadzona była kampania promocyjno-informacyjna podczas której udostępniano materiały informacyjne w formie tradycyjnej (plakaty, ulotki, informatory) i elektronicznej. Wydarzenia promowano również na stronie internetowej i Facebooku Urzędu.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 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</a:rPr>
              <a:t>W dniach 23 i 24 października 2023 roku w siedzibie Powiatowego Urzędu Pracy </a:t>
            </a:r>
            <a:br>
              <a:rPr lang="pl-PL" sz="16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600" dirty="0">
                <a:solidFill>
                  <a:schemeClr val="accent2">
                    <a:lumMod val="50000"/>
                  </a:schemeClr>
                </a:solidFill>
              </a:rPr>
              <a:t>dla Powiatu Warszawskiego Zachodniego odbyły się Dni Otwarte dla Pracodawców.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endParaRPr lang="pl-PL" sz="12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pl-PL" sz="12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121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>
            <a:extLst>
              <a:ext uri="{FF2B5EF4-FFF2-40B4-BE49-F238E27FC236}">
                <a16:creationId xmlns:a16="http://schemas.microsoft.com/office/drawing/2014/main" id="{9D7C5D4A-3AC7-4E5B-843F-DADD76D8CF88}"/>
              </a:ext>
            </a:extLst>
          </p:cNvPr>
          <p:cNvSpPr txBox="1"/>
          <p:nvPr/>
        </p:nvSpPr>
        <p:spPr>
          <a:xfrm>
            <a:off x="901287" y="1196752"/>
            <a:ext cx="8242713" cy="3930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Celem wydarzenia było zwiększenie wiedzy potencjalnych pracodawców na temat możliwości poszerzenia kwalifikacji obecnych i przyszłych pracowników poprzez organizowanie szkoleń </a:t>
            </a:r>
          </a:p>
          <a:p>
            <a:pPr>
              <a:lnSpc>
                <a:spcPct val="150000"/>
              </a:lnSpc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z Krajowego Funduszu Szkoleniowego, a także spotkanie z doradcą zawodowym celem uzyskania pomocy w trudnościach w znalezieniu pracowników z odpowiednimi kwalifikacjami </a:t>
            </a:r>
          </a:p>
          <a:p>
            <a:pPr>
              <a:lnSpc>
                <a:spcPct val="150000"/>
              </a:lnSpc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oraz z pośrednikami pracy zajmującymi się zatrudnieniem subsydiowanym i legalizacją pracy cudzoziemców. W dniach otwartych wzięło udział 15 pracodawców m. in. z branży transportowej </a:t>
            </a:r>
          </a:p>
          <a:p>
            <a:pPr>
              <a:lnSpc>
                <a:spcPct val="150000"/>
              </a:lnSpc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i produkcyjnej a także przedstawiciele agencji pracy tymczasowej, w tym 5 pracodawców z którymi Urząd nawiązał kontakt po raz pierwszy. </a:t>
            </a:r>
          </a:p>
          <a:p>
            <a:pPr>
              <a:lnSpc>
                <a:spcPct val="150000"/>
              </a:lnSpc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Pozyskano 4 oferty pracy na stanowiska: szlifierz, sprzątaczka, pakowacz i sortowacz.</a:t>
            </a:r>
          </a:p>
          <a:p>
            <a:pPr>
              <a:lnSpc>
                <a:spcPct val="150000"/>
              </a:lnSpc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Szczególnym zainteresowaniem wśród pracodawców cieszyły się staże, prace interwencyjne </a:t>
            </a:r>
          </a:p>
          <a:p>
            <a:pPr>
              <a:lnSpc>
                <a:spcPct val="150000"/>
              </a:lnSpc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oraz szkolenia z KFS. Odwiedzający Urząd lokalni pracodawcy wyrazili duże zadowolenie z udziału </a:t>
            </a:r>
          </a:p>
          <a:p>
            <a:pPr>
              <a:lnSpc>
                <a:spcPct val="150000"/>
              </a:lnSpc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w wydarzeniu, a także ze zdobytej wiedzy, która z pewnością zostanie wykorzystana w praktyce. </a:t>
            </a:r>
          </a:p>
        </p:txBody>
      </p:sp>
      <p:pic>
        <p:nvPicPr>
          <p:cNvPr id="3" name="Obraz 4">
            <a:extLst>
              <a:ext uri="{FF2B5EF4-FFF2-40B4-BE49-F238E27FC236}">
                <a16:creationId xmlns:a16="http://schemas.microsoft.com/office/drawing/2014/main" id="{FD034D4A-7364-78A1-0CA3-A25DF448A1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287" y="116632"/>
            <a:ext cx="1409938" cy="881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52790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6BC645F7-3A7B-4A5D-8051-DB534888034F}"/>
              </a:ext>
            </a:extLst>
          </p:cNvPr>
          <p:cNvSpPr txBox="1"/>
          <p:nvPr/>
        </p:nvSpPr>
        <p:spPr>
          <a:xfrm flipH="1">
            <a:off x="2195736" y="286191"/>
            <a:ext cx="6480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accent2">
                    <a:lumMod val="50000"/>
                  </a:schemeClr>
                </a:solidFill>
              </a:rPr>
              <a:t>Spotkania informacyjne </a:t>
            </a:r>
          </a:p>
          <a:p>
            <a:pPr algn="ctr"/>
            <a:r>
              <a:rPr lang="pl-PL" sz="2400" b="1" dirty="0">
                <a:solidFill>
                  <a:schemeClr val="accent2">
                    <a:lumMod val="50000"/>
                  </a:schemeClr>
                </a:solidFill>
              </a:rPr>
              <a:t>dla przedsiębiorców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68F27F9D-3384-4DB5-8B2D-2A2903E54C9E}"/>
              </a:ext>
            </a:extLst>
          </p:cNvPr>
          <p:cNvSpPr txBox="1"/>
          <p:nvPr/>
        </p:nvSpPr>
        <p:spPr>
          <a:xfrm>
            <a:off x="971600" y="1268760"/>
            <a:ext cx="81724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W dniu 27.10.2023 r. pracownicy Powiatowego Urzędu Pracy dla Powiatu Warszawskiego Zachodniego wzięli udział w spotkaniu informacyjnym dla przedsiębiorców, które odbyło się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w Domu Spotkań Sąsiedzkich w </a:t>
            </a:r>
            <a:r>
              <a:rPr lang="pl-PL" sz="1400" dirty="0" err="1">
                <a:solidFill>
                  <a:schemeClr val="accent2">
                    <a:lumMod val="50000"/>
                  </a:schemeClr>
                </a:solidFill>
              </a:rPr>
              <a:t>Burakowie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.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Miało ono na celu omówienie oferowanego przez Urząd wsparcia dla obecnych,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a także przyszłych pracodawców w zakresie procedur i warunków ich realizacji,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a także kwestie związane z zatrudnianiem cudzoziemców. Na spotkanie zaproszeni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byli pracodawcy z różnych branż oraz osoby zainteresowane otworzeniem własnej firmy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z terenu Łomianek i okolic.</a:t>
            </a:r>
          </a:p>
          <a:p>
            <a:endParaRPr lang="pl-PL" sz="1400" dirty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W dniu 17.11.2023 r., w siedzibie Powiatowego Urzędu Pracy dla Powiatu Warszawskiego Zachodniego odbyło się spotkanie informacyjne w związku z prowadzonym naborem do służby więziennej. W spotkaniu wzięło udział 21 osób zarejestrowanych w tutejszym Urzędzie.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Celem spotkania było przedstawienie informacji na temat aktualnych potrzeb personalnych Służby Więziennej oraz możliwości zatrudnienia osób bezrobotnych.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Podczas spotkania osoby bezrobotne miały możliwość zadawania pytań i uzyskiwania dodatkowych informacji.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Zainteresowani zostali zachęceni do składania swoich aplikacji w Służbie Więziennej.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Spotkanie zakończyło się podziękowaniami ze strony przedstawicieli Służby Więziennej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za zainteresowanie oraz zaproszeniem do udziału w kolejnych etapach rekrutacji.</a:t>
            </a:r>
          </a:p>
          <a:p>
            <a:endParaRPr lang="pl-PL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" name="Obraz 4">
            <a:extLst>
              <a:ext uri="{FF2B5EF4-FFF2-40B4-BE49-F238E27FC236}">
                <a16:creationId xmlns:a16="http://schemas.microsoft.com/office/drawing/2014/main" id="{00E3D07C-1AB9-5970-9F7A-883AF781F0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3412"/>
            <a:ext cx="1398042" cy="87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23661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19D5252C-1C4C-4707-88AA-A02B91851326}"/>
              </a:ext>
            </a:extLst>
          </p:cNvPr>
          <p:cNvSpPr txBox="1"/>
          <p:nvPr/>
        </p:nvSpPr>
        <p:spPr>
          <a:xfrm>
            <a:off x="1979712" y="516151"/>
            <a:ext cx="547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accent2">
                    <a:lumMod val="50000"/>
                  </a:schemeClr>
                </a:solidFill>
              </a:rPr>
              <a:t>Giełdy Pracy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AFF2D841-E92F-46A3-BF65-5826B3EC608E}"/>
              </a:ext>
            </a:extLst>
          </p:cNvPr>
          <p:cNvSpPr txBox="1"/>
          <p:nvPr/>
        </p:nvSpPr>
        <p:spPr>
          <a:xfrm>
            <a:off x="1187624" y="1268760"/>
            <a:ext cx="7416824" cy="4940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fontAlgn="auto">
              <a:lnSpc>
                <a:spcPct val="150000"/>
              </a:lnSpc>
              <a:buNone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Urząd Pracy dla Powiatu Warszawskiego Zachodniego zorganizował w 2023 r. cztery Giełdy Pracy m.in. na stanowiska: </a:t>
            </a:r>
          </a:p>
          <a:p>
            <a:pPr fontAlgn="auto">
              <a:lnSpc>
                <a:spcPct val="150000"/>
              </a:lnSpc>
            </a:pPr>
            <a:r>
              <a:rPr lang="pl-PL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Zastępczyni/Zastępca kierownika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dla: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ALDI Sp. z o.o.</a:t>
            </a:r>
          </a:p>
          <a:p>
            <a:pPr fontAlgn="auto">
              <a:lnSpc>
                <a:spcPct val="150000"/>
              </a:lnSpc>
            </a:pPr>
            <a:r>
              <a:rPr lang="pl-PL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Starsza sprzedawczyni/Starszy Sprzedawca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dla: 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ALDI Sp. z o.o.</a:t>
            </a:r>
          </a:p>
          <a:p>
            <a:pPr fontAlgn="auto">
              <a:lnSpc>
                <a:spcPct val="150000"/>
              </a:lnSpc>
            </a:pPr>
            <a:r>
              <a:rPr lang="pl-PL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Sprzedawczyni/Sprzedawca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dla: </a:t>
            </a:r>
          </a:p>
          <a:p>
            <a:pPr fontAlgn="auto">
              <a:lnSpc>
                <a:spcPct val="150000"/>
              </a:lnSpc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ALDI Sp. z o.o.</a:t>
            </a:r>
          </a:p>
          <a:p>
            <a:pPr fontAlgn="auto">
              <a:lnSpc>
                <a:spcPct val="150000"/>
              </a:lnSpc>
            </a:pPr>
            <a:r>
              <a:rPr lang="pl-PL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Zastępczyni/Zastępca kierownika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dla: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PROGRESS BIS Sp. z o.o. </a:t>
            </a:r>
            <a:endParaRPr lang="pl-PL" sz="1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pl-PL" sz="1400" b="1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racownik magazynowy</a:t>
            </a:r>
            <a:r>
              <a:rPr lang="pl-PL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dla: 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FARMACOL-LOGISTYKA Sp. z o.o. </a:t>
            </a:r>
            <a:endParaRPr lang="pl-PL" sz="1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sz="1400" b="1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Pozostali pracownicy wykonujący prace proste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dla: </a:t>
            </a:r>
          </a:p>
          <a:p>
            <a:pPr fontAlgn="auto">
              <a:lnSpc>
                <a:spcPct val="150000"/>
              </a:lnSpc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HUMAN PRO LOGISTICS Sp. z o. o. </a:t>
            </a:r>
            <a:endParaRPr lang="pl-PL" sz="1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sz="16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pl-PL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98C02298-BB4B-E98D-726A-FEFB3038E3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711" y="140483"/>
            <a:ext cx="1409938" cy="881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11051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1608" y="5827712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117188"/>
            <a:ext cx="7515992" cy="4752528"/>
          </a:xfrm>
          <a:prstGeom prst="rect">
            <a:avLst/>
          </a:prstGeom>
        </p:spPr>
        <p:txBody>
          <a:bodyPr anchor="ctr">
            <a:normAutofit fontScale="77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50000"/>
              </a:lnSpc>
              <a:buNone/>
            </a:pP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 maja 2023 r.</a:t>
            </a: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siedzibie </a:t>
            </a: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Powiatowego Urzędu Pracy </a:t>
            </a: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dla Powiatu Warszawskiego Zachodniego</a:t>
            </a: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odbyły się</a:t>
            </a: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Warszawskie Zachodnie Targi Pracy</a:t>
            </a: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sz="13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udział wzięło około 300 osób bezrobotnych </a:t>
            </a: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oraz 18 pracodawców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2081F3DD-F14E-CD05-A3FF-8DF2939AA1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37705"/>
            <a:ext cx="1542058" cy="963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65243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1608" y="5827712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117188"/>
            <a:ext cx="8028384" cy="4752528"/>
          </a:xfrm>
          <a:prstGeom prst="rect">
            <a:avLst/>
          </a:prstGeom>
        </p:spPr>
        <p:txBody>
          <a:bodyPr anchor="ctr">
            <a:normAutofit fontScale="70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Warszawskie Zachodnie Targi Pracy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kluczowe wydarzenie dla lokalnego rynku pracy. Adresatami były osoby poszukujące pracy, planujące zmianę dotychczasowego zatrudnienia, pracodawcy oraz kontrahenci wspierający             i związani z rynkiem pracy.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Warszawskie Zachodnie Targi Pracy to przede wszystkim przestrzeń do swobodnych spotkań  i rozmów. Forma wydarzenia sprzyjała interakcji, wymianie kontaktów i nawiązywaniu cennych znajomości. To również miejsce do promocji lokalnej przedsiębiorczości, która wymaga nowych pracowników.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Wiele rozmów uczestników targów (osób bezrobotnych i poszukujących pracy)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pracodawcami zaowocowało propozycjami współpracy.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satysfakcją można stwierdzić, że zorganizowane przedsięwzięcie przyczyniło się do zacieśnienia współpracy Urzędu z partnerami rynku pracy.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611E1457-C2C5-3EF7-1AE1-D9F3BCE7D4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421" y="153402"/>
            <a:ext cx="1542058" cy="963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41427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7927" y="5848137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ymbol zastępczy tekstu 2"/>
          <p:cNvSpPr txBox="1">
            <a:spLocks/>
          </p:cNvSpPr>
          <p:nvPr/>
        </p:nvSpPr>
        <p:spPr>
          <a:xfrm>
            <a:off x="1113524" y="1412776"/>
            <a:ext cx="7515992" cy="4752528"/>
          </a:xfrm>
          <a:prstGeom prst="rect">
            <a:avLst/>
          </a:prstGeom>
        </p:spPr>
        <p:txBody>
          <a:bodyPr anchor="ctr">
            <a:normAutofit fontScale="92500"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Podczas targów oprócz pracodawców i pracowników Urzędu do dyspozycji byli specjaliści z:</a:t>
            </a:r>
          </a:p>
          <a:p>
            <a:pPr fontAlgn="auto">
              <a:lnSpc>
                <a:spcPct val="12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Wojewódzkiego Urzędu Pracy w Warszawie,</a:t>
            </a:r>
          </a:p>
          <a:p>
            <a:pPr fontAlgn="auto">
              <a:lnSpc>
                <a:spcPct val="12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Kancelarii Prezesa Rady Ministrów Departament Służby Cywilnej,</a:t>
            </a:r>
          </a:p>
          <a:p>
            <a:pPr fontAlgn="auto">
              <a:lnSpc>
                <a:spcPct val="12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Izby Administracji Skarbowej,</a:t>
            </a:r>
          </a:p>
          <a:p>
            <a:pPr fontAlgn="auto">
              <a:lnSpc>
                <a:spcPct val="12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Zakładu Ubezpieczeń Społecznych w Pruszkowie.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Wiele osób korzystało ze sposobności, aby pozyskać informacje lub wyjaśnić wątpliwości. </a:t>
            </a: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Warszawskie Zachodnie Targi Pracy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3C8A836F-2F62-E5A0-2D77-F5F620C619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16632"/>
            <a:ext cx="1398042" cy="87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32052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E3397BB-19EC-54BF-94B1-1B86EE9122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1458" y="1916832"/>
            <a:ext cx="3739896" cy="4295117"/>
          </a:xfrm>
        </p:spPr>
        <p:txBody>
          <a:bodyPr>
            <a:normAutofit fontScale="85000" lnSpcReduction="10000"/>
          </a:bodyPr>
          <a:lstStyle/>
          <a:p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Lidl Sp. z o.o.,</a:t>
            </a:r>
            <a:endParaRPr lang="pl-P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HI-Re Sp. z o.o.,</a:t>
            </a:r>
            <a:endParaRPr lang="pl-P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Dino Polska S.A.</a:t>
            </a:r>
            <a:endParaRPr lang="pl-P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l-PL" sz="1800" dirty="0" err="1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Mobilis</a:t>
            </a:r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 Sp. z o.o.,</a:t>
            </a:r>
            <a:endParaRPr lang="pl-P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Areszt Śledczy w Warszawie-Służewcu,</a:t>
            </a:r>
          </a:p>
          <a:p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SGS Polska Sp. z o.o.,</a:t>
            </a:r>
          </a:p>
          <a:p>
            <a:r>
              <a:rPr lang="pl-PL" sz="1800" dirty="0" err="1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Seris</a:t>
            </a:r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 </a:t>
            </a:r>
            <a:r>
              <a:rPr lang="pl-PL" sz="1800" dirty="0" err="1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Konsalnet</a:t>
            </a:r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 Holding S.A.,</a:t>
            </a:r>
          </a:p>
          <a:p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Warszawskie Zakłady Mechaniczne  „PZL-WZM” w Warszawie,</a:t>
            </a:r>
          </a:p>
          <a:p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Farmacol – Logistyka Sp. z o.o.,</a:t>
            </a:r>
          </a:p>
          <a:p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Era PV Sp. z o.o.,</a:t>
            </a:r>
          </a:p>
          <a:p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Peri Polska Sp. z o.o.,</a:t>
            </a:r>
          </a:p>
          <a:p>
            <a:endParaRPr lang="pl-PL" dirty="0"/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FB7C6F67-D87D-1BA0-D827-A97B5458FE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17676" y="1270183"/>
            <a:ext cx="3739896" cy="4961088"/>
          </a:xfrm>
        </p:spPr>
        <p:txBody>
          <a:bodyPr>
            <a:normAutofit fontScale="85000" lnSpcReduction="10000"/>
          </a:bodyPr>
          <a:lstStyle/>
          <a:p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RTC Robert </a:t>
            </a:r>
            <a:r>
              <a:rPr lang="pl-PL" sz="1800" dirty="0" err="1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Capała</a:t>
            </a:r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,</a:t>
            </a:r>
          </a:p>
          <a:p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Miejskie Przedsiębiorstwo Wodociągów </a:t>
            </a:r>
            <a:b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</a:br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i Kanalizacji w m.st. Warszawie S.A.,</a:t>
            </a:r>
          </a:p>
          <a:p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Wojskowe Centrum Rekrutacji Warszawa – Ochota, </a:t>
            </a:r>
          </a:p>
          <a:p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Klub Integracji Społecznej „Kompas” </a:t>
            </a:r>
            <a:b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</a:br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w Starych Babicach,</a:t>
            </a:r>
          </a:p>
          <a:p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Fundacja Rozwoju Społeczeństwa Informacyjnego,</a:t>
            </a:r>
          </a:p>
          <a:p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Profit </a:t>
            </a:r>
            <a:r>
              <a:rPr lang="pl-PL" sz="1800" dirty="0" err="1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Group</a:t>
            </a:r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 Sp. z o.o.,</a:t>
            </a:r>
          </a:p>
          <a:p>
            <a:r>
              <a:rPr lang="pl-PL" sz="18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NTFY Sp. z o.o.</a:t>
            </a:r>
          </a:p>
          <a:p>
            <a:endParaRPr lang="pl-PL" dirty="0"/>
          </a:p>
        </p:txBody>
      </p:sp>
      <p:sp>
        <p:nvSpPr>
          <p:cNvPr id="6" name="Tytuł 1">
            <a:extLst>
              <a:ext uri="{FF2B5EF4-FFF2-40B4-BE49-F238E27FC236}">
                <a16:creationId xmlns:a16="http://schemas.microsoft.com/office/drawing/2014/main" id="{9DBE9F2F-684A-05A9-5AA9-8DC4EF86754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763688" y="318204"/>
            <a:ext cx="7128312" cy="798984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Warszawskie Zachodnie Targi Pracy</a:t>
            </a:r>
          </a:p>
        </p:txBody>
      </p:sp>
      <p:sp>
        <p:nvSpPr>
          <p:cNvPr id="7" name="Symbol zastępczy tekstu 2">
            <a:extLst>
              <a:ext uri="{FF2B5EF4-FFF2-40B4-BE49-F238E27FC236}">
                <a16:creationId xmlns:a16="http://schemas.microsoft.com/office/drawing/2014/main" id="{3396300A-A094-FF82-CC1D-2BE353763CAB}"/>
              </a:ext>
            </a:extLst>
          </p:cNvPr>
          <p:cNvSpPr txBox="1">
            <a:spLocks/>
          </p:cNvSpPr>
          <p:nvPr/>
        </p:nvSpPr>
        <p:spPr>
          <a:xfrm>
            <a:off x="959521" y="1156937"/>
            <a:ext cx="7922972" cy="583620"/>
          </a:xfrm>
          <a:prstGeom prst="rect">
            <a:avLst/>
          </a:prstGeom>
        </p:spPr>
        <p:txBody>
          <a:bodyPr numCol="1" anchor="ctr">
            <a:normAutofit fontScale="2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8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Targach Pracy udział wzięli przedstawiciele następujących firm: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8699F8C9-F758-BE6D-42C2-8E5CBDF63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5850" y="5794141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Obraz 4">
            <a:extLst>
              <a:ext uri="{FF2B5EF4-FFF2-40B4-BE49-F238E27FC236}">
                <a16:creationId xmlns:a16="http://schemas.microsoft.com/office/drawing/2014/main" id="{661ACFE4-D730-0929-04FF-E86F213574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1891"/>
            <a:ext cx="1326034" cy="828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84580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80" t="20792" r="14514"/>
          <a:stretch/>
        </p:blipFill>
        <p:spPr bwMode="auto">
          <a:xfrm>
            <a:off x="2771800" y="3068960"/>
            <a:ext cx="3534644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187624" y="1693861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  <a:t>PORADNICTWO ZAWODOWE</a:t>
            </a:r>
          </a:p>
        </p:txBody>
      </p:sp>
    </p:spTree>
    <p:extLst>
      <p:ext uri="{BB962C8B-B14F-4D97-AF65-F5344CB8AC3E}">
        <p14:creationId xmlns:p14="http://schemas.microsoft.com/office/powerpoint/2010/main" val="2823939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7" t="23070" r="17723"/>
          <a:stretch/>
        </p:blipFill>
        <p:spPr bwMode="auto">
          <a:xfrm>
            <a:off x="7772968" y="5850091"/>
            <a:ext cx="1371032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Poradnictwo zawodowe</a:t>
            </a:r>
          </a:p>
        </p:txBody>
      </p:sp>
      <p:sp>
        <p:nvSpPr>
          <p:cNvPr id="3" name="Prostokąt 2"/>
          <p:cNvSpPr/>
          <p:nvPr/>
        </p:nvSpPr>
        <p:spPr>
          <a:xfrm>
            <a:off x="755576" y="1268760"/>
            <a:ext cx="7992888" cy="4622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2023 r. Powiatowy Urząd Pracy dla Powiatu Warszawskiego Zachodniego realizował zadania      z zakresu poradnictwa zawodowego poprzez:</a:t>
            </a: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Indywidualne porady zawodowe - udzielono 153 porad dla 132 osób.</a:t>
            </a: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Grupowe spotkania informacyjne dla osób bezrobotnych i poszukujących pracy. 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Zorganizowano 10 spotkań, w których uczestniczyło 78 osób.</a:t>
            </a: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Grupowe porady zawodowe – w 17 spotkaniach udział wzięło 117 osób.</a:t>
            </a: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Wykonano i omówiono 13 badań testowych związanych z możliwością przebranżowienia, zmianą zawodu osób bezrobotnych.</a:t>
            </a: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Usługi doradcze dla przedsiębiorców/pracodawców, z których skorzystało 37 klientów. 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Pomoc udzielana pracodawcom/przedsiębiorcom dotyczyła:</a:t>
            </a:r>
            <a:endParaRPr lang="pl-PL" sz="14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85850" lvl="1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odpowiedniego doboru kandydatów do pracy spośród osób bezrobotnych spełniających określone wymagania i kwalifikacje,</a:t>
            </a:r>
            <a:endParaRPr lang="pl-PL" sz="14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85850" lvl="1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określenia wymagań dotyczących stanowiska pracy,</a:t>
            </a:r>
            <a:endParaRPr lang="pl-PL" sz="14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85850" lvl="1" indent="-342900">
              <a:lnSpc>
                <a:spcPct val="150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indywidualnego rozwoju zawodowego pracodawcy lub jego pracowników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16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4B5A05CA-EFC9-98A8-1D65-2E48FA68BC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58" y="260648"/>
            <a:ext cx="1326034" cy="828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7" t="23070" r="17723"/>
          <a:stretch/>
        </p:blipFill>
        <p:spPr bwMode="auto">
          <a:xfrm>
            <a:off x="7772968" y="5850091"/>
            <a:ext cx="1371032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Poradnictwo zawodowe</a:t>
            </a:r>
          </a:p>
        </p:txBody>
      </p:sp>
      <p:sp>
        <p:nvSpPr>
          <p:cNvPr id="3" name="Prostokąt 2"/>
          <p:cNvSpPr/>
          <p:nvPr/>
        </p:nvSpPr>
        <p:spPr>
          <a:xfrm>
            <a:off x="693912" y="1300411"/>
            <a:ext cx="8450088" cy="5640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2023 r. Doradca zawodowy Urzędu brał udział w wydarzeniach organizowanych przez instytucje zewnętrzne:</a:t>
            </a: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marcu i kwietniu 2023 roku doradca zawodowy przeprowadził grupowe spotkania informacyjne dla:</a:t>
            </a: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uczniów Specjalnego Ośrodka </a:t>
            </a:r>
            <a:r>
              <a:rPr lang="pl-PL" sz="14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Szkolno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Wychowawczego w Lesznie w formie online;       </a:t>
            </a: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uczestników Środowiskowego Domu Samopomocy Krajowego Stowarzyszenia „Przyłącz się do nas”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Łubcu. Spotkanie odbyło się w PUP dla PWZ w Ożarowie Mazowieckim.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Uczestnikom obu spotkań przedstawione zostały prawa i obowiązki osób bezrobotnych oraz usługi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instrumenty rynku pracy realizowane przez Powiatowy Urząd Pracy. </a:t>
            </a: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 grudnia 2023 r. doradca zawodowy przeprowadził grupowe spotkanie informacyjne dla uczniów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 klasy  Technikum im. Tony Halika w Ożarowie Mazowieckim, o profilu Technik żywienia i usług gastronomicznych.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Celem spotkania było przedstawienie zapotrzebowania na różne zawody związane z gastronomią na terenie PWZ, w skali województwa oraz kraju. Omówiono również aktualne wymagania pracodawców na rynku gastronomicznym jak również przedstawiono ofertę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PUP dla PWZ pod kątem możliwości wsparcia w wejściu na rynek pracy przyszłych absolwentów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pl-PL" sz="1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pl-PL" sz="16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018D6AB2-90A7-D3E2-4717-F477988E1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8640"/>
            <a:ext cx="1470050" cy="918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39010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7" t="23070" r="17723"/>
          <a:stretch/>
        </p:blipFill>
        <p:spPr bwMode="auto">
          <a:xfrm>
            <a:off x="7772968" y="5850091"/>
            <a:ext cx="1371032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Poradnictwo zawodowe</a:t>
            </a:r>
          </a:p>
        </p:txBody>
      </p:sp>
      <p:sp>
        <p:nvSpPr>
          <p:cNvPr id="3" name="Prostokąt 2"/>
          <p:cNvSpPr/>
          <p:nvPr/>
        </p:nvSpPr>
        <p:spPr>
          <a:xfrm>
            <a:off x="693912" y="1300411"/>
            <a:ext cx="7992888" cy="1115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endParaRPr lang="pl-PL" sz="1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pl-PL" sz="16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1F95047F-9F7A-DCB8-BBEC-E42211760499}"/>
              </a:ext>
            </a:extLst>
          </p:cNvPr>
          <p:cNvSpPr txBox="1"/>
          <p:nvPr/>
        </p:nvSpPr>
        <p:spPr>
          <a:xfrm>
            <a:off x="693912" y="1330990"/>
            <a:ext cx="7992888" cy="25340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03</a:t>
            </a:r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października 2023 r. pracownicy Urzędu uczestniczyli w panelu ekspertów zorganizowanym przez Wojewódzki Urząd Pracy w Warszawie, w związku z prowadzoną prognozą zapotrzebowania na pracowników </a:t>
            </a:r>
            <a:b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2024 r. w ramach ,,Barometru zawodów’’. Spotkanie odbyło się  </a:t>
            </a:r>
            <a:b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siedzibie  Powiatowego Urzędu Pracy dla Powiatu Warszawskiego Zachodniego.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82BF5D05-CD3B-42D4-AB31-987FE49C4C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8640"/>
            <a:ext cx="1398042" cy="87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52437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7" t="23070" r="17723"/>
          <a:stretch/>
        </p:blipFill>
        <p:spPr bwMode="auto">
          <a:xfrm>
            <a:off x="7772968" y="5850091"/>
            <a:ext cx="1371032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579814" y="370909"/>
            <a:ext cx="6996525" cy="62737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Poradnictwo zawodowe</a:t>
            </a:r>
          </a:p>
        </p:txBody>
      </p:sp>
      <p:sp>
        <p:nvSpPr>
          <p:cNvPr id="4" name="Prostokąt 3"/>
          <p:cNvSpPr/>
          <p:nvPr/>
        </p:nvSpPr>
        <p:spPr>
          <a:xfrm>
            <a:off x="827584" y="1340768"/>
            <a:ext cx="8316416" cy="52230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2023 r. doradca zawodowy PUP dla PWZ brał również aktywny udział w:</a:t>
            </a: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l-PL" sz="14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diagnozie kompetencji cyfrowych osób do 30 roku życia. Wykonano i omówiono testy z 250 osobami. Na podstawie uzyskanych wyników 17 osób uczestniczyło w szkoleniu ECDL uzyskując końcowy dyplom - Europejski Certyfikat Umiejętności Komputerowych; </a:t>
            </a: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l-PL" sz="14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przygotowaniu warsztatów dla osób z kompetencjami cyfrowymi na poziomie dobrym; </a:t>
            </a:r>
            <a:br>
              <a:rPr lang="pl-PL" sz="14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pl-PL" sz="14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warsztatach zorganizowanych we współpracy z Fundacją Rozwoju Społeczeństwa Informacyjnego (FRSI) udział wzięło 17 osób.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Warsztaty łączyły praktyczne umiejętności poruszania się w świecie cyfrowym z przygotowaniem do napisania dokumentów aplikacyjnych, umiejętności zaprezentowania swoich mocnych stron, przygotowania profilu zawodowego w mediach społecznościowych.  </a:t>
            </a: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doradca zaangażowany był również w spotkania z osobami bezrobotnymi, które starały się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o dofinansowanie do działalności gospodarczej, lub zostały skierowane na staż lub szkolenie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</a:rPr>
              <a:t>w ramach programu EFS +. Łącznie odbyło się 90 spotkań w ramach poradnictwa. </a:t>
            </a: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pl-PL" sz="1400" dirty="0">
              <a:solidFill>
                <a:schemeClr val="accent2">
                  <a:lumMod val="50000"/>
                </a:schemeClr>
              </a:solidFill>
            </a:endParaRP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pl-PL" sz="1400" dirty="0">
              <a:solidFill>
                <a:srgbClr val="33A583">
                  <a:lumMod val="50000"/>
                </a:srgb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pl-PL" sz="1400" dirty="0">
              <a:solidFill>
                <a:srgbClr val="33A583">
                  <a:lumMod val="50000"/>
                </a:srgb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6E872D78-866A-5639-639E-488A67200A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24503"/>
            <a:ext cx="1398042" cy="87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93923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325" y="2924944"/>
            <a:ext cx="2937758" cy="2569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187624" y="1693861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C0049E86-AE64-6A02-F210-275D207515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8640"/>
            <a:ext cx="1512168" cy="945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37888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09254" y="6040438"/>
            <a:ext cx="934746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</a:t>
            </a:r>
          </a:p>
        </p:txBody>
      </p:sp>
      <p:sp>
        <p:nvSpPr>
          <p:cNvPr id="8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683568" y="1628800"/>
            <a:ext cx="8164064" cy="2540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2023 r. Powiatowy Urząd Pracy dla Powiatu Warszawskiego Zachodniego zorganizował szkolenia w trybie indywidualnym oraz grupowym.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Szkolenia były finansowane ze środków Funduszu Pracy, Państwowego Funduszu Rehabilitacji Osób Niepełnosprawnych i Państwowego Europejskiego Funduszu Społecznego Plus w ramach projektu: „Aktywizacja zawodowa osób bezrobotnych w powiecie warszawskim zachodnim (I)”.</a:t>
            </a:r>
            <a:endParaRPr lang="pl-PL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729C5E33-5790-9FF6-E9E4-203961D16A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43" y="233689"/>
            <a:ext cx="1543463" cy="964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09254" y="6040438"/>
            <a:ext cx="934746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</a:t>
            </a:r>
          </a:p>
        </p:txBody>
      </p:sp>
      <p:sp>
        <p:nvSpPr>
          <p:cNvPr id="7" name="Symbol zastępczy tekstu 2"/>
          <p:cNvSpPr txBox="1">
            <a:spLocks/>
          </p:cNvSpPr>
          <p:nvPr/>
        </p:nvSpPr>
        <p:spPr>
          <a:xfrm>
            <a:off x="1170808" y="1117188"/>
            <a:ext cx="7973192" cy="5408156"/>
          </a:xfrm>
          <a:prstGeom prst="rect">
            <a:avLst/>
          </a:prstGeom>
        </p:spPr>
        <p:txBody>
          <a:bodyPr anchor="ctr">
            <a:normAutofit fontScale="62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2023 roku Powiatowy Urząd Pracy dla Powiatu Warszawskiego Zachodniego skierował na szkolenia indywidualne 40 osób bezrobotnych i 2 osoby poszukujące pracy oraz zorganizował szkolenie grupowe dla 20 osób.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Były to szkolenia z zakresu m.in: </a:t>
            </a: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obsługi wózków jezdniowych z egzaminem UDT,</a:t>
            </a: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 prawa jazdy kat. C/ C+E/D wraz z kwalifikację wstępną przyspieszoną,</a:t>
            </a: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 komputerowy ECDL,</a:t>
            </a: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 opiekuna dziennego, </a:t>
            </a: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 stylizacji rzęs, </a:t>
            </a: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 </a:t>
            </a:r>
            <a:r>
              <a:rPr lang="pl-PL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barberski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 rejestratora medycznego,</a:t>
            </a: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 księgowości,</a:t>
            </a: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 wizażu.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7AA3F24E-82CF-EB82-08FE-6BE9522E76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6632"/>
            <a:ext cx="1398042" cy="87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71990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40" b="9272"/>
          <a:stretch/>
        </p:blipFill>
        <p:spPr bwMode="auto">
          <a:xfrm>
            <a:off x="8218493" y="5884142"/>
            <a:ext cx="936123" cy="100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Krajowy Fundusz Szkoleniowy</a:t>
            </a:r>
          </a:p>
        </p:txBody>
      </p:sp>
      <p:sp>
        <p:nvSpPr>
          <p:cNvPr id="7" name="Symbol zastępczy tekstu 2"/>
          <p:cNvSpPr txBox="1">
            <a:spLocks/>
          </p:cNvSpPr>
          <p:nvPr/>
        </p:nvSpPr>
        <p:spPr>
          <a:xfrm>
            <a:off x="683568" y="1412776"/>
            <a:ext cx="8460432" cy="4680520"/>
          </a:xfrm>
          <a:prstGeom prst="rect">
            <a:avLst/>
          </a:prstGeom>
        </p:spPr>
        <p:txBody>
          <a:bodyPr anchor="ctr">
            <a:normAutofit fontScale="77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2023 r. przyznany limit wraz z rezerwą na realizację kształcenia ustawicznego w ramach Krajowego Funduszu Szkoleniowego wyniósł</a:t>
            </a: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769 961,00 zł. Urząd wydatkował kwotę 757 695,49 zł., podpisał 55 umów </a:t>
            </a: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dofinansowanie z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49 pracodawcami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Pracodawcy korzystali </a:t>
            </a: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dofinansowania kosztów kursów, studiów podyplomowych, egzaminów oraz badań lekarskich i psychologicznych dla siebie i swoich pracowników.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 wsparcia skorzystali przedsiębiorcy (mikro oraz więksi), a także jednostki samorządowe (urzędy gmin i miast, ośrodki pomocy społecznej, Powiatowe Centrum Pomocy Rodzinie). </a:t>
            </a: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Urząd dofinansował koszty kształcenia ustawicznego dla łącznej liczby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417 osób.</a:t>
            </a:r>
          </a:p>
        </p:txBody>
      </p:sp>
    </p:spTree>
    <p:extLst>
      <p:ext uri="{BB962C8B-B14F-4D97-AF65-F5344CB8AC3E}">
        <p14:creationId xmlns:p14="http://schemas.microsoft.com/office/powerpoint/2010/main" val="8252461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pup.olesno.sisco.info/download/humanresources-jobs%281%2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63"/>
          <a:stretch/>
        </p:blipFill>
        <p:spPr bwMode="auto">
          <a:xfrm>
            <a:off x="3389040" y="3356992"/>
            <a:ext cx="2952328" cy="187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187624" y="1693861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INSTRUMENTY </a:t>
            </a:r>
          </a:p>
          <a:p>
            <a:pPr fontAlgn="auto">
              <a:spcAft>
                <a:spcPts val="0"/>
              </a:spcAft>
            </a:pPr>
            <a:r>
              <a:rPr lang="pl-PL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RYNKU PRACY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05C54F54-42E6-319F-0622-04B1F81889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45474"/>
            <a:ext cx="1532384" cy="957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0553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20" y="5949279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Roboty publiczne</a:t>
            </a:r>
          </a:p>
        </p:txBody>
      </p:sp>
      <p:sp>
        <p:nvSpPr>
          <p:cNvPr id="8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ramach robót publicznych w 2023 r. zatrudnienie znalazło 36 </a:t>
            </a:r>
            <a:r>
              <a:rPr lang="pl-PL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 bezrobotnych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Najwięcej miejsc pracy zorganizowali: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Zakład Usług Komunalnych w Błoniu oraz Urząd Gminy Leszno.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68E790DE-3227-C99A-2600-AD42550BDB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227" y="299073"/>
            <a:ext cx="1543463" cy="964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20" y="5949279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ymbol zastępczy tekstu 2"/>
          <p:cNvSpPr txBox="1">
            <a:spLocks/>
          </p:cNvSpPr>
          <p:nvPr/>
        </p:nvSpPr>
        <p:spPr>
          <a:xfrm>
            <a:off x="1113524" y="3013330"/>
            <a:ext cx="7515992" cy="2565107"/>
          </a:xfrm>
          <a:prstGeom prst="rect">
            <a:avLst/>
          </a:prstGeom>
        </p:spPr>
        <p:txBody>
          <a:bodyPr numCol="2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fontAlgn="auto"/>
            <a:endParaRPr lang="pl-PL" sz="1800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Symbol zastępczy tekstu 2"/>
          <p:cNvSpPr txBox="1">
            <a:spLocks/>
          </p:cNvSpPr>
          <p:nvPr/>
        </p:nvSpPr>
        <p:spPr>
          <a:xfrm>
            <a:off x="1119970" y="2259478"/>
            <a:ext cx="7515992" cy="1296144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Urząd Pracy dla Powiatu Warszawskiego Zachodniego w 2023 roku skierował    na prace interwencyjne 19 osób m.in. do pracodawców:</a:t>
            </a:r>
          </a:p>
          <a:p>
            <a:pPr lvl="0"/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SAGA Tomasz Skorupski, Jacek Skorupski Sp. j.</a:t>
            </a:r>
          </a:p>
          <a:p>
            <a:pPr lvl="0"/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VIP Biuro Księgowo-Rachunkowe Sp. z o.o.,</a:t>
            </a:r>
          </a:p>
          <a:p>
            <a:pPr lvl="0"/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AUTO-MAT Mateusz Opara,</a:t>
            </a:r>
          </a:p>
          <a:p>
            <a:pPr lvl="0"/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P.H.U. MEGA Małgorzata </a:t>
            </a:r>
            <a:r>
              <a:rPr lang="pl-PL" sz="14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Biesalska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lvl="0"/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MAD-MED Miśkiewicz Adam,</a:t>
            </a:r>
          </a:p>
          <a:p>
            <a:pPr lvl="0"/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Body </a:t>
            </a:r>
            <a:r>
              <a:rPr lang="pl-PL" sz="14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Beauty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4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Clinic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Adrian Kajak,</a:t>
            </a:r>
          </a:p>
          <a:p>
            <a:pPr lvl="0"/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Wysoko i wyżej Sp. z o.o.,</a:t>
            </a:r>
          </a:p>
          <a:p>
            <a:pPr lvl="0"/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PAW-MAX Paweł Wołkow,</a:t>
            </a:r>
          </a:p>
          <a:p>
            <a:r>
              <a:rPr lang="pl-PL" sz="14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Expert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-Bud Maciej Sadowski.</a:t>
            </a:r>
          </a:p>
          <a:p>
            <a:pPr marL="0" indent="0">
              <a:buNone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Stanowiska, na których najczęściej organizowano prace interwencyjne to m.in.:</a:t>
            </a:r>
          </a:p>
          <a:p>
            <a:pPr marL="0" indent="0">
              <a:buNone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Sprzedawca/kasjer, pracownik biura podróży, bufetowy, pracownik budowlany, magazynier, manikiurzystka, stolarz, asystent do spraw księgowości.</a:t>
            </a:r>
          </a:p>
          <a:p>
            <a:pPr marL="0" indent="0">
              <a:buNone/>
            </a:pPr>
            <a:endParaRPr lang="pl-PL" sz="1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l-PL" sz="1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l-PL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1580225" y="199849"/>
            <a:ext cx="6996525" cy="811559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>
              <a:solidFill>
                <a:schemeClr val="accent2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Prace interwencyjne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6D8BAF42-AB54-EA2E-29E0-556296E9B1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524" y="199849"/>
            <a:ext cx="1470050" cy="918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1"/>
          <p:cNvSpPr txBox="1">
            <a:spLocks noChangeArrowheads="1"/>
          </p:cNvSpPr>
          <p:nvPr/>
        </p:nvSpPr>
        <p:spPr bwMode="auto">
          <a:xfrm>
            <a:off x="1947095" y="242263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20" y="5949279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ymbol zastępczy tekstu 2"/>
          <p:cNvSpPr txBox="1">
            <a:spLocks/>
          </p:cNvSpPr>
          <p:nvPr/>
        </p:nvSpPr>
        <p:spPr>
          <a:xfrm>
            <a:off x="1107034" y="1483698"/>
            <a:ext cx="8036966" cy="472643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18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sz="18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2023 r. Powiatowy Urząd Pracy dla Powiatu Warszawskiego Zachodniego zrefundował 4 pracodawcom koszty wyposażenia lub doposażenia </a:t>
            </a:r>
            <a:b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stanowisk pracy dla skierowanych osób bezrobotnych na stanowiska:</a:t>
            </a:r>
          </a:p>
          <a:p>
            <a:pPr fontAlgn="auto">
              <a:lnSpc>
                <a:spcPct val="120000"/>
              </a:lnSpc>
            </a:pPr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realizator światła,</a:t>
            </a:r>
          </a:p>
          <a:p>
            <a:pPr fontAlgn="auto">
              <a:lnSpc>
                <a:spcPct val="120000"/>
              </a:lnSpc>
            </a:pPr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mechanik samochodów osobowych,</a:t>
            </a:r>
          </a:p>
          <a:p>
            <a:pPr fontAlgn="auto">
              <a:lnSpc>
                <a:spcPct val="120000"/>
              </a:lnSpc>
            </a:pPr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pakowacz ręczny,</a:t>
            </a:r>
          </a:p>
          <a:p>
            <a:pPr fontAlgn="auto">
              <a:lnSpc>
                <a:spcPct val="120000"/>
              </a:lnSpc>
            </a:pPr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specjalista sprzedaży internetowej.</a:t>
            </a:r>
          </a:p>
          <a:p>
            <a:pPr fontAlgn="auto">
              <a:lnSpc>
                <a:spcPct val="120000"/>
              </a:lnSpc>
            </a:pPr>
            <a:endParaRPr lang="pl-PL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2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1691680" y="286781"/>
            <a:ext cx="6996525" cy="811559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>
              <a:solidFill>
                <a:schemeClr val="accent2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Doposażenie stanowiska pracy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D4EE94A9-8A81-0A8B-957E-E1342A06E8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651" y="230039"/>
            <a:ext cx="1542058" cy="963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206764"/>
            <a:ext cx="998173" cy="65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</a:rPr>
              <a:t>Staże</a:t>
            </a:r>
          </a:p>
        </p:txBody>
      </p:sp>
      <p:sp>
        <p:nvSpPr>
          <p:cNvPr id="8" name="Symbol zastępczy tekstu 2"/>
          <p:cNvSpPr txBox="1">
            <a:spLocks/>
          </p:cNvSpPr>
          <p:nvPr/>
        </p:nvSpPr>
        <p:spPr>
          <a:xfrm>
            <a:off x="-2345519" y="2265665"/>
            <a:ext cx="7255972" cy="3537457"/>
          </a:xfrm>
          <a:prstGeom prst="rect">
            <a:avLst/>
          </a:prstGeom>
        </p:spPr>
        <p:txBody>
          <a:bodyPr numCol="2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fontAlgn="auto"/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ymbol zastępczy tekstu 2"/>
          <p:cNvSpPr txBox="1">
            <a:spLocks/>
          </p:cNvSpPr>
          <p:nvPr/>
        </p:nvSpPr>
        <p:spPr>
          <a:xfrm>
            <a:off x="1282467" y="1068770"/>
            <a:ext cx="7981838" cy="5686730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Urząd Pracy dla Powiatu Warszawskiego Zachodniego w 2023 roku skierował 38 osób do odbycia stażu m.in. do n/w pracodawców):</a:t>
            </a:r>
          </a:p>
          <a:p>
            <a:pPr fontAlgn="auto"/>
            <a:r>
              <a:rPr lang="pl-PL" sz="16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EdCraft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Paweł </a:t>
            </a:r>
            <a:r>
              <a:rPr lang="pl-PL" sz="16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Szmulski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fontAlgn="auto"/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Biuro Usługowe MARONI Marzanna Oniszczuk </a:t>
            </a:r>
          </a:p>
          <a:p>
            <a:pPr fontAlgn="auto"/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Łukasz </a:t>
            </a:r>
            <a:r>
              <a:rPr lang="pl-PL" sz="16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Turyk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6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importEU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fontAlgn="auto"/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One </a:t>
            </a:r>
            <a:r>
              <a:rPr lang="pl-PL" sz="16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Marcin Godlewski, Agnieszka Damska s.c.,</a:t>
            </a:r>
          </a:p>
          <a:p>
            <a:pPr fontAlgn="auto"/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Gminna Spółka Wodna Babice,</a:t>
            </a:r>
          </a:p>
          <a:p>
            <a:pPr fontAlgn="auto"/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Firma Handlowo Usługowa E.W. Winniccy Edyta Winnicka,</a:t>
            </a:r>
          </a:p>
          <a:p>
            <a:pPr fontAlgn="auto"/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Salon Urody Marzenie Marzena </a:t>
            </a:r>
            <a:r>
              <a:rPr lang="pl-PL" sz="16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Dobrogosz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fontAlgn="auto"/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"Polmo Łomianki" Spółka Akcyjna</a:t>
            </a:r>
          </a:p>
          <a:p>
            <a:pPr fontAlgn="auto"/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Wioska Antypody Wiktoria Pisula-Gawron </a:t>
            </a:r>
          </a:p>
          <a:p>
            <a:pPr marL="0" indent="0" fontAlgn="auto">
              <a:buNone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Stanowiska, na które najczęściej organizowano staże to m.in.:                       pracownik biurowy, pomoc administracyjna, stylistka paznokci, pracownik obsługi płacowej, doradca klienta, pomocnik florysty.</a:t>
            </a:r>
          </a:p>
        </p:txBody>
      </p:sp>
      <p:sp>
        <p:nvSpPr>
          <p:cNvPr id="10" name="Symbol zastępczy tekstu 2"/>
          <p:cNvSpPr txBox="1">
            <a:spLocks/>
          </p:cNvSpPr>
          <p:nvPr/>
        </p:nvSpPr>
        <p:spPr>
          <a:xfrm>
            <a:off x="1170808" y="5824177"/>
            <a:ext cx="7515992" cy="583620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Symbol zastępczy tekstu 2"/>
          <p:cNvSpPr txBox="1">
            <a:spLocks/>
          </p:cNvSpPr>
          <p:nvPr/>
        </p:nvSpPr>
        <p:spPr>
          <a:xfrm>
            <a:off x="1153459" y="4893292"/>
            <a:ext cx="7515992" cy="583620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ymbol zastępczy tekstu 2"/>
          <p:cNvSpPr txBox="1">
            <a:spLocks/>
          </p:cNvSpPr>
          <p:nvPr/>
        </p:nvSpPr>
        <p:spPr>
          <a:xfrm>
            <a:off x="1152457" y="4744286"/>
            <a:ext cx="7515992" cy="1079411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20" y="5949279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1570220" y="148631"/>
            <a:ext cx="6996525" cy="1243607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>
              <a:solidFill>
                <a:schemeClr val="accent2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Jednorazowe środki na podjęcie działalności gospodarczej </a:t>
            </a:r>
          </a:p>
        </p:txBody>
      </p:sp>
      <p:sp>
        <p:nvSpPr>
          <p:cNvPr id="9" name="Symbol zastępczy tekstu 2"/>
          <p:cNvSpPr txBox="1">
            <a:spLocks/>
          </p:cNvSpPr>
          <p:nvPr/>
        </p:nvSpPr>
        <p:spPr>
          <a:xfrm>
            <a:off x="1130325" y="1392238"/>
            <a:ext cx="820891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Urząd Pracy dla Powiatu Warszawskiego Zachodniego w 2023 roku przyznał 60 osobom bezrobotnym jednorazowe środki na podjęcie własnej działalności gospodarczej, w tym 1 osoba niepełnosprawna otrzymała jednorazowe środki na otwarcie działalności gospodarczej ze środków PFRON.  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F8FD15F6-B04B-F464-2753-FCDCAEC531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25" y="361348"/>
            <a:ext cx="1470050" cy="918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6FB0EAD-D28A-1A31-8EA3-A7E747A8E2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615" y="1412776"/>
            <a:ext cx="3816425" cy="5112568"/>
          </a:xfrm>
        </p:spPr>
        <p:txBody>
          <a:bodyPr>
            <a:normAutofit fontScale="92500" lnSpcReduction="10000"/>
          </a:bodyPr>
          <a:lstStyle/>
          <a:p>
            <a:pPr fontAlgn="auto"/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Wykonywanie pozostałych instalacji budowlanych,</a:t>
            </a:r>
          </a:p>
          <a:p>
            <a:pPr fontAlgn="auto"/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Działalność Fotograficzna,</a:t>
            </a:r>
          </a:p>
          <a:p>
            <a:pPr fontAlgn="auto"/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Pozaszkolne formy edukacji artystycznej,</a:t>
            </a:r>
          </a:p>
          <a:p>
            <a:pPr fontAlgn="auto"/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Działalność w zakresie specjalistycznego projektowania,</a:t>
            </a:r>
          </a:p>
          <a:p>
            <a:pPr fontAlgn="auto"/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Wynajem i dzierżawa pozostałych maszyn, urządzeń oraz dóbr materialnych, gdzie indziej niesklasyfikowane,</a:t>
            </a:r>
          </a:p>
          <a:p>
            <a:pPr fontAlgn="auto"/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Działalność  prawnicza,</a:t>
            </a:r>
          </a:p>
          <a:p>
            <a:pPr fontAlgn="auto"/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Wykonywanie pozostałych robót budowlanych wykończeniowych,</a:t>
            </a:r>
          </a:p>
          <a:p>
            <a:pPr fontAlgn="auto"/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Działalność związana z doradztwem w zakresie informatyki,</a:t>
            </a:r>
          </a:p>
          <a:p>
            <a:endParaRPr lang="pl-PL" dirty="0"/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039DE988-8EC3-662E-C1A8-5F0B98817C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66278" y="1414922"/>
            <a:ext cx="3898210" cy="4246325"/>
          </a:xfrm>
        </p:spPr>
        <p:txBody>
          <a:bodyPr>
            <a:normAutofit fontScale="92500" lnSpcReduction="10000"/>
          </a:bodyPr>
          <a:lstStyle/>
          <a:p>
            <a:pPr fontAlgn="auto">
              <a:buFont typeface="Arial" panose="020B0604020202020204" pitchFamily="34" charset="0"/>
              <a:buChar char="•"/>
            </a:pPr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Działalność w zakresie specjalistycznego projektowania,</a:t>
            </a:r>
          </a:p>
          <a:p>
            <a:pPr fontAlgn="auto"/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Fryzjerstwo i pozostałe zabiegi kosmetyczne,</a:t>
            </a:r>
          </a:p>
          <a:p>
            <a:pPr fontAlgn="auto"/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Pośrednictwo w obrocie nieruchomościami,</a:t>
            </a:r>
          </a:p>
          <a:p>
            <a:pPr fontAlgn="auto"/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Pozostała działalność usługowa </a:t>
            </a:r>
            <a:b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zakresie technologii informatycznych i komputerowych,</a:t>
            </a:r>
          </a:p>
          <a:p>
            <a:pPr fontAlgn="auto"/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Działalność w zakresie inżynierii </a:t>
            </a:r>
            <a:b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związane z nią doradztwo techniczne,</a:t>
            </a:r>
          </a:p>
          <a:p>
            <a:pPr fontAlgn="auto"/>
            <a:r>
              <a:rPr lang="pl-PL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Pozostałe formy edukacji z zakresu nauki jazdy i pilotażu. </a:t>
            </a:r>
          </a:p>
          <a:p>
            <a:endParaRPr lang="pl-PL" dirty="0"/>
          </a:p>
        </p:txBody>
      </p:sp>
      <p:sp>
        <p:nvSpPr>
          <p:cNvPr id="5" name="Symbol zastępczy tekstu 2">
            <a:extLst>
              <a:ext uri="{FF2B5EF4-FFF2-40B4-BE49-F238E27FC236}">
                <a16:creationId xmlns:a16="http://schemas.microsoft.com/office/drawing/2014/main" id="{0C173622-5CBF-351B-A104-D6AFC2AF3EA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051720" y="152449"/>
            <a:ext cx="6624017" cy="865188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Rodzaj działalności prowadzonej przez osoby bezrobotne otrzymujące jednorazowe środki to m.in.:</a:t>
            </a:r>
          </a:p>
        </p:txBody>
      </p:sp>
      <p:pic>
        <p:nvPicPr>
          <p:cNvPr id="6" name="Picture 2" descr="http://pup.olesno.sisco.info/download/humanresources-jobs%281%29.jpg">
            <a:extLst>
              <a:ext uri="{FF2B5EF4-FFF2-40B4-BE49-F238E27FC236}">
                <a16:creationId xmlns:a16="http://schemas.microsoft.com/office/drawing/2014/main" id="{413FAE96-0A86-3EB4-E28F-6DF47C4935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806320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az 4">
            <a:extLst>
              <a:ext uri="{FF2B5EF4-FFF2-40B4-BE49-F238E27FC236}">
                <a16:creationId xmlns:a16="http://schemas.microsoft.com/office/drawing/2014/main" id="{4C9CDCE3-085C-7B49-7B8D-972C902F84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94" y="236570"/>
            <a:ext cx="1254026" cy="783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02282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1527175" y="17208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63492" name="Line 143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3" name="Line 146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4" name="Text Box 599"/>
          <p:cNvSpPr txBox="1">
            <a:spLocks noChangeArrowheads="1"/>
          </p:cNvSpPr>
          <p:nvPr/>
        </p:nvSpPr>
        <p:spPr bwMode="auto">
          <a:xfrm>
            <a:off x="1311275" y="1576388"/>
            <a:ext cx="2252663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63495" name="Line 739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6" name="Line 742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7" name="Line 1061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8" name="Line 1064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12" name="Tytuł 1"/>
          <p:cNvSpPr txBox="1">
            <a:spLocks/>
          </p:cNvSpPr>
          <p:nvPr/>
        </p:nvSpPr>
        <p:spPr>
          <a:xfrm>
            <a:off x="1115616" y="2087563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Inne zadania realizowane przez Powiatowy Urząd Pracy dla Powiatu Warszawskiego Zachodniego w 2023 roku.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01D2C324-5A23-C2CF-42D1-66C781CEB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750" y="114186"/>
            <a:ext cx="1525150" cy="95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1842675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EFS +</a:t>
            </a:r>
          </a:p>
        </p:txBody>
      </p:sp>
      <p:sp>
        <p:nvSpPr>
          <p:cNvPr id="5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23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Urząd Pracy dla Powiatu Warszawskiego Zachodniego realizował od 01.07.2023 r. projekt współfinansowany z Europejskiego Funduszu Społecznego Plus pn. „Aktywizacja zawodowa osób bezrobotnych w powiecie warszawskim zachodnim (I)”.</a:t>
            </a:r>
            <a:br>
              <a:rPr lang="pl-PL" sz="23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3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Powyższy projekt będzie realizowany do 31.12.2024 r.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sz="23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Obraz 1" descr="Logotyp Fundusze Europejskie dla Mazowsza, flaga Polski i Unii Europejskiej oraz logo promocyjne Mazowsza złożone z ozdobnego napisu Mazowsze serce Polski ">
            <a:extLst>
              <a:ext uri="{FF2B5EF4-FFF2-40B4-BE49-F238E27FC236}">
                <a16:creationId xmlns:a16="http://schemas.microsoft.com/office/drawing/2014/main" id="{C03B408A-8363-6056-0952-DB03BCF62A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6248399"/>
            <a:ext cx="5610225" cy="46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az 4">
            <a:extLst>
              <a:ext uri="{FF2B5EF4-FFF2-40B4-BE49-F238E27FC236}">
                <a16:creationId xmlns:a16="http://schemas.microsoft.com/office/drawing/2014/main" id="{1548CCF4-09F7-7285-E11A-7F0154FCD4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524" y="259871"/>
            <a:ext cx="1470050" cy="918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1842675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EFS +</a:t>
            </a:r>
          </a:p>
        </p:txBody>
      </p:sp>
      <p:sp>
        <p:nvSpPr>
          <p:cNvPr id="5" name="Symbol zastępczy tekstu 2"/>
          <p:cNvSpPr txBox="1">
            <a:spLocks/>
          </p:cNvSpPr>
          <p:nvPr/>
        </p:nvSpPr>
        <p:spPr>
          <a:xfrm>
            <a:off x="899593" y="1268760"/>
            <a:ext cx="8064896" cy="4979639"/>
          </a:xfrm>
          <a:prstGeom prst="rect">
            <a:avLst/>
          </a:prstGeom>
        </p:spPr>
        <p:txBody>
          <a:bodyPr anchor="ctr">
            <a:normAutofit fontScale="92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„Aktywizacja zawodowa osób bezrobotnych w powiecie warszawskim zachodnim (I)” w ramach Europejskiego Funduszu Społecznego Plus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Celem projektu jest aktywizacja zawodowa osób bezrobotnych, analiza umiejętności, predyspozycji i problemów zawodowych uczestników. Projekt zakłada objęcie wsparciem osób bezrobotnych zarejestrowanych w Powiatowym Urzędzie Pracy dla Powiatu Warszawskiego Zachodniego w tym: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 w wieku 18-29 lat,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 w wieku 50 lat i więcej,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 długotrwale bezrobotnych,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 o niskich kwalifikacjach zawodowych,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 z niepełnosprawnościami,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kobiet.</a:t>
            </a:r>
            <a:b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Wsparciem w ramach projektu w 2023 r. objęto 41 osób, w tym: </a:t>
            </a:r>
            <a:b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szkoleniami - 24 osoby, stażami – 5 osób, jednorazowymi środkami na podjęcie działalności gospodarczej – 12 osób.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Obraz 1" descr="Logotyp Fundusze Europejskie dla Mazowsza, flaga Polski i Unii Europejskiej oraz logo promocyjne Mazowsza złożone z ozdobnego napisu Mazowsze serce Polski ">
            <a:extLst>
              <a:ext uri="{FF2B5EF4-FFF2-40B4-BE49-F238E27FC236}">
                <a16:creationId xmlns:a16="http://schemas.microsoft.com/office/drawing/2014/main" id="{1D3917FD-A8A6-AC31-D343-7865E43D8D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264" y="6336806"/>
            <a:ext cx="5610225" cy="46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az 4">
            <a:extLst>
              <a:ext uri="{FF2B5EF4-FFF2-40B4-BE49-F238E27FC236}">
                <a16:creationId xmlns:a16="http://schemas.microsoft.com/office/drawing/2014/main" id="{55A60BA9-E076-374E-AE74-C4CCD33AC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772" y="167967"/>
            <a:ext cx="1413227" cy="883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21773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 pracowników Urzędu</a:t>
            </a:r>
          </a:p>
        </p:txBody>
      </p:sp>
      <p:sp>
        <p:nvSpPr>
          <p:cNvPr id="5" name="Symbol zastępczy tekstu 2"/>
          <p:cNvSpPr txBox="1">
            <a:spLocks/>
          </p:cNvSpPr>
          <p:nvPr/>
        </p:nvSpPr>
        <p:spPr>
          <a:xfrm>
            <a:off x="1259632" y="684594"/>
            <a:ext cx="8316416" cy="393325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2023 r. pracownicy tut. Urzędu uczestniczyli 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87 szkoleniach indywidualnych oraz w 4 szkoleniach grupowych.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Oświadczenia dot. cudzoziemców</a:t>
            </a: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117188"/>
            <a:ext cx="7515992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 zarejestrowanych oświadczeń o powierzeniu wykonywania pracy cudzoziemcom w Powiatowym Urzędzie Pracy dla Powiatu Warszawskiego Zachodniego w 2023 r.           - </a:t>
            </a:r>
            <a:r>
              <a:rPr lang="pl-PL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2773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szt. 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 wydanych decyzji </a:t>
            </a:r>
            <a:r>
              <a:rPr lang="pl-PL" sz="20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ws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oświadczeń: 128 szt.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Zgłoszenia dotyczyły głównie pracowników – obywateli Ukrainy;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Ilość pozyskanych środków finansowych                                           z tytułu oświadczeń o powierzeniu wykonywania pracy cudzoziemcom: </a:t>
            </a:r>
            <a:r>
              <a:rPr lang="pl-PL" sz="2000" b="1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297 030,00 zł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4251D6EF-B548-AD06-04BA-DDCBBAF50B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754" y="287286"/>
            <a:ext cx="1318804" cy="824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Zezwolenia na pracę sezonową</a:t>
            </a: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418117"/>
            <a:ext cx="8280920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 wydanych decyzji </a:t>
            </a:r>
            <a:r>
              <a:rPr lang="pl-PL" sz="20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ws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zezwoleń typu S na pracę sezonową cudzoziemców w 2023 roku – </a:t>
            </a:r>
            <a:r>
              <a:rPr lang="pl-PL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62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szt. w tym: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o umorzeniu postępowania –  3 szt.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Ilość pozyskanych środków finansowych z tytułu zezwoleń na pracę sezonową dot. cudzoziemców: </a:t>
            </a:r>
            <a:r>
              <a:rPr lang="pl-PL" sz="2000" b="1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3 190,00 zł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BE61AFAC-66A5-E394-62C4-3EECEC74C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1388971" cy="868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330813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418117"/>
            <a:ext cx="8280920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xfrm>
            <a:off x="936167" y="1726486"/>
            <a:ext cx="8136715" cy="2773288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pl-PL" sz="2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Suma wygenerowanego dochodu przez Powiatowy Urząd Pracy dla Powiatu Warszawskiego Zachodniego w 2023 r. z tytułu zezwoleń na pracę sezonową cudzoziemców      oraz z tytułu oświadczeń o powierzeniu wykonywania pracy cudzoziemcom wynosi </a:t>
            </a:r>
            <a:r>
              <a:rPr lang="pl-PL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300 220,00 zł.</a:t>
            </a:r>
            <a:br>
              <a:rPr lang="pl-PL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l-PL" sz="24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1DFF5A46-99E6-D881-09AE-6B3E5E1D2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742" y="194010"/>
            <a:ext cx="1470050" cy="918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931827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418117"/>
            <a:ext cx="8280920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xfrm>
            <a:off x="1403648" y="1988840"/>
            <a:ext cx="7488643" cy="2773288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pl-PL" sz="2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 złożonych przez pracodawców powiadomień  o powierzeniu pracy obywatelom Ukrainy                   w związku z konfliktem zbrojnym na Ukrainie </a:t>
            </a:r>
            <a:r>
              <a:rPr lang="pl-PL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6 727.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2BF40310-B441-ED73-1637-996483CE56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567" y="175743"/>
            <a:ext cx="167640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744986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Informacje Starosty na temat zaspokojenia potrzeb kadrowych</a:t>
            </a: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117188"/>
            <a:ext cx="7515992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2023 r. wydano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3067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Informacji Starosty na temat możliwości zaspokojenia potrzeb kadrowych podmiotów powierzających wykonanie pracy cudzoziemcom, obejmujących obywateli polskich        i cudzoziemców określonych w art. 87 ust. 1 pkt 1-11 ustawy o promocji zatrudnienia i instytucjach rynku pracy, zarejestrowanych jako osoby bezrobotne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lub poszukujące pracy. 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65013D31-3B0E-FB93-7632-36AE019A2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161"/>
            <a:ext cx="1525150" cy="95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88931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Decyzje administracyjne</a:t>
            </a: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268760"/>
            <a:ext cx="7848872" cy="475252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2023 r. Powiatowy Urząd Pracy dla Powiatu Warszawskiego Zachodniego w toku postępowania administracyjnego wydał ogółem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4283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decyzje dotyczące osób bezrobotnych i poszukujących pracy,</a:t>
            </a: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tego zaskarżonych do II instancji – 7, z których 1 została uchylona. </a:t>
            </a:r>
          </a:p>
        </p:txBody>
      </p:sp>
      <p:pic>
        <p:nvPicPr>
          <p:cNvPr id="2" name="Obraz 4">
            <a:extLst>
              <a:ext uri="{FF2B5EF4-FFF2-40B4-BE49-F238E27FC236}">
                <a16:creationId xmlns:a16="http://schemas.microsoft.com/office/drawing/2014/main" id="{6E615423-56E4-D9CF-D9D2-EF59D1C003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287" y="260648"/>
            <a:ext cx="1512167" cy="94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275171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8406" y="6489190"/>
            <a:ext cx="1192427" cy="357644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1080241" y="1364071"/>
            <a:ext cx="7997183" cy="5552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związku z zakończoną realizacją wsparcia oraz złożonymi formularzami rozliczeniowymi 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umów o udzielenie dofinansowania części kosztów wynagrodzeń pracowników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oraz należnych od tych wynagrodzeń składek na ubezpieczenia społeczne Przedsiębiorcom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(art. 15zzb), PUP dla PWZ w 2023 roku przeprowadził kontrolę w zakresie poprawności wydatkowania środków, podczas której Pracodawcy zostali zobowiązani dostarczyć dokumenty potwierdzające wykorzystanie otrzymanej pomocy.  </a:t>
            </a: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2023 r. przeprowadzono kontrole u Przedsiębiorców, którzy otrzymali dotacje na pokrycie bieżących kosztów prowadzenia działalności gospodarczej dla mikro i małych przedsiębiorstw (art. 15zze</a:t>
            </a:r>
            <a:r>
              <a:rPr lang="pl-PL" sz="1400" baseline="30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ustawy z dnia 2 marca 2020 r. o szczególnych rozwiązaniach związanych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zapobieganiem, przeciwdziałaniem i zwalczaniem COVID-19, innych chorób zakaźnych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oraz wywołanych nimi sytuacji kryzysowych oraz Rozporządzenie w sprawie wsparcia uczestników obrotu gospodarczego  poszkodowanych na skutek pandemii Covid-19),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mające na celu weryfikację spełnienia warunków do otrzymania wsparcia oraz wykorzystania otrzymanych środków zgodnie z przeznaczeniem. Przedsiębiorcy zostali zobowiązani dostarczyć dokumenty potwierdzające spełnienie warunków do otrzymania wsparcia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oraz wykorzystanie otrzymanej pomocy.</a:t>
            </a:r>
            <a:endParaRPr lang="pl-PL" sz="14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pl-PL" sz="1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156544" y="773116"/>
            <a:ext cx="79208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600" dirty="0">
                <a:solidFill>
                  <a:schemeClr val="accent2">
                    <a:lumMod val="50000"/>
                  </a:schemeClr>
                </a:solidFill>
              </a:rPr>
              <a:t>W ramach tarczy antykryzysowej COVID-19 Powiatowy Urząd Pracy dla Powiatu Warszawskiego Zachodniego realizował następujące zadania:</a:t>
            </a:r>
          </a:p>
        </p:txBody>
      </p:sp>
      <p:sp>
        <p:nvSpPr>
          <p:cNvPr id="8" name="Prostokąt 7"/>
          <p:cNvSpPr/>
          <p:nvPr/>
        </p:nvSpPr>
        <p:spPr>
          <a:xfrm>
            <a:off x="1547664" y="194819"/>
            <a:ext cx="7272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2400" b="1" dirty="0">
                <a:solidFill>
                  <a:srgbClr val="33A583">
                    <a:lumMod val="50000"/>
                  </a:srgbClr>
                </a:solidFill>
              </a:rPr>
              <a:t>Kontrola instrumentów Tarczy Antykryzysowej</a:t>
            </a:r>
            <a:endParaRPr lang="pl-PL" sz="2400"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1549948C-2523-D5A3-DB89-E723FE63D4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175"/>
            <a:ext cx="1182018" cy="738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14725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331640" y="213782"/>
            <a:ext cx="69259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Dane statystyczne dotyczące wyników kontroli instrumentów </a:t>
            </a:r>
          </a:p>
          <a:p>
            <a:pPr algn="ctr"/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Tarczy Antykryzysowej - stan na 31.12.2023 r.</a:t>
            </a: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6890723"/>
              </p:ext>
            </p:extLst>
          </p:nvPr>
        </p:nvGraphicFramePr>
        <p:xfrm>
          <a:off x="899592" y="1274084"/>
          <a:ext cx="7920880" cy="4801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59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82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2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28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5117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99585"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Instrument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Ilość złożonych wniosków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Ilość wniosków rozpatrzonych pozytywnie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Kwota wypłaconego</a:t>
                      </a:r>
                      <a:r>
                        <a:rPr lang="pl-PL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dofinansowania w zł.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Liczba wniosków podlegających kontroli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Liczba pozytywnie rozliczonych wniosków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Kwota nienależnie pobranego dofinansowania</a:t>
                      </a:r>
                      <a:r>
                        <a:rPr lang="pl-PL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(spłacona) w zł.</a:t>
                      </a:r>
                      <a:endParaRPr lang="pl-PL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Kwota nienależnie</a:t>
                      </a:r>
                      <a:r>
                        <a:rPr lang="pl-PL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pobranego dofinansowania (</a:t>
                      </a:r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 spłaty) w zł.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8219">
                <a:tc>
                  <a:txBody>
                    <a:bodyPr/>
                    <a:lstStyle/>
                    <a:p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Dofinansowanie części kosztów wynagrodzeń pracowników oraz należnych składek na ubezpieczenia społeczne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16 410 847,29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317 888,48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285 581,78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0748">
                <a:tc>
                  <a:txBody>
                    <a:bodyPr/>
                    <a:lstStyle/>
                    <a:p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Dofinansowanie</a:t>
                      </a:r>
                      <a:r>
                        <a:rPr lang="pl-PL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części kosztów wynagrodzeń pracowników organizacji pozarządowych oraz należnych składek na ubezpieczenia społeczne</a:t>
                      </a:r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93 064,82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26 408,56 </a:t>
                      </a:r>
                    </a:p>
                    <a:p>
                      <a:pPr algn="ctr"/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82668">
                <a:tc>
                  <a:txBody>
                    <a:bodyPr/>
                    <a:lstStyle/>
                    <a:p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Dofinansowanie części kosztów wynagrodzeń pracowników oraz należnych</a:t>
                      </a:r>
                      <a:r>
                        <a:rPr lang="pl-PL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składek na ubezpieczenia społeczne jednostki organizacji kościoła, związku wyznaniowego oraz kościelnej osoby prawnej</a:t>
                      </a:r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54 300,00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21320">
                <a:tc>
                  <a:txBody>
                    <a:bodyPr/>
                    <a:lstStyle/>
                    <a:p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Dotacje na pokrycie bieżących kosztów prowadzenia działalności gospodarczej dla mikro i małych przedsiębiorstw określonych branż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2053</a:t>
                      </a:r>
                    </a:p>
                    <a:p>
                      <a:pPr algn="ctr"/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1842</a:t>
                      </a:r>
                    </a:p>
                    <a:p>
                      <a:pPr algn="ctr"/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9 200 571,71</a:t>
                      </a:r>
                    </a:p>
                    <a:p>
                      <a:pPr algn="ctr"/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96 731,72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87 113,63 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7" name="Obraz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8406" y="6489190"/>
            <a:ext cx="1192427" cy="357644"/>
          </a:xfrm>
          <a:prstGeom prst="rect">
            <a:avLst/>
          </a:prstGeom>
        </p:spPr>
      </p:pic>
      <p:pic>
        <p:nvPicPr>
          <p:cNvPr id="2" name="Obraz 4">
            <a:extLst>
              <a:ext uri="{FF2B5EF4-FFF2-40B4-BE49-F238E27FC236}">
                <a16:creationId xmlns:a16="http://schemas.microsoft.com/office/drawing/2014/main" id="{9DAC5D74-AD45-E129-DBFE-E9CA0CD7BDC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14" y="97602"/>
            <a:ext cx="103413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984249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pole tekstowe 2"/>
          <p:cNvSpPr txBox="1">
            <a:spLocks noChangeArrowheads="1"/>
          </p:cNvSpPr>
          <p:nvPr/>
        </p:nvSpPr>
        <p:spPr bwMode="auto">
          <a:xfrm>
            <a:off x="2411760" y="2204864"/>
            <a:ext cx="468750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8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FINANSE</a:t>
            </a: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014" y="4797152"/>
            <a:ext cx="2314791" cy="1716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braz 4">
            <a:extLst>
              <a:ext uri="{FF2B5EF4-FFF2-40B4-BE49-F238E27FC236}">
                <a16:creationId xmlns:a16="http://schemas.microsoft.com/office/drawing/2014/main" id="{4616D969-40DA-54C0-A479-FBF2F83C23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136" y="188640"/>
            <a:ext cx="1497624" cy="936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1819953" y="93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Aktywne formy przeciwdziałania bezrobociu w 2023 r.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098127"/>
              </p:ext>
            </p:extLst>
          </p:nvPr>
        </p:nvGraphicFramePr>
        <p:xfrm>
          <a:off x="1115616" y="789023"/>
          <a:ext cx="7920880" cy="5999769"/>
        </p:xfrm>
        <a:graphic>
          <a:graphicData uri="http://schemas.openxmlformats.org/drawingml/2006/table">
            <a:tbl>
              <a:tblPr/>
              <a:tblGrid>
                <a:gridCol w="15356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3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99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99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2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8907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5072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26129">
                <a:tc rowSpan="2">
                  <a:txBody>
                    <a:bodyPr/>
                    <a:lstStyle/>
                    <a:p>
                      <a:pPr algn="ctr" fontAlgn="b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195" marR="6195" marT="619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pl-PL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na 2023 r.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6A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pl-PL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WYDATKI 2023 r.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81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FP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 dirty="0">
                          <a:solidFill>
                            <a:srgbClr val="A1402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EFS +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FP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 dirty="0">
                          <a:solidFill>
                            <a:srgbClr val="A1402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EFS +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0404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STAŻE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488 270,75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442 270,75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480</a:t>
                      </a:r>
                      <a:r>
                        <a:rPr lang="pl-PL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769,87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441 856,38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38 913,49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9064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ROBOTY PUBLICZNE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573 077,58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573 077,58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557 656,92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557 656,92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5608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INTERWENCYJNE 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178 120,95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178 120,95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176 143,45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176 143,45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0404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SZKOLENIA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227 827,89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164 732,55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63 095,34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215 723,07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163 471,15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52 251,92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6522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OPŁATY NOSTRYFIKACYJNE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3 605,00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3 605,00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3 605,00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3 605,00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19064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STUDIA PODYPLOMOWE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</a:t>
                      </a:r>
                      <a:r>
                        <a:rPr lang="pl-PL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812,11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43 812,11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43 812,11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43 812,11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9064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SPOŁECZNIE UŻYTECZNE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3 915,00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3 915,00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pl-PL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915,00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3 915,00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5608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ŚRODKI NA PODJĘCIE DZIAŁ. GOSP.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pl-P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933 936,82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1 506 536,82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427 400,00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1 914 266,51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1 503 866,51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410 400,00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3121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DOFINANSOWANIE WYNAGRODZENIA </a:t>
                      </a:r>
                    </a:p>
                    <a:p>
                      <a:pPr algn="l" rtl="0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 ZATRUDNIENIE BEZROBOTNEGO 50+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63 068,34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</a:t>
                      </a:r>
                      <a:r>
                        <a:rPr lang="pl-PL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068,34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63 059,01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63 059,01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789018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REFUNDACJA KOSZTÓW WYPOSAŻENIA </a:t>
                      </a:r>
                    </a:p>
                    <a:p>
                      <a:pPr algn="l" rtl="0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DOPOSAŻENIA STANOWISKA PRACY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140 000,00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140</a:t>
                      </a:r>
                      <a:r>
                        <a:rPr lang="pl-PL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000,00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140 000,00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140 000,00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73410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INNE WYDATKI (BADANIA BEZROBOTNYCH)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1 560,00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pl-PL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560,00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9064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BON NA ZASIEDLENIA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27 500,00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  <a:r>
                        <a:rPr lang="pl-PL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500,00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27 500,00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27 500,00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0404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3 684 694,44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pl-PL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148 199,10 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536 495,34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3 627 010,94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3 125 445,53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501 565,41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19064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KRAJOWY FUNDUSZ SZKOLENIOWY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769 961,00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769</a:t>
                      </a:r>
                      <a:r>
                        <a:rPr lang="pl-PL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961,00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757 695,49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757 695,49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20923">
                <a:tc>
                  <a:txBody>
                    <a:bodyPr/>
                    <a:lstStyle/>
                    <a:p>
                      <a:pPr algn="l" rtl="0" fontAlgn="b"/>
                      <a:r>
                        <a:rPr lang="pl-PL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L="6195" marR="6195" marT="619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pl-PL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454 655,44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pl-PL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918 160,10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536 495,34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4 3</a:t>
                      </a:r>
                      <a:r>
                        <a:rPr lang="pl-PL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84 706,43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3 883</a:t>
                      </a:r>
                      <a:r>
                        <a:rPr lang="pl-PL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141,02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501 565,41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pic>
        <p:nvPicPr>
          <p:cNvPr id="2" name="Obraz 4">
            <a:extLst>
              <a:ext uri="{FF2B5EF4-FFF2-40B4-BE49-F238E27FC236}">
                <a16:creationId xmlns:a16="http://schemas.microsoft.com/office/drawing/2014/main" id="{9434D953-CF28-6B56-A981-2EE286CAAB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951" y="50650"/>
            <a:ext cx="1038002" cy="648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934999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691680" y="548680"/>
            <a:ext cx="698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Pasywne wydatki z Funduszu Pracy w 2023 r.</a:t>
            </a: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0833467"/>
              </p:ext>
            </p:extLst>
          </p:nvPr>
        </p:nvGraphicFramePr>
        <p:xfrm>
          <a:off x="1691680" y="1917332"/>
          <a:ext cx="6840760" cy="3023335"/>
        </p:xfrm>
        <a:graphic>
          <a:graphicData uri="http://schemas.openxmlformats.org/drawingml/2006/table">
            <a:tbl>
              <a:tblPr/>
              <a:tblGrid>
                <a:gridCol w="50732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74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3239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Wybrane zadania 2023 r.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Wydatkowana kwota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701"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zasiłki dla bezrobotnych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3 362</a:t>
                      </a:r>
                      <a:r>
                        <a:rPr lang="pl-PL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278,01</a:t>
                      </a:r>
                      <a:endParaRPr lang="pl-P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8701"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dodatki aktywizacyjne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167</a:t>
                      </a:r>
                      <a:r>
                        <a:rPr lang="pl-PL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855,2</a:t>
                      </a:r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8701"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koszty wezwań, zawiadomień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</a:t>
                      </a:r>
                      <a:r>
                        <a:rPr lang="pl-PL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437,86</a:t>
                      </a:r>
                      <a:endParaRPr lang="pl-P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8701"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koszty systemu informatycznego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254</a:t>
                      </a:r>
                      <a:r>
                        <a:rPr lang="pl-PL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993,74</a:t>
                      </a:r>
                      <a:endParaRPr lang="pl-P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8701"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koszty szkolenia kadr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127</a:t>
                      </a:r>
                      <a:r>
                        <a:rPr lang="pl-PL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250,09</a:t>
                      </a:r>
                      <a:endParaRPr lang="pl-P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6591"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Razem FP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3 997</a:t>
                      </a:r>
                      <a:r>
                        <a:rPr lang="pl-PL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814,</a:t>
                      </a:r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3" name="Obraz 4">
            <a:extLst>
              <a:ext uri="{FF2B5EF4-FFF2-40B4-BE49-F238E27FC236}">
                <a16:creationId xmlns:a16="http://schemas.microsoft.com/office/drawing/2014/main" id="{4BABE00A-E743-3FD2-5880-44873AAA7B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662" y="271584"/>
            <a:ext cx="1182018" cy="738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7890180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aralaksa">
  <a:themeElements>
    <a:clrScheme name="Paralaksa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8BB434"/>
      </a:accent1>
      <a:accent2>
        <a:srgbClr val="33A583"/>
      </a:accent2>
      <a:accent3>
        <a:srgbClr val="3594B4"/>
      </a:accent3>
      <a:accent4>
        <a:srgbClr val="6063B4"/>
      </a:accent4>
      <a:accent5>
        <a:srgbClr val="D35731"/>
      </a:accent5>
      <a:accent6>
        <a:srgbClr val="EBAC4B"/>
      </a:accent6>
      <a:hlink>
        <a:srgbClr val="65AD30"/>
      </a:hlink>
      <a:folHlink>
        <a:srgbClr val="8ED25B"/>
      </a:folHlink>
    </a:clrScheme>
    <a:fontScheme name="Paralaksa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aks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EBEC8F79-A447-43FC-8E81-85E8468AF3F9}"/>
    </a:ext>
  </a:extLst>
</a:theme>
</file>

<file path=ppt/theme/theme3.xml><?xml version="1.0" encoding="utf-8"?>
<a:theme xmlns:a="http://schemas.openxmlformats.org/drawingml/2006/main" name="1_Paralaksa">
  <a:themeElements>
    <a:clrScheme name="Paralaksa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8BB434"/>
      </a:accent1>
      <a:accent2>
        <a:srgbClr val="33A583"/>
      </a:accent2>
      <a:accent3>
        <a:srgbClr val="3594B4"/>
      </a:accent3>
      <a:accent4>
        <a:srgbClr val="6063B4"/>
      </a:accent4>
      <a:accent5>
        <a:srgbClr val="D35731"/>
      </a:accent5>
      <a:accent6>
        <a:srgbClr val="EBAC4B"/>
      </a:accent6>
      <a:hlink>
        <a:srgbClr val="65AD30"/>
      </a:hlink>
      <a:folHlink>
        <a:srgbClr val="8ED25B"/>
      </a:folHlink>
    </a:clrScheme>
    <a:fontScheme name="Paralaksa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aks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EBEC8F79-A447-43FC-8E81-85E8468AF3F9}"/>
    </a:ext>
  </a:extLst>
</a:theme>
</file>

<file path=ppt/theme/theme4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21255</TotalTime>
  <Words>3675</Words>
  <Application>Microsoft Office PowerPoint</Application>
  <PresentationFormat>Pokaz na ekranie (4:3)</PresentationFormat>
  <Paragraphs>574</Paragraphs>
  <Slides>50</Slides>
  <Notes>10</Notes>
  <HiddenSlides>0</HiddenSlides>
  <MMClips>0</MMClips>
  <ScaleCrop>false</ScaleCrop>
  <HeadingPairs>
    <vt:vector size="6" baseType="variant">
      <vt:variant>
        <vt:lpstr>Używane czcionki</vt:lpstr>
      </vt:variant>
      <vt:variant>
        <vt:i4>9</vt:i4>
      </vt:variant>
      <vt:variant>
        <vt:lpstr>Motyw</vt:lpstr>
      </vt:variant>
      <vt:variant>
        <vt:i4>3</vt:i4>
      </vt:variant>
      <vt:variant>
        <vt:lpstr>Tytuły slajdów</vt:lpstr>
      </vt:variant>
      <vt:variant>
        <vt:i4>50</vt:i4>
      </vt:variant>
    </vt:vector>
  </HeadingPairs>
  <TitlesOfParts>
    <vt:vector size="62" baseType="lpstr">
      <vt:lpstr>Arial</vt:lpstr>
      <vt:lpstr>Arial Unicode MS</vt:lpstr>
      <vt:lpstr>Calibri</vt:lpstr>
      <vt:lpstr>Calibri Light</vt:lpstr>
      <vt:lpstr>Corbel</vt:lpstr>
      <vt:lpstr>Symbol</vt:lpstr>
      <vt:lpstr>Times New Roman</vt:lpstr>
      <vt:lpstr>Wingdings</vt:lpstr>
      <vt:lpstr>Wingdings 2</vt:lpstr>
      <vt:lpstr>HDOfficeLightV0</vt:lpstr>
      <vt:lpstr>Paralaksa</vt:lpstr>
      <vt:lpstr>1_Paralaksa</vt:lpstr>
      <vt:lpstr>Sprawozdanie z działalności  Powiatowego Urzędu Pracy  dla Powiatu Warszawskiego Zachodniego  za 2023 rok</vt:lpstr>
      <vt:lpstr>Sprawozdanie z działalności Powiatowego Urzędu Pracy  dla Powiatu Warszawskiego Zachodniego za 2023 rok.</vt:lpstr>
      <vt:lpstr>Stopa bezrobocia w powiecie  (stan na 31.12.)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Warszawskie Zachodnie Targi Pracy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Rodzaj działalności prowadzonej przez osoby bezrobotne otrzymujące jednorazowe środki to m.in.: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Suma wygenerowanego dochodu przez Powiatowy Urząd Pracy dla Powiatu Warszawskiego Zachodniego w 2023 r. z tytułu zezwoleń na pracę sezonową cudzoziemców      oraz z tytułu oświadczeń o powierzeniu wykonywania pracy cudzoziemcom wynosi 300 220,00 zł. </vt:lpstr>
      <vt:lpstr>Liczba złożonych przez pracodawców powiadomień  o powierzeniu pracy obywatelom Ukrainy                   w związku z konfliktem zbrojnym na Ukrainie – 6 727.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RYNEK PRACY W POWIECIE WARSZAWSKIM ZACHODNIM</dc:title>
  <dc:creator>Doradca</dc:creator>
  <cp:lastModifiedBy>Anna Wojciechowska</cp:lastModifiedBy>
  <cp:revision>1820</cp:revision>
  <cp:lastPrinted>2024-05-13T09:03:11Z</cp:lastPrinted>
  <dcterms:created xsi:type="dcterms:W3CDTF">2008-06-02T06:50:43Z</dcterms:created>
  <dcterms:modified xsi:type="dcterms:W3CDTF">2024-07-15T12:45:32Z</dcterms:modified>
</cp:coreProperties>
</file>