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184" r:id="rId1"/>
    <p:sldMasterId id="2147484298" r:id="rId2"/>
    <p:sldMasterId id="2147484334" r:id="rId3"/>
  </p:sldMasterIdLst>
  <p:notesMasterIdLst>
    <p:notesMasterId r:id="rId42"/>
  </p:notesMasterIdLst>
  <p:handoutMasterIdLst>
    <p:handoutMasterId r:id="rId43"/>
  </p:handoutMasterIdLst>
  <p:sldIdLst>
    <p:sldId id="428" r:id="rId4"/>
    <p:sldId id="426" r:id="rId5"/>
    <p:sldId id="360" r:id="rId6"/>
    <p:sldId id="258" r:id="rId7"/>
    <p:sldId id="259" r:id="rId8"/>
    <p:sldId id="287" r:id="rId9"/>
    <p:sldId id="288" r:id="rId10"/>
    <p:sldId id="385" r:id="rId11"/>
    <p:sldId id="301" r:id="rId12"/>
    <p:sldId id="381" r:id="rId13"/>
    <p:sldId id="446" r:id="rId14"/>
    <p:sldId id="388" r:id="rId15"/>
    <p:sldId id="386" r:id="rId16"/>
    <p:sldId id="338" r:id="rId17"/>
    <p:sldId id="387" r:id="rId18"/>
    <p:sldId id="352" r:id="rId19"/>
    <p:sldId id="452" r:id="rId20"/>
    <p:sldId id="394" r:id="rId21"/>
    <p:sldId id="384" r:id="rId22"/>
    <p:sldId id="347" r:id="rId23"/>
    <p:sldId id="348" r:id="rId24"/>
    <p:sldId id="345" r:id="rId25"/>
    <p:sldId id="349" r:id="rId26"/>
    <p:sldId id="350" r:id="rId27"/>
    <p:sldId id="333" r:id="rId28"/>
    <p:sldId id="331" r:id="rId29"/>
    <p:sldId id="457" r:id="rId30"/>
    <p:sldId id="458" r:id="rId31"/>
    <p:sldId id="378" r:id="rId32"/>
    <p:sldId id="325" r:id="rId33"/>
    <p:sldId id="438" r:id="rId34"/>
    <p:sldId id="456" r:id="rId35"/>
    <p:sldId id="436" r:id="rId36"/>
    <p:sldId id="437" r:id="rId37"/>
    <p:sldId id="460" r:id="rId38"/>
    <p:sldId id="323" r:id="rId39"/>
    <p:sldId id="451" r:id="rId40"/>
    <p:sldId id="450" r:id="rId41"/>
  </p:sldIdLst>
  <p:sldSz cx="9144000" cy="6858000" type="screen4x3"/>
  <p:notesSz cx="6797675" cy="9926638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9D4D"/>
    <a:srgbClr val="00B050"/>
    <a:srgbClr val="0ABA5A"/>
    <a:srgbClr val="CCCCFF"/>
    <a:srgbClr val="ECF7A7"/>
    <a:srgbClr val="800080"/>
    <a:srgbClr val="3399FF"/>
    <a:srgbClr val="FFFF66"/>
    <a:srgbClr val="CC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3" autoAdjust="0"/>
    <p:restoredTop sz="88221" autoAdjust="0"/>
  </p:normalViewPr>
  <p:slideViewPr>
    <p:cSldViewPr>
      <p:cViewPr varScale="1">
        <p:scale>
          <a:sx n="99" d="100"/>
          <a:sy n="99" d="100"/>
        </p:scale>
        <p:origin x="1920" y="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18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/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1.6744667812160225E-3"/>
                  <c:y val="1.46974410250712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6744667812159889E-3"/>
                  <c:y val="5.87897641002853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3489335624319904E-3"/>
                  <c:y val="5.87897641002841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674466781216083E-3"/>
                  <c:y val="1.1757952820057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8.81846461504271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3489335624319288E-3"/>
                  <c:y val="2.05764174350997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800"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Arkusz1!$A$4:$A$9</c:f>
              <c:strCache>
                <c:ptCount val="6"/>
                <c:pt idx="0">
                  <c:v>2015 r.</c:v>
                </c:pt>
                <c:pt idx="1">
                  <c:v>2016 r.</c:v>
                </c:pt>
                <c:pt idx="2">
                  <c:v>2017 r.</c:v>
                </c:pt>
                <c:pt idx="3">
                  <c:v>2018 r.</c:v>
                </c:pt>
                <c:pt idx="4">
                  <c:v>2019 r.</c:v>
                </c:pt>
                <c:pt idx="5">
                  <c:v>2020 r.</c:v>
                </c:pt>
              </c:strCache>
            </c:strRef>
          </c:cat>
          <c:val>
            <c:numRef>
              <c:f>Arkusz1!$B$4:$B$9</c:f>
              <c:numCache>
                <c:formatCode>General</c:formatCode>
                <c:ptCount val="6"/>
                <c:pt idx="0">
                  <c:v>4.4000000000000004</c:v>
                </c:pt>
                <c:pt idx="1">
                  <c:v>3.2</c:v>
                </c:pt>
                <c:pt idx="2">
                  <c:v>2.4</c:v>
                </c:pt>
                <c:pt idx="3" formatCode="0.0">
                  <c:v>2</c:v>
                </c:pt>
                <c:pt idx="4" formatCode="0.0">
                  <c:v>1.6</c:v>
                </c:pt>
                <c:pt idx="5">
                  <c:v>2.2999999999999998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85904464"/>
        <c:axId val="385903680"/>
        <c:axId val="0"/>
      </c:bar3DChart>
      <c:catAx>
        <c:axId val="385904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85903680"/>
        <c:crosses val="autoZero"/>
        <c:auto val="1"/>
        <c:lblAlgn val="ctr"/>
        <c:lblOffset val="100"/>
        <c:noMultiLvlLbl val="0"/>
      </c:catAx>
      <c:valAx>
        <c:axId val="3859036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85904464"/>
        <c:crosses val="autoZero"/>
        <c:crossBetween val="between"/>
        <c:maj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solidFill>
          <a:schemeClr val="bg1"/>
        </a:solidFill>
        <a:ln w="25396">
          <a:noFill/>
        </a:ln>
      </c:spPr>
    </c:sideWall>
    <c:backWall>
      <c:thickness val="0"/>
      <c:spPr>
        <a:solidFill>
          <a:schemeClr val="bg1"/>
        </a:solidFill>
        <a:ln w="25396">
          <a:noFill/>
        </a:ln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-4.8096192384768964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8096192384769537E-3"/>
                  <c:y val="-2.383368814876519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206412825651369E-3"/>
                  <c:y val="-4.766737629752937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6032064128256513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4.8096192384769537E-3"/>
                  <c:y val="-2.3833688148764691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8.0160320641283998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10,9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9.6192384769539247E-3"/>
                  <c:y val="-4.766737629752852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2064128256513108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0.28056112224448931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Arkusz1!$A$2:$A$10</c:f>
              <c:strCache>
                <c:ptCount val="9"/>
                <c:pt idx="0">
                  <c:v>Grodziski</c:v>
                </c:pt>
                <c:pt idx="1">
                  <c:v>Grójecki</c:v>
                </c:pt>
                <c:pt idx="2">
                  <c:v>Piaseczyński</c:v>
                </c:pt>
                <c:pt idx="3">
                  <c:v>Pruszkowski</c:v>
                </c:pt>
                <c:pt idx="4">
                  <c:v>Sochaczewski</c:v>
                </c:pt>
                <c:pt idx="5">
                  <c:v>Warszawski zachodni</c:v>
                </c:pt>
                <c:pt idx="6">
                  <c:v>Żyrardowski</c:v>
                </c:pt>
                <c:pt idx="7">
                  <c:v>WOJ. MAZOWIECKIE</c:v>
                </c:pt>
                <c:pt idx="8">
                  <c:v>POLSKA </c:v>
                </c:pt>
              </c:strCache>
            </c:strRef>
          </c:cat>
          <c:val>
            <c:numRef>
              <c:f>Arkusz1!$B$2:$B$10</c:f>
              <c:numCache>
                <c:formatCode>0.0</c:formatCode>
                <c:ptCount val="9"/>
                <c:pt idx="0">
                  <c:v>2.2999999999999998</c:v>
                </c:pt>
                <c:pt idx="1">
                  <c:v>2</c:v>
                </c:pt>
                <c:pt idx="2">
                  <c:v>3.1</c:v>
                </c:pt>
                <c:pt idx="3">
                  <c:v>2.7</c:v>
                </c:pt>
                <c:pt idx="4">
                  <c:v>4.5999999999999996</c:v>
                </c:pt>
                <c:pt idx="5">
                  <c:v>1.6</c:v>
                </c:pt>
                <c:pt idx="6">
                  <c:v>9.6</c:v>
                </c:pt>
                <c:pt idx="7">
                  <c:v>4.4000000000000004</c:v>
                </c:pt>
                <c:pt idx="8">
                  <c:v>5.2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385906816"/>
        <c:axId val="385901720"/>
        <c:axId val="0"/>
      </c:bar3DChart>
      <c:catAx>
        <c:axId val="38590681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85901720"/>
        <c:crosses val="autoZero"/>
        <c:auto val="1"/>
        <c:lblAlgn val="ctr"/>
        <c:lblOffset val="100"/>
        <c:noMultiLvlLbl val="0"/>
      </c:catAx>
      <c:valAx>
        <c:axId val="385901720"/>
        <c:scaling>
          <c:orientation val="minMax"/>
        </c:scaling>
        <c:delete val="0"/>
        <c:axPos val="b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859068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view3D>
      <c:rotX val="0"/>
      <c:rotY val="0"/>
      <c:rAngAx val="0"/>
      <c:perspective val="0"/>
    </c:view3D>
    <c:floor>
      <c:thickness val="0"/>
    </c:floor>
    <c:sideWall>
      <c:thickness val="0"/>
      <c:spPr>
        <a:solidFill>
          <a:schemeClr val="bg1"/>
        </a:solidFill>
        <a:ln w="25396">
          <a:noFill/>
        </a:ln>
      </c:spPr>
    </c:sideWall>
    <c:backWall>
      <c:thickness val="0"/>
      <c:spPr>
        <a:solidFill>
          <a:schemeClr val="bg1"/>
        </a:solidFill>
        <a:ln w="25396">
          <a:noFill/>
        </a:ln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2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dLbl>
              <c:idx val="0"/>
              <c:layout>
                <c:manualLayout>
                  <c:x val="-4.8096192384769537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250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4128256513027362E-3"/>
                  <c:y val="-4.766737629752852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206412825651369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0160320641282975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84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8.0160320641282565E-4"/>
                  <c:y val="-4.7667376297528506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116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9719438877755521E-2"/>
                      <c:h val="5.9524729984956629E-2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-9.6192384769539663E-3"/>
                  <c:y val="-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106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6.4128256513026191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200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4.8096192384771913E-3"/>
                  <c:y val="-4.7667376297528983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496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2064128256513108E-3"/>
                  <c:y val="-2.1847295087883761E-1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311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4.8096192384770734E-3"/>
                  <c:y val="2.383368814876429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603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latin typeface="Calibri" panose="020F0502020204030204" pitchFamily="34" charset="0"/>
                    <a:cs typeface="Calibri" panose="020F050202020403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Arkusz1!$A$2:$A$11</c:f>
              <c:strCache>
                <c:ptCount val="10"/>
                <c:pt idx="0">
                  <c:v>do 30 roku życia</c:v>
                </c:pt>
                <c:pt idx="1">
                  <c:v>niepełnosprawni</c:v>
                </c:pt>
                <c:pt idx="2">
                  <c:v>osoby w okresie 12 miesięcy od dnia ukończenia nauki</c:v>
                </c:pt>
                <c:pt idx="3">
                  <c:v>kobiety, które nie podjęły zatrudnienia po urodzeniu dziecka</c:v>
                </c:pt>
                <c:pt idx="4">
                  <c:v>posiadające co najmniej jedno dziecko do 6 roku życia</c:v>
                </c:pt>
                <c:pt idx="5">
                  <c:v>do 25 roku życia</c:v>
                </c:pt>
                <c:pt idx="6">
                  <c:v>bez doświadczenia zawodowego</c:v>
                </c:pt>
                <c:pt idx="7">
                  <c:v>powyżej 50 roku życia</c:v>
                </c:pt>
                <c:pt idx="8">
                  <c:v>bez kwalifikiacji zawodowych</c:v>
                </c:pt>
                <c:pt idx="9">
                  <c:v>długotrwale bezrobotne</c:v>
                </c:pt>
              </c:strCache>
            </c:strRef>
          </c:cat>
          <c:val>
            <c:numRef>
              <c:f>Arkusz1!$B$2:$B$11</c:f>
              <c:numCache>
                <c:formatCode>General</c:formatCode>
                <c:ptCount val="10"/>
                <c:pt idx="0">
                  <c:v>250</c:v>
                </c:pt>
                <c:pt idx="1">
                  <c:v>48</c:v>
                </c:pt>
                <c:pt idx="2">
                  <c:v>45</c:v>
                </c:pt>
                <c:pt idx="3">
                  <c:v>84</c:v>
                </c:pt>
                <c:pt idx="4">
                  <c:v>116</c:v>
                </c:pt>
                <c:pt idx="5">
                  <c:v>106</c:v>
                </c:pt>
                <c:pt idx="6">
                  <c:v>200</c:v>
                </c:pt>
                <c:pt idx="7">
                  <c:v>496</c:v>
                </c:pt>
                <c:pt idx="8">
                  <c:v>311</c:v>
                </c:pt>
                <c:pt idx="9">
                  <c:v>603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385907600"/>
        <c:axId val="385907992"/>
        <c:axId val="0"/>
      </c:bar3DChart>
      <c:catAx>
        <c:axId val="38590760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85907992"/>
        <c:crosses val="autoZero"/>
        <c:auto val="1"/>
        <c:lblAlgn val="ctr"/>
        <c:lblOffset val="100"/>
        <c:noMultiLvlLbl val="0"/>
      </c:catAx>
      <c:valAx>
        <c:axId val="38590799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Calibri" panose="020F0502020204030204" pitchFamily="34" charset="0"/>
                <a:cs typeface="Calibri" panose="020F0502020204030204" pitchFamily="34" charset="0"/>
              </a:defRPr>
            </a:pPr>
            <a:endParaRPr lang="pl-PL"/>
          </a:p>
        </c:txPr>
        <c:crossAx val="3859076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7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7E411259-1B56-48B6-9326-BBB491A4CEE3}" type="datetimeFigureOut">
              <a:rPr lang="pl-PL"/>
              <a:pPr>
                <a:defRPr/>
              </a:pPr>
              <a:t>15.06.2022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7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293DBE49-27B5-4313-958A-8259F3BFC82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5719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0"/>
            <a:ext cx="6797675" cy="9926638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1277" y="0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475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16463"/>
            <a:ext cx="5438775" cy="446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1277" y="9428163"/>
            <a:ext cx="2944813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E43DAE39-3200-4A70-A30E-C6B3199C97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3417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3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471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12B55F04-A769-493B-A34C-B552BCB4597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4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4116095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90239D35-15CF-4319-BEFF-1D54E9B878E2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78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78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4"/>
            <a:ext cx="5440363" cy="4559300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693948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0DAE9A28-0AB8-4339-8A9E-9EF2E91EE4D7}" type="slidenum">
              <a:rPr lang="pl-PL" smtClean="0"/>
              <a:pPr>
                <a:defRPr/>
              </a:pPr>
              <a:t>6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30026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83B55AD-A8DD-4F04-91C5-7D090B34C01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20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4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1015299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96284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6F3BFF4-F3AA-4E2F-9C5A-ACD5A0B096A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23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4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2074924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24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6464"/>
            <a:ext cx="5440363" cy="4559300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564225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2BE9E-BBF1-47B1-AE17-271F3CF6483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3003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2D6A8A-916A-4647-A9DD-F085E2AFC85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84408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95814-692A-4108-A66D-0035D908103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3064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702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7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67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09488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2169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1616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8842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215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pPr>
              <a:defRPr/>
            </a:pPr>
            <a:fld id="{4F32BE9E-BBF1-47B1-AE17-271F3CF6483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3887595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pPr>
              <a:defRPr/>
            </a:pPr>
            <a:fld id="{802D6A8A-916A-4647-A9DD-F085E2AFC85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1775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pPr>
              <a:defRPr/>
            </a:pPr>
            <a:fld id="{03395814-692A-4108-A66D-0035D908103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8841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9768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6951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20138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03149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0992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8954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2190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13321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42599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21123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74517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76350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87609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/>
              <a:pPr>
                <a:defRPr/>
              </a:pPr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98604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2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4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405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9" y="4402668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4" y="6117338"/>
            <a:ext cx="857473" cy="365125"/>
          </a:xfrm>
        </p:spPr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8"/>
            <a:ext cx="3609438" cy="365125"/>
          </a:xfrm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8"/>
            <a:ext cx="411480" cy="365125"/>
          </a:xfrm>
        </p:spPr>
        <p:txBody>
          <a:bodyPr/>
          <a:lstStyle/>
          <a:p>
            <a:pPr>
              <a:defRPr/>
            </a:pPr>
            <a:fld id="{4F32BE9E-BBF1-47B1-AE17-271F3CF64838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9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61027822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4" y="457201"/>
            <a:ext cx="7704667" cy="19812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4" y="2667000"/>
            <a:ext cx="7704667" cy="3332816"/>
          </a:xfrm>
        </p:spPr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30" y="6108175"/>
            <a:ext cx="857473" cy="365125"/>
          </a:xfrm>
        </p:spPr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8" y="6108175"/>
            <a:ext cx="5314517" cy="365125"/>
          </a:xfrm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8" y="6108175"/>
            <a:ext cx="427833" cy="365125"/>
          </a:xfrm>
        </p:spPr>
        <p:txBody>
          <a:bodyPr/>
          <a:lstStyle/>
          <a:p>
            <a:pPr>
              <a:defRPr/>
            </a:pPr>
            <a:fld id="{802D6A8A-916A-4647-A9DD-F085E2AFC857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4984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6" y="2667000"/>
            <a:ext cx="6699805" cy="2360071"/>
          </a:xfrm>
        </p:spPr>
        <p:txBody>
          <a:bodyPr anchor="b"/>
          <a:lstStyle>
            <a:lvl1pPr algn="r">
              <a:defRPr sz="3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9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8" y="6116072"/>
            <a:ext cx="413483" cy="365125"/>
          </a:xfrm>
        </p:spPr>
        <p:txBody>
          <a:bodyPr/>
          <a:lstStyle/>
          <a:p>
            <a:pPr>
              <a:defRPr/>
            </a:pPr>
            <a:fld id="{03395814-692A-4108-A66D-0035D9081037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6483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4" y="685803"/>
            <a:ext cx="7704667" cy="1752599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8286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2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8"/>
            <a:ext cx="3672248" cy="2665259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7" y="3335338"/>
            <a:ext cx="3672248" cy="2665259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5993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1759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0249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2"/>
            <a:ext cx="4681962" cy="5105401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5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0940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3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1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6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3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4869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6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9262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2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5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0924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2" y="863023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6000" dirty="0">
                <a:solidFill>
                  <a:prstClr val="black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8" y="2819399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6000" dirty="0">
                <a:solidFill>
                  <a:prstClr val="black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2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35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6081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6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2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0673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2" y="863023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6000" dirty="0">
                <a:solidFill>
                  <a:prstClr val="black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8" y="2819399"/>
            <a:ext cx="457319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6000" dirty="0">
                <a:solidFill>
                  <a:prstClr val="black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2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1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39539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6" y="685803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5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9572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81799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4" y="685800"/>
            <a:ext cx="1328123" cy="5105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5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>
                <a:solidFill>
                  <a:prstClr val="black"/>
                </a:solidFill>
              </a:rPr>
              <a:pPr>
                <a:defRPr/>
              </a:pPr>
              <a:t>6/15/2022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680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78102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140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305" r:id="rId7"/>
    <p:sldLayoutId id="2147484306" r:id="rId8"/>
    <p:sldLayoutId id="2147484307" r:id="rId9"/>
    <p:sldLayoutId id="2147484308" r:id="rId10"/>
    <p:sldLayoutId id="2147484309" r:id="rId11"/>
    <p:sldLayoutId id="2147484310" r:id="rId12"/>
    <p:sldLayoutId id="2147484311" r:id="rId13"/>
    <p:sldLayoutId id="2147484312" r:id="rId14"/>
    <p:sldLayoutId id="2147484313" r:id="rId15"/>
    <p:sldLayoutId id="2147484314" r:id="rId16"/>
    <p:sldLayoutId id="214748431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1" y="2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4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2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80" y="6116072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8" y="6116072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8" y="6116072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3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5" r:id="rId1"/>
    <p:sldLayoutId id="2147484336" r:id="rId2"/>
    <p:sldLayoutId id="2147484337" r:id="rId3"/>
    <p:sldLayoutId id="2147484338" r:id="rId4"/>
    <p:sldLayoutId id="2147484339" r:id="rId5"/>
    <p:sldLayoutId id="2147484340" r:id="rId6"/>
    <p:sldLayoutId id="2147484341" r:id="rId7"/>
    <p:sldLayoutId id="2147484342" r:id="rId8"/>
    <p:sldLayoutId id="2147484343" r:id="rId9"/>
    <p:sldLayoutId id="2147484344" r:id="rId10"/>
    <p:sldLayoutId id="2147484345" r:id="rId11"/>
    <p:sldLayoutId id="2147484346" r:id="rId12"/>
    <p:sldLayoutId id="2147484347" r:id="rId13"/>
    <p:sldLayoutId id="2147484348" r:id="rId14"/>
    <p:sldLayoutId id="2147484349" r:id="rId15"/>
    <p:sldLayoutId id="2147484350" r:id="rId16"/>
    <p:sldLayoutId id="2147484351" r:id="rId17"/>
  </p:sldLayoutIdLst>
  <p:txStyles>
    <p:titleStyle>
      <a:lvl1pPr algn="ctr" defTabSz="342900" rtl="0" eaLnBrk="1" latinLnBrk="0" hangingPunct="1">
        <a:spcBef>
          <a:spcPct val="0"/>
        </a:spcBef>
        <a:buNone/>
        <a:defRPr sz="3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3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61625" y="620688"/>
            <a:ext cx="8676456" cy="4752528"/>
          </a:xfrm>
        </p:spPr>
        <p:txBody>
          <a:bodyPr>
            <a:normAutofit/>
          </a:bodyPr>
          <a:lstStyle/>
          <a:p>
            <a: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Sprawozdanie z działalności </a:t>
            </a:r>
            <a:b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Powiatowego Urzędu Pracy </a:t>
            </a:r>
            <a:b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pl-PL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dla Powiatu Warszawskiego Zachodniego za </a:t>
            </a:r>
            <a:r>
              <a:rPr lang="pl-PL" b="1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rok </a:t>
            </a:r>
            <a:r>
              <a:rPr lang="pl-PL" b="1" smtClean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2020. 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9542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741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47425" y="457201"/>
            <a:ext cx="6939375" cy="811559"/>
          </a:xfrm>
        </p:spPr>
        <p:txBody>
          <a:bodyPr>
            <a:normAutofit fontScale="90000"/>
          </a:bodyPr>
          <a:lstStyle/>
          <a:p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 w </a:t>
            </a: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powiecie </a:t>
            </a:r>
            <a:b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(stan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31.12.)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9542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691960"/>
              </p:ext>
            </p:extLst>
          </p:nvPr>
        </p:nvGraphicFramePr>
        <p:xfrm>
          <a:off x="1816100" y="1988840"/>
          <a:ext cx="6150620" cy="3528392"/>
        </p:xfrm>
        <a:graphic>
          <a:graphicData uri="http://schemas.openxmlformats.org/drawingml/2006/table">
            <a:tbl>
              <a:tblPr/>
              <a:tblGrid>
                <a:gridCol w="1243732"/>
                <a:gridCol w="864096"/>
                <a:gridCol w="792088"/>
                <a:gridCol w="792088"/>
                <a:gridCol w="792088"/>
                <a:gridCol w="841028"/>
                <a:gridCol w="825500"/>
              </a:tblGrid>
              <a:tr h="647533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880859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STOPA BEZROBOCIA W 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4,4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3,2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2,3</a:t>
                      </a:r>
                      <a:endParaRPr lang="pl-PL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18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8322866"/>
              </p:ext>
            </p:extLst>
          </p:nvPr>
        </p:nvGraphicFramePr>
        <p:xfrm>
          <a:off x="1115616" y="1484784"/>
          <a:ext cx="758450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scene3d>
            <a:camera prst="orthographicFront">
              <a:rot lat="900000" lon="1200000" rev="0"/>
            </a:camera>
            <a:lightRig rig="threePt" dir="t"/>
          </a:scene3d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graphicFrame>
        <p:nvGraphicFramePr>
          <p:cNvPr id="7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2712457"/>
              </p:ext>
            </p:extLst>
          </p:nvPr>
        </p:nvGraphicFramePr>
        <p:xfrm>
          <a:off x="611188" y="1124745"/>
          <a:ext cx="7921625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Stopa bezrobocia (stan na </a:t>
            </a: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31.12.2020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r.)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sp>
        <p:nvSpPr>
          <p:cNvPr id="19460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537688"/>
              </p:ext>
            </p:extLst>
          </p:nvPr>
        </p:nvGraphicFramePr>
        <p:xfrm>
          <a:off x="1124842" y="1556792"/>
          <a:ext cx="7561958" cy="4297177"/>
        </p:xfrm>
        <a:graphic>
          <a:graphicData uri="http://schemas.openxmlformats.org/drawingml/2006/table">
            <a:tbl>
              <a:tblPr/>
              <a:tblGrid>
                <a:gridCol w="840034"/>
                <a:gridCol w="1878112"/>
                <a:gridCol w="1324905"/>
                <a:gridCol w="1013658"/>
                <a:gridCol w="1325240"/>
                <a:gridCol w="1180009"/>
              </a:tblGrid>
              <a:tr h="359704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Stan na 31.12.2020 r. 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59704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0949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2496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Stan na 31 grudnia 2020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51290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17692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1474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689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299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162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0846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1333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619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299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162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19403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138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69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66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7084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141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70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Verdana" panose="020B0604030504040204" pitchFamily="34" charset="0"/>
                        <a:cs typeface="Arial" panose="020B060402020202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Verdana" panose="020B060403050404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51" name="Group 1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0636714"/>
              </p:ext>
            </p:extLst>
          </p:nvPr>
        </p:nvGraphicFramePr>
        <p:xfrm>
          <a:off x="1187624" y="1420812"/>
          <a:ext cx="7520881" cy="5090535"/>
        </p:xfrm>
        <a:graphic>
          <a:graphicData uri="http://schemas.openxmlformats.org/drawingml/2006/table">
            <a:tbl>
              <a:tblPr/>
              <a:tblGrid>
                <a:gridCol w="3791152"/>
                <a:gridCol w="788981"/>
                <a:gridCol w="1004158"/>
                <a:gridCol w="932432"/>
                <a:gridCol w="1004158"/>
              </a:tblGrid>
              <a:tr h="368011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</a:t>
                      </a:r>
                      <a:r>
                        <a:rPr lang="pl-PL" sz="1800" b="1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 3</a:t>
                      </a:r>
                      <a:r>
                        <a:rPr lang="pl-PL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1.12.2020 r.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2669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Wyszczególnienie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3616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ogółem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z prawem do zasiłku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4136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końcu m-ca sprawozdawczego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973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4136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do 30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138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pl-PL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634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 tym do 25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106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długotrwale bezrobotne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84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powyżej 50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496</a:t>
                      </a:r>
                      <a:endParaRPr kumimoji="0" lang="pl-P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140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 kwalifikacji zawodowych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140</a:t>
                      </a:r>
                      <a:endParaRPr kumimoji="0" lang="pl-P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19</a:t>
                      </a:r>
                      <a:endParaRPr kumimoji="0" lang="pl-PL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bez doświadczenia zawodowego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posiadające co najmniej jedno dziecko do 6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99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616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osoby w okresie do 12 miesięcy od dnia ukończenia nauki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03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niepełnosprawni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77" name="Picture 1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Struktura bezrobotnych</a:t>
            </a:r>
          </a:p>
        </p:txBody>
      </p:sp>
      <p:graphicFrame>
        <p:nvGraphicFramePr>
          <p:cNvPr id="9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097737"/>
              </p:ext>
            </p:extLst>
          </p:nvPr>
        </p:nvGraphicFramePr>
        <p:xfrm>
          <a:off x="252000" y="1124745"/>
          <a:ext cx="8280813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429000"/>
            <a:ext cx="2208578" cy="256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POŚREDNICTWO PRACY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44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755" y="5848619"/>
            <a:ext cx="887384" cy="103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Pośrednictwo pracy</a:t>
            </a: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1113524" y="1412776"/>
            <a:ext cx="7922972" cy="475252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Wykonując usługę pośrednictwa pracy 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pracownicy Powiatowego Urzędu Pracy dla Powiatu Warszawskiego Zachodniego pozyskali do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współpracy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1072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pracodawców, przyjęli do realizacji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7289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miejsca pracy,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tym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7251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niesubsydiowanych,</a:t>
            </a:r>
          </a:p>
          <a:p>
            <a:pPr fontAlgn="auto"/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subsydiowanych, </a:t>
            </a:r>
          </a:p>
          <a:p>
            <a:pPr fontAlgn="auto"/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zorganizowano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staży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Indywidualny Plan Działania</a:t>
            </a: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doradcy klienta indywidualnego: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założyli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1420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Indywidualnych Planów Działania;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czasie ich realizacji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Klienci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mieli możliwość określenia swoich mocnych i słabych stron, rozwijania umiejętności poszukiwania pracy oraz zdobywania nowych kompetencji zawodowych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7164288" y="-26856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115616" y="1117188"/>
            <a:ext cx="7515992" cy="4752528"/>
          </a:xfrm>
          <a:prstGeom prst="rect">
            <a:avLst/>
          </a:prstGeom>
        </p:spPr>
        <p:txBody>
          <a:bodyPr anchor="ctr">
            <a:normAutofit fontScale="70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buNone/>
            </a:pP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DNI OTWARTE FUNDUSZY EUROPEJSKICH  </a:t>
            </a:r>
          </a:p>
          <a:p>
            <a:pPr marL="0" indent="0" algn="ctr" fontAlgn="auto">
              <a:lnSpc>
                <a:spcPct val="150000"/>
              </a:lnSpc>
              <a:buNone/>
            </a:pPr>
            <a:endParaRPr lang="pl-PL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Dni Otwarte Funduszy Europejskich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największe święto Funduszy Europejskich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Polsce,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podczas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którego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przedstawiono m.in. ile zostało zrobione dzięki dotacjom unijnym.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Fundusze są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przeznaczane zarówno na duże inwestycje infrastrukturalne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jak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mniejsze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projekty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oraz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inicjatywy zmieniające nasze najbliższe otoczenie.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 25 do 27 września 2020 r. uczestnicy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formie on-line mogli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brać udział w różnorodnych wydarzeniach w ramach Dni Otwartych Funduszy Europejskich. Osoby, które brały udział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to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m.in. uczestnicy projektów, którzy korzystali z form wsparcia oferowanych w ramach programów operacyjnych (np.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otrzymały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środki finansowe na podjęcie działalności gospodarczej).</a:t>
            </a: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 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9" name="Obraz 8"/>
          <p:cNvPicPr/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8208466" y="5869716"/>
            <a:ext cx="935534" cy="988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az 9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900" y="142852"/>
            <a:ext cx="797560" cy="1002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476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5946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7164288" y="-26856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115616" y="0"/>
            <a:ext cx="7515992" cy="6525344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buNone/>
            </a:pPr>
            <a:endParaRPr lang="pl-PL" sz="3800" b="1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algn="ctr" fontAlgn="auto">
              <a:lnSpc>
                <a:spcPct val="150000"/>
              </a:lnSpc>
              <a:buNone/>
            </a:pPr>
            <a:endParaRPr lang="pl-PL" sz="72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fontAlgn="auto">
              <a:lnSpc>
                <a:spcPct val="150000"/>
              </a:lnSpc>
              <a:buNone/>
            </a:pPr>
            <a:r>
              <a:rPr lang="pl-PL" sz="8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Europejskie Dni </a:t>
            </a:r>
            <a:r>
              <a:rPr lang="pl-PL" sz="8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</a:t>
            </a:r>
            <a:endParaRPr lang="pl-PL" sz="8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fontAlgn="auto">
              <a:lnSpc>
                <a:spcPct val="150000"/>
              </a:lnSpc>
              <a:buNone/>
            </a:pPr>
            <a:endParaRPr lang="pl-PL" sz="7200" b="1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algn="ctr" fontAlgn="auto">
              <a:lnSpc>
                <a:spcPct val="150000"/>
              </a:lnSpc>
              <a:buNone/>
            </a:pPr>
            <a:endParaRPr lang="pl-PL" sz="48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2020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Europejskie Publiczne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Służby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Zatrudnienia zainicjowały Europejskie Dni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Pracodawców.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Wydarzenie to organizowane było na rzecz wspierania współpracy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pomiędzy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pracodawcami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instytucjami rynku pracy we wszystkich krajach Unii Europejskiej. 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Pracy dla Powiatu Warszawskiego Zachodniego włączył się </a:t>
            </a:r>
          </a:p>
          <a:p>
            <a:pPr marL="0" indent="0" fontAlgn="auto">
              <a:lnSpc>
                <a:spcPct val="120000"/>
              </a:lnSpc>
              <a:buNone/>
            </a:pP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ww. inicjatywę i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Europejskich Dni Pracodawców zorganizował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dniach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9-13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listopada 2020 - </a:t>
            </a:r>
            <a:r>
              <a:rPr lang="pl-PL" sz="5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aktywną prezentację usług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przekazanie zainteresowanym pracodawcom skondensowanej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wiedzy na temat oferowanych usług w formie prezentacji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połączonej z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możliwością bezpośredniego kontaktu z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pracownikami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Urzędu,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dniach 10-12 listopada 2020 - </a:t>
            </a:r>
            <a:r>
              <a:rPr lang="pl-PL" sz="56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wirtualny </a:t>
            </a:r>
            <a:r>
              <a:rPr lang="pl-PL" sz="5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k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onsultacje on-line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przeznaczone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były dla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 zainteresowanych pozyskaniem pracowników, poprzez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współpracę            z Urzędem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Pracodawcy mieli możliwość uzyskania porad m.in. w zakresie legalnego zatrudnienia cudzoziemców, otrzymania finansowych form wsparcia oferowanych przez Urząd, a także pomocy </a:t>
            </a:r>
            <a:r>
              <a:rPr lang="pl-PL" sz="5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5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doborze kandydatów do pracy.</a:t>
            </a:r>
          </a:p>
          <a:p>
            <a:pPr marL="0" indent="0" algn="ctr" fontAlgn="auto">
              <a:lnSpc>
                <a:spcPct val="150000"/>
              </a:lnSpc>
              <a:buNone/>
            </a:pPr>
            <a:endParaRPr lang="pl-PL" sz="3800" b="1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algn="ctr" fontAlgn="auto">
              <a:lnSpc>
                <a:spcPct val="150000"/>
              </a:lnSpc>
              <a:buNone/>
            </a:pPr>
            <a:endParaRPr lang="pl-PL" sz="3800" b="1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 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anose="02020603050405020304" pitchFamily="18" charset="0"/>
              </a:rPr>
              <a:t> 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3907" y="5827687"/>
            <a:ext cx="890093" cy="1030313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2103" y="0"/>
            <a:ext cx="1761897" cy="50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76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0" t="20792" r="14514"/>
          <a:stretch/>
        </p:blipFill>
        <p:spPr bwMode="auto">
          <a:xfrm>
            <a:off x="2771800" y="3068960"/>
            <a:ext cx="353464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PORADNICTWO ZAWODOWE</a:t>
            </a:r>
            <a:endParaRPr lang="pl-PL" b="1" dirty="0">
              <a:solidFill>
                <a:schemeClr val="accent2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93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9" name="Picture 1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7" t="23070" r="17723"/>
          <a:stretch/>
        </p:blipFill>
        <p:spPr bwMode="auto">
          <a:xfrm>
            <a:off x="7772968" y="5850091"/>
            <a:ext cx="1371032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Poradnictwo zawodowe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755576" y="1268760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2020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r. Powiatowy Urząd Pracy dla Powiatu Warszawskiego Zachodniego realizował zadania z zakresu poradnictwa zawodowego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poprzez:</a:t>
            </a: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Indywidualne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porady zawodowe. Liczba wizyt w ramach tych porad wyniosła 55. Liczba osób, które skorzystały z porady indywidualnej wyniosła 55 osób.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Grupowe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spotkania 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informacyjne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dla osób bezrobotnych, w których uczestniczyło 47 osób.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sługi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doradcze dla przedsiębiorców/pracodawców, z których skorzystało 58 klientów. Pomoc udzielana pracodawcom/przedsiębiorcom dotyczyła: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odpowiedniego doboru kandydatów do pracy spośród osób bezrobotnych spełniających określone wymagania i kwalifikacje,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określenia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wymagań dotyczących stanowiska pracy,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85850" lvl="1" indent="-342900">
              <a:lnSpc>
                <a:spcPct val="15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indywidualnego rozwoju zawodowego pracodawcy lub jego pracowników.</a:t>
            </a:r>
            <a:endParaRPr lang="pl-PL" sz="16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25" y="2924944"/>
            <a:ext cx="2937758" cy="2569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78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09254" y="6040438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83568" y="1412776"/>
            <a:ext cx="8464895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2020 r. Powiatowy Urząd Pracy dla Powiatu Warszawskiego Zachodniego zorganizował szkolenia w trybie indywidualnym oraz szkolenie grupowe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„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ABC Przedsiębiorczości” dla 18 osób ubiegających się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przyznanie jednorazowo środków na podjęcie działalności gospodarczej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ramach pomocy de </a:t>
            </a:r>
            <a:r>
              <a:rPr lang="pl-PL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minimis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Szkolenia były finansowane ze środków Funduszu Pracy i Europejskiego Funduszu Społecznego w ramach projektów: „Aktywizacja osób młodych pozostających bez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powiecie warszawskim zachodnim (IV)"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oraz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„Aktywizacja osób w wieku 30 lat i więcej pozostających bez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powiecie warszawskim zachodnim (III)".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endParaRPr lang="pl-PL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09254" y="6040438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1170808" y="1268760"/>
            <a:ext cx="7515992" cy="5256584"/>
          </a:xfrm>
          <a:prstGeom prst="rect">
            <a:avLst/>
          </a:prstGeom>
        </p:spPr>
        <p:txBody>
          <a:bodyPr anchor="ctr">
            <a:normAutofit fontScale="850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Powiatowy Urząd Pracy dla Powiatu Warszawskiego Zachodniego skierował na szkolenia indywidualne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bezrobotnych.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Były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szkolenia z zakresu: 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obsługi wózków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jezdniowych z egzaminem UDT,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operatora koparko – ładowarki </a:t>
            </a:r>
            <a:r>
              <a:rPr lang="pl-PL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III,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stylizacji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paznokci I, II i III stopnia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zdobienia paznokci, </a:t>
            </a: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oachingu,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achunkowości dla samodzielnego księgowego.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dirty="0" smtClean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19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40" b="9272"/>
          <a:stretch/>
        </p:blipFill>
        <p:spPr bwMode="auto">
          <a:xfrm>
            <a:off x="8218493" y="5884142"/>
            <a:ext cx="936123" cy="10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Krajowy Fundusz Szkoleniowy</a:t>
            </a:r>
          </a:p>
        </p:txBody>
      </p:sp>
      <p:sp>
        <p:nvSpPr>
          <p:cNvPr id="7" name="Symbol zastępczy tekstu 2"/>
          <p:cNvSpPr txBox="1">
            <a:spLocks/>
          </p:cNvSpPr>
          <p:nvPr/>
        </p:nvSpPr>
        <p:spPr>
          <a:xfrm>
            <a:off x="683568" y="1412776"/>
            <a:ext cx="8460432" cy="4680520"/>
          </a:xfrm>
          <a:prstGeom prst="rect">
            <a:avLst/>
          </a:prstGeom>
        </p:spPr>
        <p:txBody>
          <a:bodyPr anchor="ctr">
            <a:normAutofit fontScale="8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przyznany limit na realizację kształcenia ustawicznego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Krajowego Funduszu Szkoleniowego wyniósł 601 200,00 zł.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wydatkował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kwotę 528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011,36 zł  </a:t>
            </a:r>
            <a:r>
              <a:rPr lang="pl-PL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zł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podpisał 35 umów </a:t>
            </a: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dofinansowanie z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34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pracodawcami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Pracodawcy korzystali </a:t>
            </a:r>
            <a:endParaRPr lang="pl-PL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dofinansowania kosztów kursów, studiów podyplomowych oraz egzaminów dla siebie i swoich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pracowników.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 wsparcia skorzystali przedsiębiorcy (mikro oraz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więksi),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także jednostki samorządowe (urzędy gmin i miast, ośrodki pomocy społecznej, domy pomocy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społecznej, Powiatowe Centrum Pomocy Rodzinie).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dofinansował koszty kształcenia ustawicznego dla łącznej liczby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388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osób.</a:t>
            </a:r>
          </a:p>
        </p:txBody>
      </p:sp>
    </p:spTree>
    <p:extLst>
      <p:ext uri="{BB962C8B-B14F-4D97-AF65-F5344CB8AC3E}">
        <p14:creationId xmlns:p14="http://schemas.microsoft.com/office/powerpoint/2010/main" val="82524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 descr="http://pup.olesno.sisco.info/download/humanresources-jobs%281%2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63"/>
          <a:stretch/>
        </p:blipFill>
        <p:spPr bwMode="auto">
          <a:xfrm>
            <a:off x="3389040" y="3356992"/>
            <a:ext cx="2952328" cy="1873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187624" y="1693861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INSTRUMENTY </a:t>
            </a:r>
          </a:p>
          <a:p>
            <a:pPr fontAlgn="auto">
              <a:spcAft>
                <a:spcPts val="0"/>
              </a:spcAft>
            </a:pP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RYNKU PRACY</a:t>
            </a:r>
            <a:endParaRPr lang="pl-PL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5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Roboty publiczne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robót publicznych 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zatrudnienie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znalazły 24 osoby bezrobotne.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Najwięcej miejsc pracy zorganizowały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gminy Leszno </a:t>
            </a:r>
            <a:b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Kampinos.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ymbol zastępczy tekstu 2"/>
          <p:cNvSpPr txBox="1">
            <a:spLocks/>
          </p:cNvSpPr>
          <p:nvPr/>
        </p:nvSpPr>
        <p:spPr>
          <a:xfrm>
            <a:off x="1113524" y="3013330"/>
            <a:ext cx="7515992" cy="2565107"/>
          </a:xfrm>
          <a:prstGeom prst="rect">
            <a:avLst/>
          </a:prstGeom>
        </p:spPr>
        <p:txBody>
          <a:bodyPr numCol="2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fontAlgn="auto"/>
            <a:endParaRPr lang="pl-PL" sz="1800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Symbol zastępczy tekstu 2"/>
          <p:cNvSpPr txBox="1">
            <a:spLocks/>
          </p:cNvSpPr>
          <p:nvPr/>
        </p:nvSpPr>
        <p:spPr>
          <a:xfrm>
            <a:off x="991486" y="2075247"/>
            <a:ext cx="7515992" cy="1134481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Pracy dla Powiatu Warszawskiego Zachodniego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2020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skierował na prace interwencyjne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n/w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pracodawców:</a:t>
            </a:r>
          </a:p>
          <a:p>
            <a:pPr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KABLEX Paweł Gomułka,</a:t>
            </a:r>
          </a:p>
          <a:p>
            <a:pPr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Powiatowe Centrum Pomocy Rodzinie w Powiecie Warszawskim Zachodnim,</a:t>
            </a:r>
          </a:p>
          <a:p>
            <a:pPr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DEXTIMA Sp. z o.o.,</a:t>
            </a:r>
          </a:p>
          <a:p>
            <a:pPr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DEBIUT PLUS Sp.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zo.o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fontAlgn="auto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Miśkiewicz Adam MAD-MED.</a:t>
            </a: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1632991" y="305629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Prace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interwencyjne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206764"/>
            <a:ext cx="998173" cy="65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</a:rPr>
              <a:t>Staże</a:t>
            </a:r>
          </a:p>
        </p:txBody>
      </p:sp>
      <p:sp>
        <p:nvSpPr>
          <p:cNvPr id="8" name="Symbol zastępczy tekstu 2"/>
          <p:cNvSpPr txBox="1">
            <a:spLocks/>
          </p:cNvSpPr>
          <p:nvPr/>
        </p:nvSpPr>
        <p:spPr>
          <a:xfrm>
            <a:off x="1288242" y="3004507"/>
            <a:ext cx="7255972" cy="2819670"/>
          </a:xfrm>
          <a:prstGeom prst="rect">
            <a:avLst/>
          </a:prstGeom>
        </p:spPr>
        <p:txBody>
          <a:bodyPr numCol="2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Miejski w Łomiankach,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GREGAN Anna Piekarska Gałęzowska,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nspektorat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adzoru </a:t>
            </a:r>
            <a:r>
              <a:rPr lang="pl-PL" sz="16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udowlanego,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 Pomocy Społecznej w Sadowej,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POLMO ŁOMIANKI S.A. ,</a:t>
            </a: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JFM Magdalena Szewczyk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Cari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Spedition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Mariusz </a:t>
            </a:r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Kafarowski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Biuro Rachunkowe DORAX Dorota Dybowska,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/>
            <a:r>
              <a:rPr lang="pl-PL" sz="16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Lemurek</a:t>
            </a:r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Daria Szymańska,</a:t>
            </a: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Stowarzyszenie Ożarowski Uniwersytet Trzeciego Wieku,</a:t>
            </a: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Gminy Kampinos,</a:t>
            </a:r>
          </a:p>
          <a:p>
            <a:pPr fontAlgn="auto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Salon Fryzjerski Kotarska Elżbieta </a:t>
            </a:r>
            <a:endParaRPr lang="pl-PL" sz="1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158232" y="1621244"/>
            <a:ext cx="7515992" cy="58362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Pracy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dla Powiatu Warszawskiego Zachodniego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2020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skierował </a:t>
            </a:r>
            <a:r>
              <a:rPr lang="pl-PL" sz="200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 osób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odbycia stażu m.in. do n/w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pracodawców):</a:t>
            </a: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ymbol zastępczy tekstu 2"/>
          <p:cNvSpPr txBox="1">
            <a:spLocks/>
          </p:cNvSpPr>
          <p:nvPr/>
        </p:nvSpPr>
        <p:spPr>
          <a:xfrm>
            <a:off x="1170808" y="5824177"/>
            <a:ext cx="7515992" cy="583620"/>
          </a:xfrm>
          <a:prstGeom prst="rect">
            <a:avLst/>
          </a:prstGeom>
        </p:spPr>
        <p:txBody>
          <a:bodyPr numCol="1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>
              <a:solidFill>
                <a:schemeClr val="accent2">
                  <a:lumMod val="50000"/>
                </a:schemeClr>
              </a:solid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1690275" y="457201"/>
            <a:ext cx="6996525" cy="1243607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Jednorazowe środki na podjęcie działalności gospodarczej </a:t>
            </a:r>
          </a:p>
        </p:txBody>
      </p:sp>
      <p:sp>
        <p:nvSpPr>
          <p:cNvPr id="9" name="Symbol zastępczy tekstu 2"/>
          <p:cNvSpPr txBox="1">
            <a:spLocks/>
          </p:cNvSpPr>
          <p:nvPr/>
        </p:nvSpPr>
        <p:spPr>
          <a:xfrm>
            <a:off x="1908175" y="1496751"/>
            <a:ext cx="7136225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Urząd Pracy dla Powiatu Warszawskiego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Zachodniego w 2020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przyznał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osobom bezrobotnym jednorazowe środki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na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podjęcie własnej działalności gospodarczej.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47095" y="242263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720" y="5949279"/>
            <a:ext cx="1387853" cy="9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ymbol zastępczy tekstu 2"/>
          <p:cNvSpPr txBox="1">
            <a:spLocks/>
          </p:cNvSpPr>
          <p:nvPr/>
        </p:nvSpPr>
        <p:spPr>
          <a:xfrm>
            <a:off x="1107034" y="1772816"/>
            <a:ext cx="7515992" cy="4437315"/>
          </a:xfrm>
          <a:prstGeom prst="rect">
            <a:avLst/>
          </a:prstGeom>
        </p:spPr>
        <p:txBody>
          <a:bodyPr anchor="ctr">
            <a:normAutofit fontScale="9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Powiatowy Urząd Pracy dla Powiatu Warszawskiego Zachodniego zrefundował 4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pracodawcom koszty wyposażenia lub doposażenia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stanowisk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pracy dla skierowanych osób bezrobotnych na stanowiska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asystent ekonomiczny,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sprzedawca w sklepie medycznym,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ekspedytor sprzedaży wysyłkowej/internetowej,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	sprzedawca.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1690275" y="457201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</a:endParaRPr>
          </a:p>
          <a:p>
            <a:pPr fontAlgn="auto">
              <a:spcAft>
                <a:spcPts val="0"/>
              </a:spcAft>
            </a:pP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Doposażenie stanowiska pracy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2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3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4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5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6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7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8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12" name="Tytuł 1"/>
          <p:cNvSpPr txBox="1">
            <a:spLocks/>
          </p:cNvSpPr>
          <p:nvPr/>
        </p:nvSpPr>
        <p:spPr>
          <a:xfrm>
            <a:off x="1115616" y="2087563"/>
            <a:ext cx="7355160" cy="303822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Inne zadania realizowane przez Powiatowy Urząd Pracy dla Powiatu Warszawskiego Zachodniego w </a:t>
            </a: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roku.</a:t>
            </a: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42675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 Pracy dla Powiatu Warszawskiego Zachodniego realizował 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dwa projekty współfinansowane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Europejskiego Funduszu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Społecznego: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</a:pP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„Program Operacyjny Wiedza Edukacja Rozwój”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„Aktywizacja osób młodych pozostających bez pracy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powiecie warszawskim zachodnim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(IV)”,</a:t>
            </a:r>
          </a:p>
          <a:p>
            <a:pPr fontAlgn="auto">
              <a:lnSpc>
                <a:spcPct val="150000"/>
              </a:lnSpc>
            </a:pP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„Regionalny Program Operacyjny Województwa Mazowieckiego”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pt. „Aktywizacja osób w wieku 30 lat </a:t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powyżej pozostających bez pracy w powiecie warszawskim zachodnim (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III)”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42675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 fontScale="5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„Aktywizacja osób młodych pozostających bez pracy w powiecie warszawskim zachodnim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(IV)” 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Programu Operacyjnego Wiedza Edukacja Rozwój </a:t>
            </a:r>
            <a:endParaRPr lang="pl-PL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Celem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projektu jest zwiększenie możliwości zatrudnienia osób młodych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wieku 18-29 lat (przed ukończeniem 30 roku życia), pozostających bez pracy, w tym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szczególności osób, które uczestniczą w kształceniu i szkoleniu (tzw. młodzież NEET). </a:t>
            </a:r>
            <a:endParaRPr lang="pl-PL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Wsparciem w ramach projektu w 2020 r. objęto 48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osób.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ramach ww. projektu odbyły się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szkolenia,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staży oraz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osób otrzymało jednorazowe środki na podjęcie działalności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gospodarczej. </a:t>
            </a:r>
          </a:p>
          <a:p>
            <a:pPr fontAlgn="auto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ramach projektu na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podstawie ustawy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dnia 2 marca 2020r. o szczególnych rozwiązaniach związanych z zapobieganiem, przeciwdziałaniem i zwalczaniem COVID-19, innych chorób zakaźnych oraz wywołanych nimi sytuacji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kryzysowych udzielono: dofinansowania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części kosztów prowadzenia działalności gospodarczej dla przedsiębiorcy będącego osobą fizyczną niezatrudniającego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pracowników –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 podmiotom, dofinasowania części kosztów wynagrodzeń pracowników oraz należnych od tych wynagrodzeń składek na ubezpieczenia społeczne dla </a:t>
            </a:r>
            <a:r>
              <a:rPr lang="pl-PL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mikroprzedsiębiorcy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małego i średniego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przedsiębiorcy - 503 pracownikom.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60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35696" y="166414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EFS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3524" y="1412776"/>
            <a:ext cx="7515992" cy="443731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1504520" y="764704"/>
            <a:ext cx="76394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300" b="1" dirty="0">
                <a:solidFill>
                  <a:schemeClr val="accent2">
                    <a:lumMod val="50000"/>
                  </a:schemeClr>
                </a:solidFill>
              </a:rPr>
              <a:t>Projekt „Aktywizacja osób w wieku 30 lat i powyżej pozostających bez pracy w powiecie warszawskim zachodnim (III)” w ramach Regionalnego Programu Operacyjnego Województwa </a:t>
            </a:r>
            <a:r>
              <a:rPr lang="pl-PL" sz="1300" b="1" dirty="0" smtClean="0">
                <a:solidFill>
                  <a:schemeClr val="accent2">
                    <a:lumMod val="50000"/>
                  </a:schemeClr>
                </a:solidFill>
              </a:rPr>
              <a:t>Mazowieckiego.</a:t>
            </a:r>
          </a:p>
          <a:p>
            <a:endParaRPr lang="pl-PL" sz="13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Celem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projektu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jest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zwiększenie możliwości zatrudnienia osób w wieku 30 lat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i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powyżej należących do grup </a:t>
            </a:r>
            <a:r>
              <a:rPr lang="pl-PL" sz="1300" dirty="0" err="1">
                <a:solidFill>
                  <a:schemeClr val="accent2">
                    <a:lumMod val="50000"/>
                  </a:schemeClr>
                </a:solidFill>
              </a:rPr>
              <a:t>defaworyzowanych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 pozostających bez pracy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w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powiecie warszawskim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zachodnim tj.: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kobiet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osób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z niepełnosprawnościami,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osób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długotrwale bezrobotnych,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osób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w wieku 50 lat i więcej,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osób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 niskich kwalifikacjach zawodowych,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oraz nienależących do ww. grup bezrobotnych mężczyzn w wieku 30-49 lat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(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z zastrzeżeniem, że ich udział nie przekroczy 20% ogólnej liczby uczestników projektu, i mogą być objęci wsparciem jedynie w postaci szkoleń i jednorazowych środków na podjęcie działalności gospodarczej). </a:t>
            </a:r>
          </a:p>
          <a:p>
            <a:endParaRPr lang="pl-PL" sz="13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Wsparciem w ramach projektu objęto 52 osoby, w tym: </a:t>
            </a:r>
          </a:p>
          <a:p>
            <a:pPr marL="269875"/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W ramach ww. projektu odbyło się 11 szkoleń, 23 staży, 18 szkoleń z zakresu prowadzenia     własnej działalności gospodarczej oraz 18 osób otrzymało jednorazowe środki na podjęcie działalności gospodarczej.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W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ramach projektu na podstawie ustawy z dnia 2 marca 2020r. o szczególnych rozwiązaniach związanych z zapobieganiem, przeciwdziałaniem i zwalczaniem COVID-19, innych chorób zakaźnych oraz wywołanych nimi sytuacji kryzysowych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udzielono:</a:t>
            </a:r>
          </a:p>
          <a:p>
            <a:pPr marL="269875"/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dofinansowania części kosztów prowadzenia działalności gospodarczej dla przedsiębiorcy będącego osobą fizyczną niezatrudniającego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pracowników - 36 podmiotom, dofinasowania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części kosztów wynagrodzeń pracowników oraz należnych od tych wynagrodzeń składek na ubezpieczenia społeczne dla </a:t>
            </a:r>
            <a:r>
              <a:rPr lang="pl-PL" sz="1300" dirty="0" err="1">
                <a:solidFill>
                  <a:schemeClr val="accent2">
                    <a:lumMod val="50000"/>
                  </a:schemeClr>
                </a:solidFill>
              </a:rPr>
              <a:t>mikroprzedsiębiorcy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, małego i średniego przedsiębiorcy </a:t>
            </a:r>
            <a:endParaRPr lang="pl-PL" sz="13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69875"/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pl-PL" sz="1300" dirty="0">
                <a:solidFill>
                  <a:schemeClr val="accent2">
                    <a:lumMod val="50000"/>
                  </a:schemeClr>
                </a:solidFill>
              </a:rPr>
              <a:t>175 </a:t>
            </a:r>
            <a:r>
              <a:rPr lang="pl-PL" sz="1300" dirty="0" smtClean="0">
                <a:solidFill>
                  <a:schemeClr val="accent2">
                    <a:lumMod val="50000"/>
                  </a:schemeClr>
                </a:solidFill>
              </a:rPr>
              <a:t>pracownikom.</a:t>
            </a:r>
          </a:p>
          <a:p>
            <a:pPr marL="269875">
              <a:buFont typeface="Wingdings" panose="05000000000000000000" pitchFamily="2" charset="2"/>
              <a:buChar char="v"/>
            </a:pPr>
            <a:endParaRPr lang="pl-PL" sz="13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pl-PL" sz="14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pl-PL" sz="1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4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Szkolenia </a:t>
            </a:r>
            <a:r>
              <a:rPr lang="pl-PL" sz="3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pracowników Urzędu</a:t>
            </a:r>
          </a:p>
        </p:txBody>
      </p:sp>
      <p:sp>
        <p:nvSpPr>
          <p:cNvPr id="5" name="Symbol zastępczy tekstu 2"/>
          <p:cNvSpPr txBox="1">
            <a:spLocks/>
          </p:cNvSpPr>
          <p:nvPr/>
        </p:nvSpPr>
        <p:spPr>
          <a:xfrm>
            <a:off x="1115616" y="1421160"/>
            <a:ext cx="7515992" cy="393325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2020 r.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racownicy tut. Urzędu uczestniczyli w 21 szkoleniach indywidualnych.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edna osoba została skierowana na studia podyplomowe.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Oświadczenia dot. cudzoziemców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7515992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zarejestrowanych oświadczeń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powierzeniu wykonywania pracy cudzoziemcom w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Powiatowym Urzędzie Pracy dla Powiatu Warszawskiego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Zachodniego w 2020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         - </a:t>
            </a:r>
            <a:r>
              <a:rPr lang="pl-PL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11089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szt. </a:t>
            </a: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wydanych decyzji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oświadczeń: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357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szt.</a:t>
            </a:r>
            <a:endParaRPr lang="pl-PL" sz="20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Zgłoszenia dotyczyły głównie pracowników – obywateli Ukrainy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Ilość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pozyskanych środków finansowych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z tytułu oświadczeń o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powierzeniu wykonywania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pracy cudzoziemcom: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369 887,00 zł</a:t>
            </a:r>
            <a:endParaRPr lang="pl-PL" sz="2000" b="1" u="sng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Zezwolenia na pracę sezonową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418117"/>
            <a:ext cx="8280920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 wydanych decyzji </a:t>
            </a:r>
            <a:r>
              <a:rPr lang="pl-PL" sz="2000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ws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zezwoleń typu S na pracę sezonową cudzoziemców w 2020 roku – </a:t>
            </a:r>
            <a:r>
              <a:rPr lang="pl-PL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977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szt. w tym: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o umorzeniu postępowania –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354 szt.</a:t>
            </a:r>
          </a:p>
          <a:p>
            <a:pPr fontAlgn="auto">
              <a:lnSpc>
                <a:spcPct val="150000"/>
              </a:lnSpc>
              <a:buFontTx/>
              <a:buChar char="-"/>
            </a:pP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uchyleniu zezwoleń typu S na pracę sezonową – </a:t>
            </a:r>
            <a:r>
              <a:rPr lang="pl-PL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 </a:t>
            </a:r>
            <a:r>
              <a:rPr lang="pl-PL" sz="20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szt.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Ilość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pozyskanych środków finansowych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tytułu zezwoleń na </a:t>
            </a:r>
            <a:r>
              <a:rPr lang="pl-PL" sz="20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pracę </a:t>
            </a:r>
            <a:r>
              <a:rPr lang="pl-PL" sz="2000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sezonową dot. cudzoziemców: </a:t>
            </a:r>
            <a:r>
              <a:rPr lang="pl-PL" sz="2000" b="1" u="sng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 </a:t>
            </a:r>
            <a:r>
              <a:rPr lang="pl-PL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750,00 zł</a:t>
            </a:r>
          </a:p>
          <a:p>
            <a:pPr marL="0" indent="0" fontAlgn="auto">
              <a:lnSpc>
                <a:spcPct val="150000"/>
              </a:lnSpc>
              <a:buNone/>
            </a:pP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30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418117"/>
            <a:ext cx="8280920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endParaRPr lang="pl-PL" sz="2000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755576" y="1988840"/>
            <a:ext cx="8136715" cy="2773288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Suma wygenerowanego dochodu przez Powiatowy Urząd Pracy dla Powiatu Warszawskiego Zachodniego w 2020 r. z tytułu zezwoleń na 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pracę </a:t>
            </a: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sezonową cudzoziemców      oraz 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tytułu </a:t>
            </a:r>
            <a:r>
              <a:rPr lang="pl-PL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oświadczeń o powierzeniu wykonywania pracy </a:t>
            </a:r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cudzoziemcom wynosi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402 637,00 zł.</a:t>
            </a:r>
            <a:b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l-PL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31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Informacje Starosty na temat zaspokojenia potrzeb kadrowych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117188"/>
            <a:ext cx="7515992" cy="52641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wydano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6757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Informacji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Starosty na temat możliwości zaspokojenia potrzeb kadrowych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podmiotów powierzających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wykonanie pracy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cudzoziemcom, obejmujących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obywateli polskich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i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cudzoziemców określonych w art. 87 ust. 1 pkt 1-11 ustawy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promocji zatrudnienia i instytucjach rynku pracy, zarejestrowanych jako osoby bezrobotne lub poszukujące pracy. </a:t>
            </a:r>
          </a:p>
        </p:txBody>
      </p:sp>
    </p:spTree>
    <p:extLst>
      <p:ext uri="{BB962C8B-B14F-4D97-AF65-F5344CB8AC3E}">
        <p14:creationId xmlns:p14="http://schemas.microsoft.com/office/powerpoint/2010/main" val="47889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844767" y="609601"/>
            <a:ext cx="6996525" cy="81155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pl-PL" sz="3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Decyzje administracyjne</a:t>
            </a:r>
            <a:endParaRPr lang="pl-PL" sz="3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ymbol zastępczy tekstu 2"/>
          <p:cNvSpPr txBox="1">
            <a:spLocks/>
          </p:cNvSpPr>
          <p:nvPr/>
        </p:nvSpPr>
        <p:spPr>
          <a:xfrm>
            <a:off x="1115616" y="1268760"/>
            <a:ext cx="7848872" cy="475252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 Powiatowy Urząd Pracy dla Powiatu Warszawskiego Zachodniego w toku postępowania administracyjnego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wydał ogółem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4755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decyzji dotyczących osób bezrobotnych i poszukujących pracy,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tego zaskarżonych do II instancji – 9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których 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została uchylona. 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75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18" y="888410"/>
            <a:ext cx="855145" cy="572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/>
          <p:nvPr/>
        </p:nvSpPr>
        <p:spPr>
          <a:xfrm>
            <a:off x="1983259" y="998924"/>
            <a:ext cx="69259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r>
              <a:rPr lang="pl-PL" b="1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Dane statystyczne dotyczące obsługi instrumentów </a:t>
            </a:r>
          </a:p>
          <a:p>
            <a:pPr algn="ctr" defTabSz="685800" fontAlgn="auto">
              <a:spcBef>
                <a:spcPts val="0"/>
              </a:spcBef>
              <a:spcAft>
                <a:spcPts val="0"/>
              </a:spcAft>
            </a:pPr>
            <a:r>
              <a:rPr lang="pl-PL" b="1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Tarczy </a:t>
            </a:r>
            <a:r>
              <a:rPr lang="pl-PL" b="1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Antykryzysowej stan na 31.12.2020 r.</a:t>
            </a:r>
            <a:endParaRPr lang="pl-PL" b="1" dirty="0">
              <a:solidFill>
                <a:srgbClr val="33A583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564269"/>
              </p:ext>
            </p:extLst>
          </p:nvPr>
        </p:nvGraphicFramePr>
        <p:xfrm>
          <a:off x="971600" y="1792808"/>
          <a:ext cx="7937621" cy="3842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0287"/>
                <a:gridCol w="1299154"/>
                <a:gridCol w="1381788"/>
                <a:gridCol w="1986392"/>
              </a:tblGrid>
              <a:tr h="660417"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Instrument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Ilość złożonych wniosków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Ilość wniosków rozpatrzonych pozytywnie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Kwota wypłaconego</a:t>
                      </a:r>
                      <a:r>
                        <a:rPr lang="pl-PL" sz="10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0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dofinansowania</a:t>
                      </a:r>
                      <a:endParaRPr lang="pl-PL" sz="10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</a:tr>
              <a:tr h="533328"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 części kosztów wynagrodzeń pracowników oraz należnych składek na ubezpieczenia społeczne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775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564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14 768 500,00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</a:tr>
              <a:tr h="416479"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 części</a:t>
                      </a:r>
                      <a:r>
                        <a:rPr lang="pl-PL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kosztów prowadzenia działalności gospodarczej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1482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992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5 333 640,00</a:t>
                      </a:r>
                      <a:r>
                        <a:rPr lang="pl-PL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</a:tr>
              <a:tr h="513658"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Jednorazowa pożyczka  w wysokości 5 tyś zł,</a:t>
                      </a:r>
                      <a:r>
                        <a:rPr lang="pl-PL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 pokrycie bieżących kosztów prowadzenia działalności gospodarczej i</a:t>
                      </a:r>
                      <a:r>
                        <a:rPr lang="pl-PL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organizacji pozarządowej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10522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7862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r>
                        <a:rPr lang="pl-PL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244 031,61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</a:tr>
              <a:tr h="513658"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</a:t>
                      </a:r>
                      <a:r>
                        <a:rPr lang="pl-PL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części kosztów wynagrodzeń pracowników organizacji pozarządowych                             oraz należnych składek na ubezpieczenia społeczne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7 800,00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</a:tr>
              <a:tr h="807176"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Dofinansowanie części kosztów wynagrodzeń pracowników oraz należnych</a:t>
                      </a:r>
                      <a:r>
                        <a:rPr lang="pl-PL" sz="1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składek na ubezpieczenia społeczne jednostki organizacji kościoła, związku wyznaniowego oraz kościelnej osoby prawnej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54 300,00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</a:tr>
              <a:tr h="351715">
                <a:tc>
                  <a:txBody>
                    <a:bodyPr/>
                    <a:lstStyle/>
                    <a:p>
                      <a:r>
                        <a:rPr lang="pl-PL" sz="1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Razem</a:t>
                      </a:r>
                      <a:endParaRPr lang="pl-P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12792</a:t>
                      </a:r>
                    </a:p>
                    <a:p>
                      <a:pPr algn="ctr"/>
                      <a:endParaRPr lang="pl-P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000" b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9420</a:t>
                      </a:r>
                      <a:endParaRPr lang="pl-PL" sz="1000" b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pl-P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59 408 271,61</a:t>
                      </a:r>
                    </a:p>
                    <a:p>
                      <a:pPr algn="r"/>
                      <a:endParaRPr lang="pl-P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877272"/>
            <a:ext cx="1964916" cy="35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7739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pole tekstowe 2"/>
          <p:cNvSpPr txBox="1">
            <a:spLocks noChangeArrowheads="1"/>
          </p:cNvSpPr>
          <p:nvPr/>
        </p:nvSpPr>
        <p:spPr bwMode="auto">
          <a:xfrm>
            <a:off x="2411760" y="2204864"/>
            <a:ext cx="468750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8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FINANSE</a:t>
            </a:r>
            <a:endParaRPr lang="pl-PL" sz="8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014" y="4797152"/>
            <a:ext cx="2314791" cy="1716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064" y="980728"/>
            <a:ext cx="8424936" cy="5707179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188640"/>
            <a:ext cx="7449958" cy="640135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064" y="144698"/>
            <a:ext cx="1092026" cy="728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6910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699" name="Group 1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206741"/>
              </p:ext>
            </p:extLst>
          </p:nvPr>
        </p:nvGraphicFramePr>
        <p:xfrm>
          <a:off x="1086473" y="1772816"/>
          <a:ext cx="7488238" cy="358616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</a:tblPr>
              <a:tblGrid>
                <a:gridCol w="4827588"/>
                <a:gridCol w="2660650"/>
              </a:tblGrid>
              <a:tr h="620712"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wybrane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zadani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a 2020 r.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wydatkowana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kwota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zasiłki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dla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bezrobotnych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pl-PL" sz="1400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380 674,68</a:t>
                      </a:r>
                      <a:endParaRPr lang="pl-PL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dodatki aktywizacyjne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167 625,50</a:t>
                      </a:r>
                      <a:endParaRPr lang="pl-PL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koszty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wezwań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zawiadomień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85 280,05</a:t>
                      </a:r>
                      <a:endParaRPr lang="pl-PL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koszty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systemu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informatycznego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252 845,91</a:t>
                      </a:r>
                      <a:endParaRPr lang="pl-PL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koszty szkolenia kadr</a:t>
                      </a: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27 692,92</a:t>
                      </a:r>
                      <a:endParaRPr lang="pl-PL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razem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 FP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3 914 119,06</a:t>
                      </a:r>
                      <a:endParaRPr lang="pl-PL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766762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 Unicode MS" pitchFamily="34" charset="-128"/>
                          <a:cs typeface="Arial" panose="020B0604020202020204" pitchFamily="34" charset="0"/>
                        </a:rPr>
                        <a:t>składka zdrowotna za osoby bezrobotne bez prawa do zasiłku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 Unicode MS" pitchFamily="34" charset="-128"/>
                        <a:cs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l-PL" sz="14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805 118,21</a:t>
                      </a:r>
                      <a:endParaRPr lang="pl-PL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0" y="2520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691680" y="548680"/>
            <a:ext cx="6984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Pasywne wydatki z Funduszu Pracy w </a:t>
            </a:r>
            <a:r>
              <a:rPr lang="pl-PL" sz="2400" b="1" dirty="0" smtClean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 </a:t>
            </a:r>
            <a:r>
              <a:rPr lang="pl-PL" sz="2400" b="1" dirty="0">
                <a:solidFill>
                  <a:srgbClr val="33A583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r.</a:t>
            </a:r>
          </a:p>
        </p:txBody>
      </p:sp>
    </p:spTree>
    <p:extLst>
      <p:ext uri="{BB962C8B-B14F-4D97-AF65-F5344CB8AC3E}">
        <p14:creationId xmlns:p14="http://schemas.microsoft.com/office/powerpoint/2010/main" val="281051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ralaksa">
  <a:themeElements>
    <a:clrScheme name="Paralaksa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aksa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ppt/theme/theme3.xml><?xml version="1.0" encoding="utf-8"?>
<a:theme xmlns:a="http://schemas.openxmlformats.org/drawingml/2006/main" name="2_Paralaksa">
  <a:themeElements>
    <a:clrScheme name="Paralaksa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aksa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17900</TotalTime>
  <Words>1735</Words>
  <Application>Microsoft Office PowerPoint</Application>
  <PresentationFormat>Pokaz na ekranie (4:3)</PresentationFormat>
  <Paragraphs>347</Paragraphs>
  <Slides>38</Slides>
  <Notes>8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3</vt:i4>
      </vt:variant>
      <vt:variant>
        <vt:lpstr>Tytuły slajdów</vt:lpstr>
      </vt:variant>
      <vt:variant>
        <vt:i4>38</vt:i4>
      </vt:variant>
    </vt:vector>
  </HeadingPairs>
  <TitlesOfParts>
    <vt:vector size="51" baseType="lpstr">
      <vt:lpstr>Arial Unicode MS</vt:lpstr>
      <vt:lpstr>Arial</vt:lpstr>
      <vt:lpstr>Calibri</vt:lpstr>
      <vt:lpstr>Calibri Light</vt:lpstr>
      <vt:lpstr>Corbel</vt:lpstr>
      <vt:lpstr>Symbol</vt:lpstr>
      <vt:lpstr>Times New Roman</vt:lpstr>
      <vt:lpstr>Verdana</vt:lpstr>
      <vt:lpstr>Wingdings</vt:lpstr>
      <vt:lpstr>Wingdings 2</vt:lpstr>
      <vt:lpstr>HDOfficeLightV0</vt:lpstr>
      <vt:lpstr>Paralaksa</vt:lpstr>
      <vt:lpstr>2_Paralaksa</vt:lpstr>
      <vt:lpstr>Sprawozdanie z działalności  Powiatowego Urzędu Pracy  dla Powiatu Warszawskiego Zachodniego za rok 2020. </vt:lpstr>
      <vt:lpstr>Stopa bezrobocia w powiecie  (stan na 31.12.)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Suma wygenerowanego dochodu przez Powiatowy Urząd Pracy dla Powiatu Warszawskiego Zachodniego w 2020 r. z tytułu zezwoleń na pracę sezonową cudzoziemców      oraz z tytułu oświadczeń o powierzeniu wykonywania pracy cudzoziemcom wynosi 402 637,00 zł.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RYNEK PRACY W POWIECIE WARSZAWSKIM ZACHODNIM</dc:title>
  <dc:creator>Doradca</dc:creator>
  <cp:lastModifiedBy>Anna Wojciechowska</cp:lastModifiedBy>
  <cp:revision>1612</cp:revision>
  <cp:lastPrinted>2021-10-08T10:18:25Z</cp:lastPrinted>
  <dcterms:created xsi:type="dcterms:W3CDTF">2008-06-02T06:50:43Z</dcterms:created>
  <dcterms:modified xsi:type="dcterms:W3CDTF">2022-06-15T07:05:49Z</dcterms:modified>
</cp:coreProperties>
</file>