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rts/chart1.xml" ContentType="application/vnd.openxmlformats-officedocument.drawingml.chart+xml"/>
  <Override PartName="/ppt/notesSlides/notesSlide3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4184" r:id="rId1"/>
    <p:sldMasterId id="2147484298" r:id="rId2"/>
  </p:sldMasterIdLst>
  <p:notesMasterIdLst>
    <p:notesMasterId r:id="rId78"/>
  </p:notesMasterIdLst>
  <p:handoutMasterIdLst>
    <p:handoutMasterId r:id="rId79"/>
  </p:handoutMasterIdLst>
  <p:sldIdLst>
    <p:sldId id="286" r:id="rId3"/>
    <p:sldId id="290" r:id="rId4"/>
    <p:sldId id="360" r:id="rId5"/>
    <p:sldId id="258" r:id="rId6"/>
    <p:sldId id="259" r:id="rId7"/>
    <p:sldId id="287" r:id="rId8"/>
    <p:sldId id="288" r:id="rId9"/>
    <p:sldId id="289" r:id="rId10"/>
    <p:sldId id="291" r:id="rId11"/>
    <p:sldId id="405" r:id="rId12"/>
    <p:sldId id="296" r:id="rId13"/>
    <p:sldId id="312" r:id="rId14"/>
    <p:sldId id="295" r:id="rId15"/>
    <p:sldId id="313" r:id="rId16"/>
    <p:sldId id="314" r:id="rId17"/>
    <p:sldId id="383" r:id="rId18"/>
    <p:sldId id="315" r:id="rId19"/>
    <p:sldId id="399" r:id="rId20"/>
    <p:sldId id="316" r:id="rId21"/>
    <p:sldId id="385" r:id="rId22"/>
    <p:sldId id="301" r:id="rId23"/>
    <p:sldId id="300" r:id="rId24"/>
    <p:sldId id="307" r:id="rId25"/>
    <p:sldId id="375" r:id="rId26"/>
    <p:sldId id="391" r:id="rId27"/>
    <p:sldId id="392" r:id="rId28"/>
    <p:sldId id="410" r:id="rId29"/>
    <p:sldId id="390" r:id="rId30"/>
    <p:sldId id="388" r:id="rId31"/>
    <p:sldId id="389" r:id="rId32"/>
    <p:sldId id="366" r:id="rId33"/>
    <p:sldId id="400" r:id="rId34"/>
    <p:sldId id="401" r:id="rId35"/>
    <p:sldId id="412" r:id="rId36"/>
    <p:sldId id="413" r:id="rId37"/>
    <p:sldId id="411" r:id="rId38"/>
    <p:sldId id="414" r:id="rId39"/>
    <p:sldId id="386" r:id="rId40"/>
    <p:sldId id="339" r:id="rId41"/>
    <p:sldId id="338" r:id="rId42"/>
    <p:sldId id="370" r:id="rId43"/>
    <p:sldId id="368" r:id="rId44"/>
    <p:sldId id="408" r:id="rId45"/>
    <p:sldId id="381" r:id="rId46"/>
    <p:sldId id="387" r:id="rId47"/>
    <p:sldId id="340" r:id="rId48"/>
    <p:sldId id="352" r:id="rId49"/>
    <p:sldId id="415" r:id="rId50"/>
    <p:sldId id="394" r:id="rId51"/>
    <p:sldId id="402" r:id="rId52"/>
    <p:sldId id="403" r:id="rId53"/>
    <p:sldId id="404" r:id="rId54"/>
    <p:sldId id="384" r:id="rId55"/>
    <p:sldId id="336" r:id="rId56"/>
    <p:sldId id="337" r:id="rId57"/>
    <p:sldId id="347" r:id="rId58"/>
    <p:sldId id="348" r:id="rId59"/>
    <p:sldId id="345" r:id="rId60"/>
    <p:sldId id="349" r:id="rId61"/>
    <p:sldId id="361" r:id="rId62"/>
    <p:sldId id="350" r:id="rId63"/>
    <p:sldId id="380" r:id="rId64"/>
    <p:sldId id="409" r:id="rId65"/>
    <p:sldId id="333" r:id="rId66"/>
    <p:sldId id="331" r:id="rId67"/>
    <p:sldId id="327" r:id="rId68"/>
    <p:sldId id="393" r:id="rId69"/>
    <p:sldId id="378" r:id="rId70"/>
    <p:sldId id="398" r:id="rId71"/>
    <p:sldId id="325" r:id="rId72"/>
    <p:sldId id="416" r:id="rId73"/>
    <p:sldId id="324" r:id="rId74"/>
    <p:sldId id="323" r:id="rId75"/>
    <p:sldId id="322" r:id="rId76"/>
    <p:sldId id="355" r:id="rId77"/>
  </p:sldIdLst>
  <p:sldSz cx="9144000" cy="6858000" type="screen4x3"/>
  <p:notesSz cx="6797675" cy="9928225"/>
  <p:defaultTextStyle>
    <a:defPPr>
      <a:defRPr lang="en-GB"/>
    </a:defPPr>
    <a:lvl1pPr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1pPr>
    <a:lvl2pPr marL="742950" indent="-28575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2pPr>
    <a:lvl3pPr marL="11430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3pPr>
    <a:lvl4pPr marL="16002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4pPr>
    <a:lvl5pPr marL="2057400" indent="-228600" algn="l" defTabSz="449263" rtl="0" fontAlgn="base">
      <a:spcBef>
        <a:spcPct val="0"/>
      </a:spcBef>
      <a:spcAft>
        <a:spcPct val="0"/>
      </a:spcAft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Arial Unicode MS" pitchFamily="34" charset="-128"/>
        <a:cs typeface="Arial Unicode MS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ECF7A7"/>
    <a:srgbClr val="800080"/>
    <a:srgbClr val="3399FF"/>
    <a:srgbClr val="FFFF66"/>
    <a:srgbClr val="CC3300"/>
    <a:srgbClr val="800000"/>
    <a:srgbClr val="5C9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600" autoAdjust="0"/>
    <p:restoredTop sz="88226" autoAdjust="0"/>
  </p:normalViewPr>
  <p:slideViewPr>
    <p:cSldViewPr>
      <p:cViewPr varScale="1">
        <p:scale>
          <a:sx n="99" d="100"/>
          <a:sy n="99" d="100"/>
        </p:scale>
        <p:origin x="1926" y="84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182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Arkusz_programu_Microsoft_Excel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Arkusz_programu_Microsoft_Excel2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Arkusz_programu_Microsoft_Excel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spPr>
            <a:solidFill>
              <a:srgbClr val="54A838">
                <a:lumMod val="7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Arkusz1!$A$2:$A$7</c:f>
              <c:strCache>
                <c:ptCount val="6"/>
                <c:pt idx="0">
                  <c:v>2012 r.</c:v>
                </c:pt>
                <c:pt idx="1">
                  <c:v>2013 r.</c:v>
                </c:pt>
                <c:pt idx="2">
                  <c:v>2014 r.</c:v>
                </c:pt>
                <c:pt idx="3">
                  <c:v>2015 r.</c:v>
                </c:pt>
                <c:pt idx="4">
                  <c:v>2016 r.</c:v>
                </c:pt>
                <c:pt idx="5">
                  <c:v>2017 r.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6.5</c:v>
                </c:pt>
                <c:pt idx="1">
                  <c:v>7.1</c:v>
                </c:pt>
                <c:pt idx="2">
                  <c:v>5.8</c:v>
                </c:pt>
                <c:pt idx="3">
                  <c:v>4.4000000000000004</c:v>
                </c:pt>
                <c:pt idx="4">
                  <c:v>3.2</c:v>
                </c:pt>
                <c:pt idx="5">
                  <c:v>2.4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370875712"/>
        <c:axId val="370871400"/>
        <c:axId val="0"/>
      </c:bar3DChart>
      <c:catAx>
        <c:axId val="3708757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370871400"/>
        <c:crosses val="autoZero"/>
        <c:auto val="1"/>
        <c:lblAlgn val="ctr"/>
        <c:lblOffset val="100"/>
        <c:noMultiLvlLbl val="0"/>
      </c:catAx>
      <c:valAx>
        <c:axId val="37087140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3708757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29"/>
    </mc:Choice>
    <mc:Fallback>
      <c:style val="29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Stopa bezrobocia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Arkusz1!$A$2:$A$11</c:f>
              <c:strCache>
                <c:ptCount val="10"/>
                <c:pt idx="0">
                  <c:v>Grodziski</c:v>
                </c:pt>
                <c:pt idx="1">
                  <c:v>Grójecki</c:v>
                </c:pt>
                <c:pt idx="2">
                  <c:v>Piaseczyński</c:v>
                </c:pt>
                <c:pt idx="3">
                  <c:v>Pruszkowski</c:v>
                </c:pt>
                <c:pt idx="4">
                  <c:v>Sochaczewski</c:v>
                </c:pt>
                <c:pt idx="5">
                  <c:v>Warszawski zachodni</c:v>
                </c:pt>
                <c:pt idx="6">
                  <c:v>Żyrardowski</c:v>
                </c:pt>
                <c:pt idx="7">
                  <c:v>Podregion warszawski zachodni</c:v>
                </c:pt>
                <c:pt idx="8">
                  <c:v>WOJ. MAZOWIECKIE</c:v>
                </c:pt>
                <c:pt idx="9">
                  <c:v>POLSKA </c:v>
                </c:pt>
              </c:strCache>
            </c:strRef>
          </c:cat>
          <c:val>
            <c:numRef>
              <c:f>Arkusz1!$B$2:$B$11</c:f>
              <c:numCache>
                <c:formatCode>0.0</c:formatCode>
                <c:ptCount val="10"/>
                <c:pt idx="0">
                  <c:v>3.3</c:v>
                </c:pt>
                <c:pt idx="1">
                  <c:v>2.4</c:v>
                </c:pt>
                <c:pt idx="2">
                  <c:v>4.5999999999999996</c:v>
                </c:pt>
                <c:pt idx="3">
                  <c:v>4.0999999999999996</c:v>
                </c:pt>
                <c:pt idx="4">
                  <c:v>6.7</c:v>
                </c:pt>
                <c:pt idx="5">
                  <c:v>2.4</c:v>
                </c:pt>
                <c:pt idx="6">
                  <c:v>11</c:v>
                </c:pt>
                <c:pt idx="7">
                  <c:v>4.4000000000000004</c:v>
                </c:pt>
                <c:pt idx="8">
                  <c:v>5.6</c:v>
                </c:pt>
                <c:pt idx="9">
                  <c:v>6.6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70870616"/>
        <c:axId val="370871008"/>
      </c:barChart>
      <c:catAx>
        <c:axId val="370870616"/>
        <c:scaling>
          <c:orientation val="minMax"/>
        </c:scaling>
        <c:delete val="0"/>
        <c:axPos val="l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>
                <a:latin typeface="Times New Roman" pitchFamily="18" charset="0"/>
                <a:cs typeface="Times New Roman" pitchFamily="18" charset="0"/>
              </a:defRPr>
            </a:pPr>
            <a:endParaRPr lang="pl-PL"/>
          </a:p>
        </c:txPr>
        <c:crossAx val="370871008"/>
        <c:crosses val="autoZero"/>
        <c:auto val="1"/>
        <c:lblAlgn val="ctr"/>
        <c:lblOffset val="100"/>
        <c:noMultiLvlLbl val="0"/>
      </c:catAx>
      <c:valAx>
        <c:axId val="370871008"/>
        <c:scaling>
          <c:orientation val="minMax"/>
        </c:scaling>
        <c:delete val="0"/>
        <c:axPos val="b"/>
        <c:majorGridlines/>
        <c:numFmt formatCode="0.0" sourceLinked="1"/>
        <c:majorTickMark val="out"/>
        <c:minorTickMark val="none"/>
        <c:tickLblPos val="nextTo"/>
        <c:crossAx val="370870616"/>
        <c:crosses val="autoZero"/>
        <c:crossBetween val="between"/>
      </c:valAx>
      <c:spPr>
        <a:noFill/>
        <a:ln w="25396">
          <a:noFill/>
        </a:ln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pl-PL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pl-PL"/>
  <c:roundedCorners val="0"/>
  <mc:AlternateContent xmlns:mc="http://schemas.openxmlformats.org/markup-compatibility/2006">
    <mc:Choice xmlns:c14="http://schemas.microsoft.com/office/drawing/2007/8/2/chart" Requires="c14">
      <c14:style val="107"/>
    </mc:Choice>
    <mc:Fallback>
      <c:style val="7"/>
    </mc:Fallback>
  </mc:AlternateContent>
  <c:chart>
    <c:autoTitleDeleted val="1"/>
    <c:plotArea>
      <c:layout>
        <c:manualLayout>
          <c:layoutTarget val="inner"/>
          <c:xMode val="edge"/>
          <c:yMode val="edge"/>
          <c:x val="7.2026790837673271E-2"/>
          <c:y val="3.0210027168698427E-2"/>
          <c:w val="0.92687733759842517"/>
          <c:h val="0.7674865423544203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Arkusz1!$B$1</c:f>
              <c:strCache>
                <c:ptCount val="1"/>
                <c:pt idx="0">
                  <c:v>Osoby bezrobotne wg wieku</c:v>
                </c:pt>
              </c:strCache>
            </c:strRef>
          </c:tx>
          <c:spPr>
            <a:solidFill>
              <a:schemeClr val="accent5"/>
            </a:solidFill>
            <a:ln>
              <a:noFill/>
            </a:ln>
            <a:effectLst/>
          </c:spPr>
          <c:invertIfNegative val="0"/>
          <c:cat>
            <c:strRef>
              <c:f>Arkusz1!$A$2:$A$7</c:f>
              <c:strCache>
                <c:ptCount val="6"/>
                <c:pt idx="0">
                  <c:v>18-24</c:v>
                </c:pt>
                <c:pt idx="1">
                  <c:v>25-34</c:v>
                </c:pt>
                <c:pt idx="2">
                  <c:v>35-44</c:v>
                </c:pt>
                <c:pt idx="3">
                  <c:v>45-54</c:v>
                </c:pt>
                <c:pt idx="4">
                  <c:v>55-59</c:v>
                </c:pt>
                <c:pt idx="5">
                  <c:v>60 i więcej</c:v>
                </c:pt>
              </c:strCache>
            </c:strRef>
          </c:cat>
          <c:val>
            <c:numRef>
              <c:f>Arkusz1!$B$2:$B$7</c:f>
              <c:numCache>
                <c:formatCode>General</c:formatCode>
                <c:ptCount val="6"/>
                <c:pt idx="0">
                  <c:v>102</c:v>
                </c:pt>
                <c:pt idx="1">
                  <c:v>299</c:v>
                </c:pt>
                <c:pt idx="2">
                  <c:v>307</c:v>
                </c:pt>
                <c:pt idx="3">
                  <c:v>267</c:v>
                </c:pt>
                <c:pt idx="4">
                  <c:v>258</c:v>
                </c:pt>
                <c:pt idx="5">
                  <c:v>162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370874928"/>
        <c:axId val="370872576"/>
      </c:barChart>
      <c:catAx>
        <c:axId val="3708749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70872576"/>
        <c:crosses val="autoZero"/>
        <c:auto val="1"/>
        <c:lblAlgn val="ctr"/>
        <c:lblOffset val="100"/>
        <c:noMultiLvlLbl val="0"/>
      </c:catAx>
      <c:valAx>
        <c:axId val="37087257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pl-PL"/>
          </a:p>
        </c:txPr>
        <c:crossAx val="370874928"/>
        <c:crosses val="autoZero"/>
        <c:crossBetween val="between"/>
      </c:valAx>
      <c:spPr>
        <a:gradFill>
          <a:gsLst>
            <a:gs pos="0">
              <a:srgbClr val="CCCCFF">
                <a:alpha val="78000"/>
                <a:lumMod val="95000"/>
              </a:srgbClr>
            </a:gs>
            <a:gs pos="31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pl-PL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pl-PL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8">
  <a:schemeClr val="accent5"/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0.10913</cdr:x>
      <cdr:y>0.44449</cdr:y>
    </cdr:from>
    <cdr:to>
      <cdr:x>0.39092</cdr:x>
      <cdr:y>0.44449</cdr:y>
    </cdr:to>
    <cdr:cxnSp macro="">
      <cdr:nvCxnSpPr>
        <cdr:cNvPr id="3" name="Łącznik prostoliniowy 2"/>
        <cdr:cNvCxnSpPr/>
      </cdr:nvCxnSpPr>
      <cdr:spPr>
        <a:xfrm xmlns:a="http://schemas.openxmlformats.org/drawingml/2006/main">
          <a:off x="864468" y="2016695"/>
          <a:ext cx="2232248" cy="0"/>
        </a:xfrm>
        <a:prstGeom xmlns:a="http://schemas.openxmlformats.org/drawingml/2006/main" prst="line">
          <a:avLst/>
        </a:prstGeom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2944813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0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6" y="0"/>
            <a:ext cx="2944813" cy="496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t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7E411259-1B56-48B6-9326-BBB491A4CEE3}" type="datetimeFigureOut">
              <a:rPr lang="pl-PL"/>
              <a:pPr>
                <a:defRPr/>
              </a:pPr>
              <a:t>30.07.2019</a:t>
            </a:fld>
            <a:endParaRPr lang="pl-PL"/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9429671"/>
            <a:ext cx="2944813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6" y="9429671"/>
            <a:ext cx="2944813" cy="49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49" tIns="45674" rIns="91349" bIns="45674" numCol="1" anchor="b" anchorCtr="0" compatLnSpc="1">
            <a:prstTxWarp prst="textNoShape">
              <a:avLst/>
            </a:prstTxWarp>
          </a:bodyPr>
          <a:lstStyle>
            <a:lvl1pPr algn="r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defRPr sz="1200"/>
            </a:lvl1pPr>
          </a:lstStyle>
          <a:p>
            <a:pPr>
              <a:defRPr/>
            </a:pPr>
            <a:fld id="{293DBE49-27B5-4313-958A-8259F3BFC82C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757190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1"/>
          <p:cNvSpPr>
            <a:spLocks noChangeArrowheads="1"/>
          </p:cNvSpPr>
          <p:nvPr/>
        </p:nvSpPr>
        <p:spPr bwMode="auto">
          <a:xfrm>
            <a:off x="0" y="0"/>
            <a:ext cx="6797675" cy="9928225"/>
          </a:xfrm>
          <a:prstGeom prst="roundRect">
            <a:avLst>
              <a:gd name="adj" fmla="val 23"/>
            </a:avLst>
          </a:pr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73731" name="Text Box 2"/>
          <p:cNvSpPr txBox="1">
            <a:spLocks noChangeArrowheads="1"/>
          </p:cNvSpPr>
          <p:nvPr/>
        </p:nvSpPr>
        <p:spPr bwMode="auto">
          <a:xfrm>
            <a:off x="0" y="0"/>
            <a:ext cx="2946400" cy="49696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3851276" y="0"/>
            <a:ext cx="2944813" cy="4953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4757" name="Rectangle 4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917575" y="744538"/>
            <a:ext cx="4960938" cy="3721100"/>
          </a:xfrm>
          <a:prstGeom prst="rect">
            <a:avLst/>
          </a:prstGeom>
          <a:noFill/>
          <a:ln w="12600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/>
          </p:nvPr>
        </p:nvSpPr>
        <p:spPr bwMode="auto">
          <a:xfrm>
            <a:off x="679450" y="4717217"/>
            <a:ext cx="5438775" cy="446476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t" anchorCtr="0" compatLnSpc="1">
            <a:prstTxWarp prst="textNoShape">
              <a:avLst/>
            </a:prstTxWarp>
          </a:bodyPr>
          <a:lstStyle/>
          <a:p>
            <a:pPr lvl="0"/>
            <a:endParaRPr lang="pl-PL" noProof="0" smtClean="0"/>
          </a:p>
        </p:txBody>
      </p:sp>
      <p:sp>
        <p:nvSpPr>
          <p:cNvPr id="73735" name="Text Box 6"/>
          <p:cNvSpPr txBox="1">
            <a:spLocks noChangeArrowheads="1"/>
          </p:cNvSpPr>
          <p:nvPr/>
        </p:nvSpPr>
        <p:spPr bwMode="auto">
          <a:xfrm>
            <a:off x="0" y="9429671"/>
            <a:ext cx="2946400" cy="49696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1349" tIns="45674" rIns="91349" bIns="45674" anchor="ctr"/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/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3851276" y="9429670"/>
            <a:ext cx="2944813" cy="4953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89910" tIns="46753" rIns="89910" bIns="46753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200">
                <a:solidFill>
                  <a:srgbClr val="000000"/>
                </a:solidFill>
                <a:ea typeface="+mn-ea"/>
                <a:cs typeface="Arial Unicode MS" charset="0"/>
              </a:defRPr>
            </a:lvl1pPr>
          </a:lstStyle>
          <a:p>
            <a:pPr>
              <a:defRPr/>
            </a:pPr>
            <a:fld id="{E43DAE39-3200-4A70-A30E-C6B3199C97FB}" type="slidenum">
              <a:rPr lang="pl-PL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334172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408F695B-010D-46A5-BC87-D3353597B880}" type="slidenum">
              <a:rPr lang="pl-PL" smtClean="0"/>
              <a:pPr>
                <a:defRPr/>
              </a:pPr>
              <a:t>2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32820032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3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1694717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12B55F04-A769-493B-A34C-B552BCB4597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680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680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160951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90239D35-15CF-4319-BEFF-1D54E9B878E2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782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782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6939480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8851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0DAE9A28-0AB8-4339-8A9E-9EF2E91EE4D7}" type="slidenum">
              <a:rPr lang="pl-PL" smtClean="0"/>
              <a:pPr>
                <a:defRPr/>
              </a:pPr>
              <a:t>6</a:t>
            </a:fld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300268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C4867A90-72EE-4E40-AB3F-9E841508ADE9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14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987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7987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24602753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199F72B-0EDE-44D6-AFFB-49436B9D4CB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15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089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09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5147808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17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344848606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D5BEF07E-CBCF-43B3-AD00-50ED556C887E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18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19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192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41225396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401CD777-2DB6-4B2A-8A0D-E0974EFDB2BF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19</a:t>
            </a:fld>
            <a:endParaRPr lang="pl-PL" dirty="0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2947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294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dirty="0" smtClean="0"/>
          </a:p>
        </p:txBody>
      </p:sp>
    </p:spTree>
    <p:extLst>
      <p:ext uri="{BB962C8B-B14F-4D97-AF65-F5344CB8AC3E}">
        <p14:creationId xmlns:p14="http://schemas.microsoft.com/office/powerpoint/2010/main" val="12135882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7F23E93A-D3D3-42CA-A75F-91ECB3E12CE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54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397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397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3343186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256EB97-BF21-4C69-9D80-2BC50D9C059B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55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499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499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36899385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83B55AD-A8DD-4F04-91C5-7D090B34C016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56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6019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602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10152991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idx="10"/>
          </p:nvPr>
        </p:nvSpPr>
        <p:spPr/>
        <p:txBody>
          <a:bodyPr/>
          <a:lstStyle/>
          <a:p>
            <a:pPr>
              <a:defRPr/>
            </a:pPr>
            <a:fld id="{E43DAE39-3200-4A70-A30E-C6B3199C97FB}" type="slidenum">
              <a:rPr lang="pl-PL" smtClean="0"/>
              <a:pPr>
                <a:defRPr/>
              </a:pPr>
              <a:t>58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696284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36F3BFF4-F3AA-4E2F-9C5A-ACD5A0B096A3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59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704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704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0749248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61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564225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62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382034340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/>
          </p:nvPr>
        </p:nvSpPr>
        <p:spPr>
          <a:noFill/>
        </p:spPr>
        <p:txBody>
          <a:bodyPr/>
          <a:lstStyle/>
          <a:p>
            <a:pPr>
              <a:tabLst>
                <a:tab pos="0" algn="l"/>
                <a:tab pos="912813" algn="l"/>
                <a:tab pos="1827213" algn="l"/>
                <a:tab pos="2740025" algn="l"/>
                <a:tab pos="3654425" algn="l"/>
                <a:tab pos="4567238" algn="l"/>
                <a:tab pos="5481638" algn="l"/>
                <a:tab pos="6394450" algn="l"/>
                <a:tab pos="7307263" algn="l"/>
                <a:tab pos="8221663" algn="l"/>
                <a:tab pos="9134475" algn="l"/>
                <a:tab pos="10048875" algn="l"/>
              </a:tabLst>
            </a:pPr>
            <a:fld id="{0A16474F-EF7F-4E67-966B-99D8CBC01F6D}" type="slidenum">
              <a:rPr lang="pl-PL" smtClean="0">
                <a:ea typeface="Arial Unicode MS" pitchFamily="34" charset="-128"/>
                <a:cs typeface="Arial Unicode MS" pitchFamily="34" charset="-128"/>
              </a:rPr>
              <a:pPr>
                <a:tabLst>
                  <a:tab pos="0" algn="l"/>
                  <a:tab pos="912813" algn="l"/>
                  <a:tab pos="1827213" algn="l"/>
                  <a:tab pos="2740025" algn="l"/>
                  <a:tab pos="3654425" algn="l"/>
                  <a:tab pos="4567238" algn="l"/>
                  <a:tab pos="5481638" algn="l"/>
                  <a:tab pos="6394450" algn="l"/>
                  <a:tab pos="7307263" algn="l"/>
                  <a:tab pos="8221663" algn="l"/>
                  <a:tab pos="9134475" algn="l"/>
                  <a:tab pos="10048875" algn="l"/>
                </a:tabLst>
              </a:pPr>
              <a:t>63</a:t>
            </a:fld>
            <a:endParaRPr lang="pl-PL" smtClean="0"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89091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4113" cy="3722687"/>
          </a:xfrm>
          <a:solidFill>
            <a:srgbClr val="FFFFFF"/>
          </a:solidFill>
          <a:ln/>
        </p:spPr>
      </p:sp>
      <p:sp>
        <p:nvSpPr>
          <p:cNvPr id="8909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79451" y="4717217"/>
            <a:ext cx="5440363" cy="4560029"/>
          </a:xfrm>
          <a:noFill/>
          <a:ln/>
        </p:spPr>
        <p:txBody>
          <a:bodyPr wrap="none" anchor="ctr"/>
          <a:lstStyle/>
          <a:p>
            <a:endParaRPr lang="pl-PL" smtClean="0"/>
          </a:p>
        </p:txBody>
      </p:sp>
    </p:spTree>
    <p:extLst>
      <p:ext uri="{BB962C8B-B14F-4D97-AF65-F5344CB8AC3E}">
        <p14:creationId xmlns:p14="http://schemas.microsoft.com/office/powerpoint/2010/main" val="242535639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0115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8299CA0-5469-442D-BEA5-0CC4EFE65BC5}" type="slidenum">
              <a:rPr lang="pl-PL" smtClean="0"/>
              <a:pPr>
                <a:defRPr/>
              </a:pPr>
              <a:t>72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291258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Symbol zastępczy obrazu slajdu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1139" name="Symbol zastępczy notatek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pl-PL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/>
          </p:nvPr>
        </p:nvSpPr>
        <p:spPr/>
        <p:txBody>
          <a:bodyPr/>
          <a:lstStyle/>
          <a:p>
            <a:pPr>
              <a:defRPr/>
            </a:pPr>
            <a:fld id="{D61AD74A-BF13-4DFB-A5FE-FD5BC99CB8E1}" type="slidenum">
              <a:rPr lang="pl-PL" smtClean="0"/>
              <a:pPr>
                <a:defRPr/>
              </a:pPr>
              <a:t>74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93209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4530"/>
            <a:ext cx="6858000" cy="2387600"/>
          </a:xfrm>
        </p:spPr>
        <p:txBody>
          <a:bodyPr anchor="b">
            <a:normAutofit/>
          </a:bodyPr>
          <a:lstStyle>
            <a:lvl1pPr algn="ctr">
              <a:defRPr sz="45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21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30034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844084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12423"/>
            <a:ext cx="7886700" cy="2851208"/>
          </a:xfrm>
        </p:spPr>
        <p:txBody>
          <a:bodyPr anchor="b">
            <a:normAutofit/>
          </a:bodyPr>
          <a:lstStyle>
            <a:lvl1pPr>
              <a:defRPr sz="45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52634"/>
            <a:ext cx="78867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330647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33845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8801"/>
            <a:ext cx="3886200" cy="4351337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170287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681851"/>
            <a:ext cx="3867150" cy="825699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45" y="2507551"/>
            <a:ext cx="3867150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851"/>
            <a:ext cx="3886201" cy="825698"/>
          </a:xfrm>
        </p:spPr>
        <p:txBody>
          <a:bodyPr anchor="b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7551"/>
            <a:ext cx="3886201" cy="3680525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607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41677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094886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1"/>
            <a:ext cx="2948940" cy="1600197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399"/>
            <a:ext cx="2948940" cy="3810001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21698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936" y="457200"/>
            <a:ext cx="2948940" cy="1600200"/>
          </a:xfrm>
        </p:spPr>
        <p:txBody>
          <a:bodyPr anchor="b">
            <a:normAutofit/>
          </a:bodyPr>
          <a:lstStyle>
            <a:lvl1pPr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6200" y="990600"/>
            <a:ext cx="4629150" cy="4876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936" y="2057400"/>
            <a:ext cx="2948940" cy="38100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51616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8842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0362"/>
            <a:ext cx="1971675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0363"/>
            <a:ext cx="5800725" cy="5811837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782153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>
          <a:xfrm>
            <a:off x="203200" y="0"/>
            <a:ext cx="3778250" cy="6858001"/>
            <a:chOff x="203200" y="0"/>
            <a:chExt cx="3778250" cy="6858001"/>
          </a:xfrm>
        </p:grpSpPr>
        <p:sp>
          <p:nvSpPr>
            <p:cNvPr id="14" name="Freeform 6"/>
            <p:cNvSpPr/>
            <p:nvPr/>
          </p:nvSpPr>
          <p:spPr bwMode="auto">
            <a:xfrm>
              <a:off x="641350" y="0"/>
              <a:ext cx="1365250" cy="3971925"/>
            </a:xfrm>
            <a:custGeom>
              <a:avLst/>
              <a:gdLst/>
              <a:ahLst/>
              <a:cxnLst/>
              <a:rect l="0" t="0" r="r" b="b"/>
              <a:pathLst>
                <a:path w="860" h="2502">
                  <a:moveTo>
                    <a:pt x="0" y="2445"/>
                  </a:moveTo>
                  <a:lnTo>
                    <a:pt x="228" y="2502"/>
                  </a:lnTo>
                  <a:lnTo>
                    <a:pt x="860" y="0"/>
                  </a:lnTo>
                  <a:lnTo>
                    <a:pt x="620" y="0"/>
                  </a:lnTo>
                  <a:lnTo>
                    <a:pt x="0" y="2445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5" name="Freeform 7"/>
            <p:cNvSpPr/>
            <p:nvPr/>
          </p:nvSpPr>
          <p:spPr bwMode="auto">
            <a:xfrm>
              <a:off x="203200" y="0"/>
              <a:ext cx="1336675" cy="3862388"/>
            </a:xfrm>
            <a:custGeom>
              <a:avLst/>
              <a:gdLst/>
              <a:ahLst/>
              <a:cxnLst/>
              <a:rect l="0" t="0" r="r" b="b"/>
              <a:pathLst>
                <a:path w="842" h="2433">
                  <a:moveTo>
                    <a:pt x="842" y="0"/>
                  </a:moveTo>
                  <a:lnTo>
                    <a:pt x="602" y="0"/>
                  </a:lnTo>
                  <a:lnTo>
                    <a:pt x="0" y="2376"/>
                  </a:lnTo>
                  <a:lnTo>
                    <a:pt x="228" y="2433"/>
                  </a:lnTo>
                  <a:lnTo>
                    <a:pt x="842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6" name="Freeform 8"/>
            <p:cNvSpPr/>
            <p:nvPr/>
          </p:nvSpPr>
          <p:spPr bwMode="auto">
            <a:xfrm>
              <a:off x="207963" y="3776663"/>
              <a:ext cx="1936750" cy="3081338"/>
            </a:xfrm>
            <a:custGeom>
              <a:avLst/>
              <a:gdLst/>
              <a:ahLst/>
              <a:cxnLst/>
              <a:rect l="0" t="0" r="r" b="b"/>
              <a:pathLst>
                <a:path w="1220" h="1941">
                  <a:moveTo>
                    <a:pt x="0" y="0"/>
                  </a:moveTo>
                  <a:lnTo>
                    <a:pt x="1166" y="1941"/>
                  </a:lnTo>
                  <a:lnTo>
                    <a:pt x="1220" y="19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0" name="Freeform 9"/>
            <p:cNvSpPr/>
            <p:nvPr/>
          </p:nvSpPr>
          <p:spPr bwMode="auto">
            <a:xfrm>
              <a:off x="646113" y="3886200"/>
              <a:ext cx="2373313" cy="2971800"/>
            </a:xfrm>
            <a:custGeom>
              <a:avLst/>
              <a:gdLst/>
              <a:ahLst/>
              <a:cxnLst/>
              <a:rect l="0" t="0" r="r" b="b"/>
              <a:pathLst>
                <a:path w="1495" h="1872">
                  <a:moveTo>
                    <a:pt x="1495" y="1872"/>
                  </a:moveTo>
                  <a:lnTo>
                    <a:pt x="0" y="0"/>
                  </a:lnTo>
                  <a:lnTo>
                    <a:pt x="1442" y="1872"/>
                  </a:lnTo>
                  <a:lnTo>
                    <a:pt x="1495" y="1872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1" name="Freeform 10"/>
            <p:cNvSpPr/>
            <p:nvPr/>
          </p:nvSpPr>
          <p:spPr bwMode="auto">
            <a:xfrm>
              <a:off x="641350" y="3881438"/>
              <a:ext cx="3340100" cy="2976563"/>
            </a:xfrm>
            <a:custGeom>
              <a:avLst/>
              <a:gdLst/>
              <a:ahLst/>
              <a:cxnLst/>
              <a:rect l="0" t="0" r="r" b="b"/>
              <a:pathLst>
                <a:path w="2104" h="1875">
                  <a:moveTo>
                    <a:pt x="0" y="0"/>
                  </a:moveTo>
                  <a:lnTo>
                    <a:pt x="3" y="3"/>
                  </a:lnTo>
                  <a:lnTo>
                    <a:pt x="1498" y="1875"/>
                  </a:lnTo>
                  <a:lnTo>
                    <a:pt x="2104" y="1875"/>
                  </a:lnTo>
                  <a:lnTo>
                    <a:pt x="228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2" name="Freeform 11"/>
            <p:cNvSpPr/>
            <p:nvPr/>
          </p:nvSpPr>
          <p:spPr bwMode="auto">
            <a:xfrm>
              <a:off x="203200" y="3771900"/>
              <a:ext cx="2660650" cy="3086100"/>
            </a:xfrm>
            <a:custGeom>
              <a:avLst/>
              <a:gdLst/>
              <a:ahLst/>
              <a:cxnLst/>
              <a:rect l="0" t="0" r="r" b="b"/>
              <a:pathLst>
                <a:path w="1676" h="1944">
                  <a:moveTo>
                    <a:pt x="1676" y="1944"/>
                  </a:moveTo>
                  <a:lnTo>
                    <a:pt x="264" y="111"/>
                  </a:lnTo>
                  <a:lnTo>
                    <a:pt x="225" y="60"/>
                  </a:lnTo>
                  <a:lnTo>
                    <a:pt x="228" y="60"/>
                  </a:lnTo>
                  <a:lnTo>
                    <a:pt x="264" y="111"/>
                  </a:lnTo>
                  <a:lnTo>
                    <a:pt x="234" y="69"/>
                  </a:lnTo>
                  <a:lnTo>
                    <a:pt x="228" y="57"/>
                  </a:lnTo>
                  <a:lnTo>
                    <a:pt x="222" y="54"/>
                  </a:lnTo>
                  <a:lnTo>
                    <a:pt x="0" y="0"/>
                  </a:lnTo>
                  <a:lnTo>
                    <a:pt x="3" y="3"/>
                  </a:lnTo>
                  <a:lnTo>
                    <a:pt x="1223" y="1944"/>
                  </a:lnTo>
                  <a:lnTo>
                    <a:pt x="1676" y="1944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9673" y="914401"/>
            <a:ext cx="6947127" cy="3488266"/>
          </a:xfrm>
        </p:spPr>
        <p:txBody>
          <a:bodyPr anchor="b">
            <a:normAutofit/>
          </a:bodyPr>
          <a:lstStyle>
            <a:lvl1pPr algn="r">
              <a:defRPr sz="5400">
                <a:effectLst/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24238" y="4402666"/>
            <a:ext cx="5762563" cy="1364531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25773" y="6117336"/>
            <a:ext cx="857473" cy="365125"/>
          </a:xfrm>
        </p:spPr>
        <p:txBody>
          <a:bodyPr/>
          <a:lstStyle/>
          <a:p>
            <a:pPr>
              <a:defRPr/>
            </a:pPr>
            <a:fld id="{AEB05DFB-580B-4C6C-BAB6-518D8BD4E69C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623733" y="6117336"/>
            <a:ext cx="360943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117336"/>
            <a:ext cx="411480" cy="365125"/>
          </a:xfrm>
        </p:spPr>
        <p:txBody>
          <a:bodyPr/>
          <a:lstStyle/>
          <a:p>
            <a:pPr>
              <a:defRPr/>
            </a:pPr>
            <a:fld id="{4F32BE9E-BBF1-47B1-AE17-271F3CF6483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  <p:sp>
        <p:nvSpPr>
          <p:cNvPr id="23" name="Freeform 12"/>
          <p:cNvSpPr/>
          <p:nvPr/>
        </p:nvSpPr>
        <p:spPr bwMode="auto">
          <a:xfrm>
            <a:off x="203200" y="3771900"/>
            <a:ext cx="361950" cy="90488"/>
          </a:xfrm>
          <a:custGeom>
            <a:avLst/>
            <a:gdLst/>
            <a:ahLst/>
            <a:cxnLst/>
            <a:rect l="0" t="0" r="r" b="b"/>
            <a:pathLst>
              <a:path w="228" h="57">
                <a:moveTo>
                  <a:pt x="228" y="57"/>
                </a:moveTo>
                <a:lnTo>
                  <a:pt x="0" y="0"/>
                </a:lnTo>
                <a:lnTo>
                  <a:pt x="222" y="54"/>
                </a:lnTo>
                <a:lnTo>
                  <a:pt x="228" y="57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4" name="Freeform 13"/>
          <p:cNvSpPr/>
          <p:nvPr/>
        </p:nvSpPr>
        <p:spPr bwMode="auto">
          <a:xfrm>
            <a:off x="560388" y="3867150"/>
            <a:ext cx="61913" cy="80963"/>
          </a:xfrm>
          <a:custGeom>
            <a:avLst/>
            <a:gdLst/>
            <a:ahLst/>
            <a:cxnLst/>
            <a:rect l="0" t="0" r="r" b="b"/>
            <a:pathLst>
              <a:path w="39" h="51">
                <a:moveTo>
                  <a:pt x="0" y="0"/>
                </a:moveTo>
                <a:lnTo>
                  <a:pt x="39" y="51"/>
                </a:lnTo>
                <a:lnTo>
                  <a:pt x="3" y="0"/>
                </a:lnTo>
                <a:lnTo>
                  <a:pt x="0" y="0"/>
                </a:lnTo>
                <a:close/>
              </a:path>
            </a:pathLst>
          </a:custGeom>
          <a:solidFill>
            <a:srgbClr val="29ABE2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</p:spTree>
    <p:extLst>
      <p:ext uri="{BB962C8B-B14F-4D97-AF65-F5344CB8AC3E}">
        <p14:creationId xmlns:p14="http://schemas.microsoft.com/office/powerpoint/2010/main" val="388759512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82133" y="2667000"/>
            <a:ext cx="7704667" cy="3332816"/>
          </a:xfrm>
        </p:spPr>
        <p:txBody>
          <a:bodyPr anchor="ctr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44329" y="6108173"/>
            <a:ext cx="857473" cy="365125"/>
          </a:xfrm>
        </p:spPr>
        <p:txBody>
          <a:bodyPr/>
          <a:lstStyle/>
          <a:p>
            <a:pPr>
              <a:defRPr/>
            </a:pPr>
            <a:fld id="{28C3D3C4-1343-4BA5-B401-5BEDE094660A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72647" y="6108173"/>
            <a:ext cx="5314517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58967" y="6108173"/>
            <a:ext cx="427833" cy="365125"/>
          </a:xfrm>
        </p:spPr>
        <p:txBody>
          <a:bodyPr/>
          <a:lstStyle/>
          <a:p>
            <a:pPr>
              <a:defRPr/>
            </a:pPr>
            <a:fld id="{802D6A8A-916A-4647-A9DD-F085E2AFC85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317758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6995" y="2666998"/>
            <a:ext cx="6699805" cy="2360071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6998" y="5027070"/>
            <a:ext cx="6699802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A3D925B-0FFA-46F2-B662-8B6011FF26A3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3317" y="6116070"/>
            <a:ext cx="413483" cy="365125"/>
          </a:xfrm>
        </p:spPr>
        <p:txBody>
          <a:bodyPr/>
          <a:lstStyle/>
          <a:p>
            <a:pPr>
              <a:defRPr/>
            </a:pPr>
            <a:fld id="{03395814-692A-4108-A66D-0035D9081037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88411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82133" y="685801"/>
            <a:ext cx="7704667" cy="1752599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82133" y="2667000"/>
            <a:ext cx="3739896" cy="336867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6904" y="2667000"/>
            <a:ext cx="3739896" cy="3346824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F21EE6-1610-40A1-B48D-A25CEA950FB4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6C5943E-8D32-42F8-AC29-8D9E66BC1B71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97683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481" y="2658533"/>
            <a:ext cx="3456291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523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1710" y="2667000"/>
            <a:ext cx="3467806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7266" y="3335336"/>
            <a:ext cx="3672248" cy="2665259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99BB69-0161-4BC8-B891-44F1F4A67EE2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D80D2B-B83C-4723-ACC3-4E05E76900AD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69515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01B3AC7-DF76-488C-BE78-6EFB6B90B537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CCE716-15EF-4582-A6E0-11C4B497658E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820138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57B9059-F687-4C63-900C-13723FFE8096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44CA00D-BC7F-48ED-B152-D7B66B4F3C58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103149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1600200"/>
            <a:ext cx="2662534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7553" y="685800"/>
            <a:ext cx="4681962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4" y="2971800"/>
            <a:ext cx="2662534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BB2FA18-A16B-41F7-8E0D-2292529DAB1F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D57961B-5195-4546-87A6-F8DDAAC7F6A2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099290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332" y="1752599"/>
            <a:ext cx="4070679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7495" y="914400"/>
            <a:ext cx="2461371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332" y="3124199"/>
            <a:ext cx="4070679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62503E-1570-4FC2-A2B4-1A51C6D8A130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94C9DCA-0968-451B-8EED-7E1AE389AF8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0895459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az panoramiczny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3" y="4732865"/>
            <a:ext cx="751599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975" y="932112"/>
            <a:ext cx="6171065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523" y="5299603"/>
            <a:ext cx="751599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0219042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4" y="685800"/>
            <a:ext cx="751599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313321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598235" y="3428999"/>
            <a:ext cx="6631128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3" y="4343400"/>
            <a:ext cx="751599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942599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3308581"/>
            <a:ext cx="751598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7381"/>
            <a:ext cx="751599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121123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969421" y="863023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2197" y="2819399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26741" y="685801"/>
            <a:ext cx="6974115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5" y="3886200"/>
            <a:ext cx="751599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775200"/>
            <a:ext cx="751599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74517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525" y="685801"/>
            <a:ext cx="7515991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524" y="3505200"/>
            <a:ext cx="7515992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l-PL" smtClean="0"/>
              <a:t>Kliknij, aby edytować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524" y="4343400"/>
            <a:ext cx="7515992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763501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C2A3EC-AEAB-4E3A-ABBE-98D601FE6148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24E227C-83DA-405E-93FB-C3DECA8FDD55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587609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01393" y="685800"/>
            <a:ext cx="1328123" cy="5105400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524" y="685800"/>
            <a:ext cx="6016373" cy="5105400"/>
          </a:xfrm>
        </p:spPr>
        <p:txBody>
          <a:bodyPr vert="eaVert" anchor="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D8FCB8-69E9-4191-BD85-C1D18B7EB02F}" type="datetimeFigureOut">
              <a:rPr lang="en-US" smtClean="0"/>
              <a:pPr>
                <a:defRPr/>
              </a:pPr>
              <a:t>7/30/2019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29E6876-B315-405B-875F-88131F8F8876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79860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33845" y="365760"/>
            <a:ext cx="78867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3845" y="1828801"/>
            <a:ext cx="788670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825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63145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4781021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Wingdings 2" pitchFamily="18" charset="2"/>
        <a:buChar char="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Wingdings 2" pitchFamily="18" charset="2"/>
        <a:buChar char="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/>
        </p:nvGrpSpPr>
        <p:grpSpPr>
          <a:xfrm>
            <a:off x="0" y="0"/>
            <a:ext cx="2132013" cy="6858001"/>
            <a:chOff x="0" y="0"/>
            <a:chExt cx="2132013" cy="6858001"/>
          </a:xfrm>
        </p:grpSpPr>
        <p:sp>
          <p:nvSpPr>
            <p:cNvPr id="15" name="Freeform 6"/>
            <p:cNvSpPr/>
            <p:nvPr/>
          </p:nvSpPr>
          <p:spPr bwMode="auto">
            <a:xfrm>
              <a:off x="0" y="0"/>
              <a:ext cx="1073150" cy="5291138"/>
            </a:xfrm>
            <a:custGeom>
              <a:avLst/>
              <a:gdLst/>
              <a:ahLst/>
              <a:cxnLst/>
              <a:rect l="0" t="0" r="r" b="b"/>
              <a:pathLst>
                <a:path w="676" h="3333">
                  <a:moveTo>
                    <a:pt x="0" y="3132"/>
                  </a:moveTo>
                  <a:lnTo>
                    <a:pt x="0" y="3312"/>
                  </a:lnTo>
                  <a:lnTo>
                    <a:pt x="126" y="3333"/>
                  </a:lnTo>
                  <a:lnTo>
                    <a:pt x="676" y="0"/>
                  </a:lnTo>
                  <a:lnTo>
                    <a:pt x="514" y="0"/>
                  </a:lnTo>
                  <a:lnTo>
                    <a:pt x="0" y="3132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16" name="Freeform 7"/>
            <p:cNvSpPr/>
            <p:nvPr/>
          </p:nvSpPr>
          <p:spPr bwMode="auto">
            <a:xfrm>
              <a:off x="0" y="0"/>
              <a:ext cx="758825" cy="4624388"/>
            </a:xfrm>
            <a:custGeom>
              <a:avLst/>
              <a:gdLst/>
              <a:ahLst/>
              <a:cxnLst/>
              <a:rect l="0" t="0" r="r" b="b"/>
              <a:pathLst>
                <a:path w="478" h="2913">
                  <a:moveTo>
                    <a:pt x="478" y="0"/>
                  </a:moveTo>
                  <a:lnTo>
                    <a:pt x="318" y="0"/>
                  </a:lnTo>
                  <a:lnTo>
                    <a:pt x="0" y="1938"/>
                  </a:lnTo>
                  <a:lnTo>
                    <a:pt x="0" y="2913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7" name="Freeform 8"/>
            <p:cNvSpPr/>
            <p:nvPr/>
          </p:nvSpPr>
          <p:spPr bwMode="auto">
            <a:xfrm>
              <a:off x="0" y="5662613"/>
              <a:ext cx="906463" cy="1195388"/>
            </a:xfrm>
            <a:custGeom>
              <a:avLst/>
              <a:gdLst/>
              <a:ahLst/>
              <a:cxnLst/>
              <a:rect l="0" t="0" r="r" b="b"/>
              <a:pathLst>
                <a:path w="571" h="753">
                  <a:moveTo>
                    <a:pt x="0" y="0"/>
                  </a:moveTo>
                  <a:lnTo>
                    <a:pt x="0" y="12"/>
                  </a:lnTo>
                  <a:lnTo>
                    <a:pt x="538" y="753"/>
                  </a:lnTo>
                  <a:lnTo>
                    <a:pt x="571" y="7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8" name="Freeform 9"/>
            <p:cNvSpPr/>
            <p:nvPr/>
          </p:nvSpPr>
          <p:spPr bwMode="auto">
            <a:xfrm>
              <a:off x="0" y="5295900"/>
              <a:ext cx="1487488" cy="1562100"/>
            </a:xfrm>
            <a:custGeom>
              <a:avLst/>
              <a:gdLst/>
              <a:ahLst/>
              <a:cxnLst/>
              <a:rect l="0" t="0" r="r" b="b"/>
              <a:pathLst>
                <a:path w="937" h="984">
                  <a:moveTo>
                    <a:pt x="0" y="0"/>
                  </a:moveTo>
                  <a:lnTo>
                    <a:pt x="0" y="3"/>
                  </a:lnTo>
                  <a:lnTo>
                    <a:pt x="901" y="984"/>
                  </a:lnTo>
                  <a:lnTo>
                    <a:pt x="937" y="98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9" name="Freeform 10"/>
            <p:cNvSpPr/>
            <p:nvPr/>
          </p:nvSpPr>
          <p:spPr bwMode="auto">
            <a:xfrm>
              <a:off x="0" y="5257800"/>
              <a:ext cx="2132013" cy="1600200"/>
            </a:xfrm>
            <a:custGeom>
              <a:avLst/>
              <a:gdLst/>
              <a:ahLst/>
              <a:cxnLst/>
              <a:rect l="0" t="0" r="r" b="b"/>
              <a:pathLst>
                <a:path w="1343" h="1008">
                  <a:moveTo>
                    <a:pt x="0" y="24"/>
                  </a:moveTo>
                  <a:lnTo>
                    <a:pt x="937" y="1008"/>
                  </a:lnTo>
                  <a:lnTo>
                    <a:pt x="1343" y="1008"/>
                  </a:lnTo>
                  <a:lnTo>
                    <a:pt x="126" y="21"/>
                  </a:lnTo>
                  <a:lnTo>
                    <a:pt x="0" y="0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0" name="Freeform 11"/>
            <p:cNvSpPr/>
            <p:nvPr/>
          </p:nvSpPr>
          <p:spPr bwMode="auto">
            <a:xfrm>
              <a:off x="0" y="5357813"/>
              <a:ext cx="1377950" cy="1500188"/>
            </a:xfrm>
            <a:custGeom>
              <a:avLst/>
              <a:gdLst/>
              <a:ahLst/>
              <a:cxnLst/>
              <a:rect l="0" t="0" r="r" b="b"/>
              <a:pathLst>
                <a:path w="868" h="945">
                  <a:moveTo>
                    <a:pt x="0" y="192"/>
                  </a:moveTo>
                  <a:lnTo>
                    <a:pt x="571" y="945"/>
                  </a:lnTo>
                  <a:lnTo>
                    <a:pt x="868" y="945"/>
                  </a:lnTo>
                  <a:lnTo>
                    <a:pt x="0" y="0"/>
                  </a:lnTo>
                  <a:lnTo>
                    <a:pt x="0" y="192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82133" y="457201"/>
            <a:ext cx="7704667" cy="19812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82134" y="2667000"/>
            <a:ext cx="7704666" cy="33569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8679" y="6116070"/>
            <a:ext cx="8574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86997" y="6116070"/>
            <a:ext cx="53145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73317" y="6116070"/>
            <a:ext cx="41348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pPr>
              <a:defRPr/>
            </a:pPr>
            <a:fld id="{5B00E43A-77AE-47A8-9ECB-D1995241A46F}" type="slidenum">
              <a:rPr lang="pl-PL" smtClean="0"/>
              <a:pPr>
                <a:defRPr/>
              </a:pPr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701406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99" r:id="rId1"/>
    <p:sldLayoutId id="2147484300" r:id="rId2"/>
    <p:sldLayoutId id="2147484301" r:id="rId3"/>
    <p:sldLayoutId id="2147484302" r:id="rId4"/>
    <p:sldLayoutId id="2147484303" r:id="rId5"/>
    <p:sldLayoutId id="2147484304" r:id="rId6"/>
    <p:sldLayoutId id="2147484305" r:id="rId7"/>
    <p:sldLayoutId id="2147484306" r:id="rId8"/>
    <p:sldLayoutId id="2147484307" r:id="rId9"/>
    <p:sldLayoutId id="2147484308" r:id="rId10"/>
    <p:sldLayoutId id="2147484309" r:id="rId11"/>
    <p:sldLayoutId id="2147484310" r:id="rId12"/>
    <p:sldLayoutId id="2147484311" r:id="rId13"/>
    <p:sldLayoutId id="2147484312" r:id="rId14"/>
    <p:sldLayoutId id="2147484313" r:id="rId15"/>
    <p:sldLayoutId id="2147484314" r:id="rId16"/>
    <p:sldLayoutId id="2147484315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png"/><Relationship Id="rId5" Type="http://schemas.openxmlformats.org/officeDocument/2006/relationships/image" Target="../media/image6.emf"/><Relationship Id="rId4" Type="http://schemas.openxmlformats.org/officeDocument/2006/relationships/oleObject" Target="../embeddings/Arkusz_programu_Microsoft_Excel_97_20031.xls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7.png"/><Relationship Id="rId4" Type="http://schemas.openxmlformats.org/officeDocument/2006/relationships/image" Target="../media/image15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7" Type="http://schemas.openxmlformats.org/officeDocument/2006/relationships/image" Target="../media/image8.pn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5.png"/><Relationship Id="rId5" Type="http://schemas.openxmlformats.org/officeDocument/2006/relationships/image" Target="../media/image24.emf"/><Relationship Id="rId4" Type="http://schemas.openxmlformats.org/officeDocument/2006/relationships/oleObject" Target="../embeddings/Arkusz_programu_Microsoft_Excel_97_20032.xls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5.jpe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495425" cy="100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1475656" y="980728"/>
            <a:ext cx="734481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Sprawozdanie </a:t>
            </a: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działalności </a:t>
            </a:r>
            <a:endParaRPr lang="pl-PL" sz="4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Powiatowego </a:t>
            </a:r>
            <a:r>
              <a:rPr lang="pl-PL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Urzędu Pracy </a:t>
            </a:r>
            <a:endParaRPr lang="pl-PL" sz="4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dla </a:t>
            </a:r>
            <a:r>
              <a:rPr lang="pl-PL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Powiatu Warszawskiego Zachodniego </a:t>
            </a:r>
            <a:endParaRPr lang="pl-PL" sz="40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pl-PL" sz="4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 </a:t>
            </a:r>
            <a:r>
              <a:rPr lang="pl-PL" sz="4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 2017. </a:t>
            </a: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195736" y="5157192"/>
            <a:ext cx="5762563" cy="1364531"/>
          </a:xfrm>
        </p:spPr>
        <p:txBody>
          <a:bodyPr>
            <a:normAutofit/>
          </a:bodyPr>
          <a:lstStyle/>
          <a:p>
            <a:pPr algn="ctr"/>
            <a:r>
              <a:rPr lang="pl-PL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20 czerwca 2018 r. </a:t>
            </a:r>
            <a:endParaRPr lang="pl-PL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e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8926840"/>
              </p:ext>
            </p:extLst>
          </p:nvPr>
        </p:nvGraphicFramePr>
        <p:xfrm>
          <a:off x="714375" y="1928813"/>
          <a:ext cx="7715250" cy="3071812"/>
        </p:xfrm>
        <a:graphic>
          <a:graphicData uri="http://schemas.openxmlformats.org/drawingml/2006/table">
            <a:tbl>
              <a:tblPr/>
              <a:tblGrid>
                <a:gridCol w="1363663"/>
                <a:gridCol w="981794"/>
                <a:gridCol w="1152128"/>
                <a:gridCol w="1080120"/>
                <a:gridCol w="1080120"/>
                <a:gridCol w="1152128"/>
                <a:gridCol w="905297"/>
              </a:tblGrid>
              <a:tr h="1287463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              rok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2015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2016</a:t>
                      </a:r>
                      <a:endParaRPr lang="pl-PL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</a:t>
                      </a:r>
                      <a:endParaRPr lang="pl-PL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78434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stopa </a:t>
                      </a:r>
                      <a:b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</a:b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bezrobocia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6,5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7,1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5,8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3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4,4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3,2</a:t>
                      </a:r>
                      <a:endParaRPr lang="pl-PL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36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2,4</a:t>
                      </a:r>
                      <a:endParaRPr lang="pl-PL" sz="3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6410" name="pole tekstowe 4"/>
          <p:cNvSpPr txBox="1">
            <a:spLocks noChangeArrowheads="1"/>
          </p:cNvSpPr>
          <p:nvPr/>
        </p:nvSpPr>
        <p:spPr bwMode="auto">
          <a:xfrm>
            <a:off x="1691680" y="671741"/>
            <a:ext cx="72008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Stopa bezrobocia w powiecie (stan na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31.12.2017 r.).</a:t>
            </a:r>
            <a:endParaRPr lang="pl-PL" sz="2400" b="1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40160" cy="9662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 Box 5"/>
          <p:cNvSpPr txBox="1">
            <a:spLocks noChangeArrowheads="1"/>
          </p:cNvSpPr>
          <p:nvPr/>
        </p:nvSpPr>
        <p:spPr bwMode="auto">
          <a:xfrm>
            <a:off x="1331640" y="670446"/>
            <a:ext cx="33845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</a:p>
        </p:txBody>
      </p:sp>
      <p:graphicFrame>
        <p:nvGraphicFramePr>
          <p:cNvPr id="6" name="Wykres 5"/>
          <p:cNvGraphicFramePr/>
          <p:nvPr>
            <p:extLst>
              <p:ext uri="{D42A27DB-BD31-4B8C-83A1-F6EECF244321}">
                <p14:modId xmlns:p14="http://schemas.microsoft.com/office/powerpoint/2010/main" val="2561288339"/>
              </p:ext>
            </p:extLst>
          </p:nvPr>
        </p:nvGraphicFramePr>
        <p:xfrm>
          <a:off x="755576" y="1340768"/>
          <a:ext cx="7584504" cy="43204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457200" y="-266700"/>
            <a:ext cx="8229600" cy="2224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  <a:t>             </a:t>
            </a:r>
            <a:br>
              <a:rPr lang="pl-PL" sz="2800" i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2800" i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179388" y="0"/>
            <a:ext cx="8964612" cy="66690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lnSpc>
                <a:spcPct val="80000"/>
              </a:lnSpc>
              <a:spcBef>
                <a:spcPts val="5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>
                <a:solidFill>
                  <a:srgbClr val="000000"/>
                </a:solidFill>
                <a:latin typeface="Times New Roman" pitchFamily="18" charset="0"/>
              </a:rPr>
              <a:t>                      </a:t>
            </a:r>
          </a:p>
          <a:p>
            <a:pPr algn="just"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itchFamily="18" charset="0"/>
              </a:rPr>
              <a:t>                        </a:t>
            </a:r>
          </a:p>
        </p:txBody>
      </p:sp>
      <p:sp>
        <p:nvSpPr>
          <p:cNvPr id="18437" name="Text Box 8"/>
          <p:cNvSpPr txBox="1">
            <a:spLocks noChangeArrowheads="1"/>
          </p:cNvSpPr>
          <p:nvPr/>
        </p:nvSpPr>
        <p:spPr bwMode="auto">
          <a:xfrm>
            <a:off x="1617663" y="696015"/>
            <a:ext cx="59055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Stopa bezrobocia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(stan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31.12.2017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r.)</a:t>
            </a:r>
          </a:p>
        </p:txBody>
      </p:sp>
      <p:graphicFrame>
        <p:nvGraphicFramePr>
          <p:cNvPr id="7" name="Wykres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77111560"/>
              </p:ext>
            </p:extLst>
          </p:nvPr>
        </p:nvGraphicFramePr>
        <p:xfrm>
          <a:off x="611188" y="1484313"/>
          <a:ext cx="7921625" cy="4537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Line 984"/>
          <p:cNvSpPr>
            <a:spLocks noChangeShapeType="1"/>
          </p:cNvSpPr>
          <p:nvPr/>
        </p:nvSpPr>
        <p:spPr bwMode="auto">
          <a:xfrm>
            <a:off x="5472113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sp>
        <p:nvSpPr>
          <p:cNvPr id="19460" name="Line 985"/>
          <p:cNvSpPr>
            <a:spLocks noChangeShapeType="1"/>
          </p:cNvSpPr>
          <p:nvPr/>
        </p:nvSpPr>
        <p:spPr bwMode="auto">
          <a:xfrm>
            <a:off x="6746875" y="2209800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 dirty="0"/>
          </a:p>
        </p:txBody>
      </p:sp>
      <p:graphicFrame>
        <p:nvGraphicFramePr>
          <p:cNvPr id="132239" name="Group 116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4644754"/>
              </p:ext>
            </p:extLst>
          </p:nvPr>
        </p:nvGraphicFramePr>
        <p:xfrm>
          <a:off x="683568" y="1484784"/>
          <a:ext cx="7777981" cy="4339212"/>
        </p:xfrm>
        <a:graphic>
          <a:graphicData uri="http://schemas.openxmlformats.org/drawingml/2006/table">
            <a:tbl>
              <a:tblPr/>
              <a:tblGrid>
                <a:gridCol w="864031"/>
                <a:gridCol w="1931764"/>
                <a:gridCol w="1362754"/>
                <a:gridCol w="1042615"/>
                <a:gridCol w="1363098"/>
                <a:gridCol w="1213719"/>
              </a:tblGrid>
              <a:tr h="360040">
                <a:tc gridSpan="6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31.12.2017 r. 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9724">
                <a:tc rowSpan="4"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Wyszczególnianie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 zarejestrowani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6189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7762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31 grudnia 2017 roku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662266">
                <a:tc gridSpan="2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424731">
                <a:tc gridSpan="2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1401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667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267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148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80466">
                <a:tc rowSpan="3"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z tego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poprzednio 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1239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585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267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148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724874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zwolnione                  z przyczyn zakładu pracy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138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74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76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39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580466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dotychczas niepracujące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162</a:t>
                      </a:r>
                      <a:endParaRPr kumimoji="0" lang="pl-PL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82</a:t>
                      </a:r>
                      <a:endParaRPr kumimoji="0" lang="pl-PL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Verdana" panose="020B0604030504040204" pitchFamily="34" charset="0"/>
                        <a:cs typeface="Times New Roman" panose="02020603050405020304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Verdana" panose="020B0604030504040204" pitchFamily="34" charset="0"/>
                          <a:cs typeface="Times New Roman" panose="02020603050405020304" pitchFamily="18" charset="0"/>
                        </a:rPr>
                        <a:t>0</a:t>
                      </a: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17787" y="670446"/>
            <a:ext cx="38891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eaLnBrk="0" hangingPunct="0">
              <a:buClr>
                <a:srgbClr val="000000"/>
              </a:buClr>
              <a:buSzPct val="100000"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Struktura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bezrobotnych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451" name="Group 1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6709932"/>
              </p:ext>
            </p:extLst>
          </p:nvPr>
        </p:nvGraphicFramePr>
        <p:xfrm>
          <a:off x="611560" y="1124744"/>
          <a:ext cx="8065143" cy="4683267"/>
        </p:xfrm>
        <a:graphic>
          <a:graphicData uri="http://schemas.openxmlformats.org/drawingml/2006/table">
            <a:tbl>
              <a:tblPr/>
              <a:tblGrid>
                <a:gridCol w="4624374"/>
                <a:gridCol w="877986"/>
                <a:gridCol w="778514"/>
                <a:gridCol w="856449"/>
                <a:gridCol w="927820"/>
              </a:tblGrid>
              <a:tr h="3600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Stan</a:t>
                      </a:r>
                      <a:r>
                        <a:rPr lang="pl-PL" sz="16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na 3</a:t>
                      </a:r>
                      <a:r>
                        <a:rPr lang="pl-PL" sz="16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1.12.2017 r.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21780">
                <a:tc row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bezrobotni zarejestrowani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421222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tym z prawem do zasiłku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6140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 końcu m-ca sprawozdawczego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3454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razem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361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</a:t>
                      </a:r>
                    </a:p>
                  </a:txBody>
                  <a:tcPr marL="0" marR="0" marT="0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3614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szczególnej sytuacji na rynku pracy (z ogółem)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30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236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147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1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pl-PL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3884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25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102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długotrwale bezrobotne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702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323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7534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kobiety, które nie podjęły zatrudnienia po urodzeniu dziecka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274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powyżej 50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576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189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57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kwalifikacji zawodowych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189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31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bez doświadczenia zawodowego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126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30014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samotnie wychowujące co najmniej jedno dziecko do 6 roku życia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85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 w okresie do 12 miesięcy od dnia ukończenia nauki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  <a:tr h="25999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niepełnosprawni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pl-PL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455410" y="550825"/>
            <a:ext cx="3901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"/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Struktura </a:t>
            </a: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bezrobotnych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1507" name="Wykres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14016553"/>
              </p:ext>
            </p:extLst>
          </p:nvPr>
        </p:nvGraphicFramePr>
        <p:xfrm>
          <a:off x="826640" y="1048661"/>
          <a:ext cx="7777807" cy="559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974" name="Arkusz" r:id="rId4" imgW="7239090" imgH="5972093" progId="Excel.Sheet.8">
                  <p:embed/>
                </p:oleObj>
              </mc:Choice>
              <mc:Fallback>
                <p:oleObj name="Arkusz" r:id="rId4" imgW="7239090" imgH="5972093" progId="Excel.Sheet.8">
                  <p:embed/>
                  <p:pic>
                    <p:nvPicPr>
                      <p:cNvPr id="0" name="Picture 14"/>
                      <p:cNvPicPr>
                        <a:picLocks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6640" y="1048661"/>
                        <a:ext cx="7777807" cy="5597525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1677" name="Picture 17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545779" y="564648"/>
            <a:ext cx="3901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"/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Struktura </a:t>
            </a: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bezrobotnych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pole tekstowe 2"/>
          <p:cNvSpPr txBox="1">
            <a:spLocks noChangeArrowheads="1"/>
          </p:cNvSpPr>
          <p:nvPr/>
        </p:nvSpPr>
        <p:spPr bwMode="auto">
          <a:xfrm>
            <a:off x="879177" y="1305341"/>
            <a:ext cx="7784976" cy="35086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latin typeface="Arial" pitchFamily="34" charset="0"/>
                <a:cs typeface="Arial" pitchFamily="34" charset="0"/>
              </a:rPr>
              <a:t> </a:t>
            </a:r>
            <a:endParaRPr lang="pl-PL" dirty="0" smtClean="0">
              <a:latin typeface="Arial" pitchFamily="34" charset="0"/>
              <a:cs typeface="Arial" pitchFamily="34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szczególna grupa osób bezrobotnych.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Są to osoby młode wchodzące na rynek pracy często po raz pierwszy.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Największy poziom rejestracji bezrobotnych do 25 roku życia przypada na miesiące zimowe tj.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grudzień, styczeń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luty. 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zarejestrowane były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25 roku życia, tj.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7,28 %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ogółu bezrobotnych.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1620894" y="687733"/>
            <a:ext cx="56571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Osoby bezrobotne do 25 roku życia 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pole tekstowe 2"/>
          <p:cNvSpPr txBox="1">
            <a:spLocks noChangeArrowheads="1"/>
          </p:cNvSpPr>
          <p:nvPr/>
        </p:nvSpPr>
        <p:spPr bwMode="auto">
          <a:xfrm>
            <a:off x="1043608" y="1268760"/>
            <a:ext cx="628650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graphicFrame>
        <p:nvGraphicFramePr>
          <p:cNvPr id="16421" name="Group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799358"/>
              </p:ext>
            </p:extLst>
          </p:nvPr>
        </p:nvGraphicFramePr>
        <p:xfrm>
          <a:off x="899592" y="1628800"/>
          <a:ext cx="7169149" cy="3318344"/>
        </p:xfrm>
        <a:graphic>
          <a:graphicData uri="http://schemas.openxmlformats.org/drawingml/2006/table">
            <a:tbl>
              <a:tblPr/>
              <a:tblGrid>
                <a:gridCol w="1024907"/>
                <a:gridCol w="1066528"/>
                <a:gridCol w="981553"/>
                <a:gridCol w="1023173"/>
                <a:gridCol w="1024907"/>
                <a:gridCol w="1024908"/>
                <a:gridCol w="1023173"/>
              </a:tblGrid>
              <a:tr h="432049">
                <a:tc gridSpan="7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Stan na 31.12.2017 r.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150734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wiek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18-24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25-34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35-44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45-54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55-59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60 i więcej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895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Arial Unicode MS" pitchFamily="34" charset="-128"/>
                        </a:rPr>
                        <a:t> liczba osób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135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152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168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2400" b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114</a:t>
                      </a:r>
                      <a:endParaRPr lang="pl-PL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368152" cy="9166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475656" y="546201"/>
            <a:ext cx="49759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"/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Osoby długotrwale bezrobotne 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Wykres 1"/>
          <p:cNvGraphicFramePr/>
          <p:nvPr>
            <p:extLst>
              <p:ext uri="{D42A27DB-BD31-4B8C-83A1-F6EECF244321}">
                <p14:modId xmlns:p14="http://schemas.microsoft.com/office/powerpoint/2010/main" val="2189485187"/>
              </p:ext>
            </p:extLst>
          </p:nvPr>
        </p:nvGraphicFramePr>
        <p:xfrm>
          <a:off x="683568" y="1412776"/>
          <a:ext cx="6984776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454" y="89125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618729" y="529517"/>
            <a:ext cx="458805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fontAlgn="b"/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Osoby </a:t>
            </a: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</a:rPr>
              <a:t>bezrobotne wg wieku 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39565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518" name="Group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560455"/>
              </p:ext>
            </p:extLst>
          </p:nvPr>
        </p:nvGraphicFramePr>
        <p:xfrm>
          <a:off x="1214438" y="2092325"/>
          <a:ext cx="7008812" cy="3837943"/>
        </p:xfrm>
        <a:graphic>
          <a:graphicData uri="http://schemas.openxmlformats.org/drawingml/2006/table">
            <a:tbl>
              <a:tblPr/>
              <a:tblGrid>
                <a:gridCol w="2214562"/>
                <a:gridCol w="2151063"/>
                <a:gridCol w="2643187"/>
              </a:tblGrid>
              <a:tr h="546100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Wyszczególnienie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stan na dzień 31.12.2017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l-PL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Arial Unicode MS" pitchFamily="34" charset="-128"/>
                        <a:cs typeface="Times New Roman" pitchFamily="18" charset="0"/>
                      </a:endParaRP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</a:tr>
              <a:tr h="314325">
                <a:tc v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Osoby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%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Ogółem 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1401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100,0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do 24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102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7,28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25 - 34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299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21,34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35 - 44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21,91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45 - 54 lata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267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19,06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55 - 59 lat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18,42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  <a:tr h="42068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 Unicode MS" pitchFamily="34" charset="-128"/>
                          <a:cs typeface="Times New Roman" pitchFamily="18" charset="0"/>
                        </a:rPr>
                        <a:t>60 lat i więcej</a:t>
                      </a:r>
                    </a:p>
                  </a:txBody>
                  <a:tcPr marL="0" marR="0" marT="0" marB="0" anchor="b" horzOverflow="overflow">
                    <a:lnL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168</a:t>
                      </a:r>
                    </a:p>
                  </a:txBody>
                  <a:tcPr marL="0" marR="0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l-PL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1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11,99</a:t>
                      </a:r>
                    </a:p>
                  </a:txBody>
                  <a:tcPr marL="0" marR="0" marT="0" marB="0" anchor="b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6EFCE"/>
                    </a:solidFill>
                  </a:tcPr>
                </a:tc>
              </a:tr>
            </a:tbl>
          </a:graphicData>
        </a:graphic>
      </p:graphicFrame>
      <p:sp>
        <p:nvSpPr>
          <p:cNvPr id="25659" name="pole tekstowe 4"/>
          <p:cNvSpPr txBox="1">
            <a:spLocks noChangeArrowheads="1"/>
          </p:cNvSpPr>
          <p:nvPr/>
        </p:nvSpPr>
        <p:spPr bwMode="auto">
          <a:xfrm>
            <a:off x="1907704" y="814462"/>
            <a:ext cx="494744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Bezrobotni wg wieku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1"/>
          <p:cNvSpPr>
            <a:spLocks noChangeArrowheads="1"/>
          </p:cNvSpPr>
          <p:nvPr/>
        </p:nvSpPr>
        <p:spPr bwMode="auto">
          <a:xfrm>
            <a:off x="611560" y="1052736"/>
            <a:ext cx="7528321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endParaRPr lang="pl-PL" sz="2400" b="1" dirty="0">
              <a:solidFill>
                <a:schemeClr val="tx1"/>
              </a:solidFill>
              <a:cs typeface="Times New Roman" pitchFamily="18" charset="0"/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000" dirty="0">
              <a:solidFill>
                <a:schemeClr val="tx1"/>
              </a:solidFill>
              <a:cs typeface="Times New Roman" pitchFamily="18" charset="0"/>
            </a:endParaRPr>
          </a:p>
          <a:p>
            <a:pPr marL="174625" algn="just" eaLnBrk="0" hangingPunct="0">
              <a:tabLst>
                <a:tab pos="174625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końcu grudnia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zarejestrowanych było 576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bezrobotnych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powyżej 50 roku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życia, które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stanowiły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41,1 % ogółu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bezrobotnych.	 </a:t>
            </a: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4625" algn="just" eaLnBrk="0" hangingPunct="0">
              <a:tabLst>
                <a:tab pos="447675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Wśród osób powyżej 50 roku życia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 osoby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wykształceniem gimnazjalnym i niższym (29,34 %)                   i zasadniczym zawodowym (29,34 %) oraz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wykształceniem policealnym i średnim zawodowym –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(23,61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tej populacji bezrobotnych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endParaRPr lang="pl-PL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indent="228600" algn="just" eaLnBrk="0" hangingPunct="0">
              <a:tabLst>
                <a:tab pos="447675" algn="l"/>
              </a:tabLst>
            </a:pPr>
            <a:endParaRPr lang="pl-PL" sz="2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438275" cy="963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475656" y="690587"/>
            <a:ext cx="56764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28600" eaLnBrk="0" hangingPunct="0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447675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Bezrobotni powyżej 50 roku życia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pole tekstowe 3"/>
          <p:cNvSpPr txBox="1">
            <a:spLocks noChangeArrowheads="1"/>
          </p:cNvSpPr>
          <p:nvPr/>
        </p:nvSpPr>
        <p:spPr bwMode="auto">
          <a:xfrm>
            <a:off x="827585" y="1340768"/>
            <a:ext cx="7921129" cy="49859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końcu grudnia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w rejestrach bezrobotnych w Powiatowym Urzędzie Pracy dla Powiatu Warszawskiego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Zachodniego</a:t>
            </a:r>
            <a:b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zarejestrowanych było 60 osób bezrobotnych niepełnosprawnych, w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tym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 kobiety.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Udział osób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niepełnosprawnych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ogólnej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liczbie bezrobotnych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wynosił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4,28 %.</a:t>
            </a: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Bezrobotni niepełnosprawni to najczęściej osoby z umiarkowanym stopniem niepełnosprawności –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42 osoby (70,00 %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bezrobotnych osób niepełnosprawnych) oraz lekkim stopniem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niepełnosprawności</a:t>
            </a:r>
            <a:b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18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(30,00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 bezrobotnych osób niepełnosprawnych).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ewidencji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Urzędu  nie figurowały osoby niepełnosprawne ze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znacznym stopniem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niepełnosprawności.</a:t>
            </a: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Natomiast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niepełnosprawnych zarejestrowanych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było jako osoby poszukujące pracy i nie pozostające w zatrudnieniu.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/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88640"/>
            <a:ext cx="1296144" cy="868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19672" y="622833"/>
            <a:ext cx="449668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Bezrobotni niepełnosprawni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ext Box 1"/>
          <p:cNvSpPr txBox="1">
            <a:spLocks noChangeArrowheads="1"/>
          </p:cNvSpPr>
          <p:nvPr/>
        </p:nvSpPr>
        <p:spPr bwMode="auto">
          <a:xfrm>
            <a:off x="1043608" y="1340768"/>
            <a:ext cx="8007350" cy="58324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</a:rPr>
              <a:t>     </a:t>
            </a:r>
          </a:p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rgbClr val="000000"/>
              </a:solidFill>
            </a:endParaRP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brak kwalifikacji zawodowych,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niski poziom wykształcenia,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wiek powyżej 50 roku życia,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zły stan zdrowia,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niepełnosprawność,</a:t>
            </a:r>
          </a:p>
          <a:p>
            <a:pPr marL="360363" lvl="1" indent="-3603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odbycie kary pozbawienia wolności.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03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619672" y="251397"/>
            <a:ext cx="6552728" cy="7817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Trwałe bariery utrzymujące się na rynku pracy: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1"/>
          <p:cNvSpPr txBox="1">
            <a:spLocks noChangeArrowheads="1"/>
          </p:cNvSpPr>
          <p:nvPr/>
        </p:nvSpPr>
        <p:spPr bwMode="auto">
          <a:xfrm>
            <a:off x="1115616" y="116632"/>
            <a:ext cx="7358063" cy="15541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42900" algn="l"/>
                <a:tab pos="1257300" algn="l"/>
                <a:tab pos="2171700" algn="l"/>
                <a:tab pos="3086100" algn="l"/>
                <a:tab pos="4000500" algn="l"/>
                <a:tab pos="4914900" algn="l"/>
                <a:tab pos="5829300" algn="l"/>
                <a:tab pos="6743700" algn="l"/>
                <a:tab pos="7658100" algn="l"/>
                <a:tab pos="8572500" algn="l"/>
                <a:tab pos="9486900" algn="l"/>
                <a:tab pos="10401300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Cechy, które nie sprzyjają „wychodzeniu” </a:t>
            </a: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bezrobocia:</a:t>
            </a:r>
            <a: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  <a:t/>
            </a:r>
            <a:br>
              <a:rPr lang="pl-PL" sz="3200" b="1" dirty="0">
                <a:solidFill>
                  <a:srgbClr val="000000"/>
                </a:solidFill>
                <a:latin typeface="Times New Roman" pitchFamily="18" charset="0"/>
              </a:rPr>
            </a:br>
            <a:endParaRPr lang="pl-PL" sz="3200" b="1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29699" name="Text Box 2"/>
          <p:cNvSpPr txBox="1">
            <a:spLocks noChangeArrowheads="1"/>
          </p:cNvSpPr>
          <p:nvPr/>
        </p:nvSpPr>
        <p:spPr bwMode="auto">
          <a:xfrm>
            <a:off x="457200" y="1600200"/>
            <a:ext cx="8229600" cy="500538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lnSpc>
                <a:spcPct val="80000"/>
              </a:lnSpc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000000"/>
              </a:solidFill>
            </a:endParaRP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płeć: kobietom trudniej znaleźć pracę,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brak kwalifikacji zawodowych,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niski poziom wykształcenia,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wiek powyżej 45 roku życia, 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brak aktywności własnej w poszukiwaniu pracy,</a:t>
            </a:r>
          </a:p>
          <a:p>
            <a:pPr marL="741363" lvl="1" indent="-284163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Char char="–"/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brak zainteresowania programami aktywizacji zawodowej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80000"/>
              </a:lnSpc>
              <a:spcBef>
                <a:spcPts val="5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000" dirty="0">
              <a:solidFill>
                <a:srgbClr val="000000"/>
              </a:solidFill>
            </a:endParaRPr>
          </a:p>
          <a:p>
            <a:pPr algn="ctr">
              <a:lnSpc>
                <a:spcPct val="80000"/>
              </a:lnSpc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r>
              <a:rPr lang="pl-PL" sz="2000" b="1" dirty="0">
                <a:solidFill>
                  <a:srgbClr val="000000"/>
                </a:solidFill>
              </a:rPr>
              <a:t>    </a:t>
            </a:r>
            <a:endParaRPr lang="pl-PL" sz="2400" b="1" dirty="0">
              <a:solidFill>
                <a:srgbClr val="7030A0"/>
              </a:solidFill>
            </a:endParaRPr>
          </a:p>
          <a:p>
            <a:pPr>
              <a:spcBef>
                <a:spcPts val="600"/>
              </a:spcBef>
              <a:tabLst>
                <a:tab pos="1312863" algn="l"/>
                <a:tab pos="2227263" algn="l"/>
                <a:tab pos="3141663" algn="l"/>
                <a:tab pos="4056063" algn="l"/>
                <a:tab pos="4970463" algn="l"/>
                <a:tab pos="5884863" algn="l"/>
                <a:tab pos="6799263" algn="l"/>
                <a:tab pos="7713663" algn="l"/>
                <a:tab pos="8628063" algn="l"/>
                <a:tab pos="9542463" algn="l"/>
                <a:tab pos="10456863" algn="l"/>
              </a:tabLst>
            </a:pPr>
            <a:endParaRPr lang="pl-PL" sz="2400" b="1" dirty="0">
              <a:solidFill>
                <a:srgbClr val="7030A0"/>
              </a:solidFill>
            </a:endParaRP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3963194"/>
            <a:ext cx="3190305" cy="2212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rostokąt 5"/>
          <p:cNvSpPr/>
          <p:nvPr/>
        </p:nvSpPr>
        <p:spPr>
          <a:xfrm>
            <a:off x="1547664" y="1631990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6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USŁUGI RYNKU PRACY</a:t>
            </a:r>
            <a:endParaRPr lang="pl-PL" sz="60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14568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691680" y="116632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PRACY: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862291" y="1485659"/>
            <a:ext cx="7306716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udzielanie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pomocy bezrobotnym i poszukującym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 </a:t>
            </a:r>
            <a:b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uzyskaniu odpowiedniego zatrudnienia oraz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pracodawcom w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pozyskiwaniu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pracowników </a:t>
            </a:r>
            <a:b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poszukiwanych kwalifikacjach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zawodowych,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pozyskiwanie i upowszechnianie ofert pracy,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udzielanie pracodawcom informacji o kandydatach do pracy w związku ze zgłoszoną ofertą pracy,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  <a:tabLst>
                <a:tab pos="176213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informowanie bezrobotnych o przysługujących im prawach i obowiązkach.</a:t>
            </a:r>
            <a:endParaRPr lang="pl-PL" sz="24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8185" y="5996682"/>
            <a:ext cx="1240693" cy="861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 Box 1"/>
          <p:cNvSpPr txBox="1">
            <a:spLocks noChangeArrowheads="1"/>
          </p:cNvSpPr>
          <p:nvPr/>
        </p:nvSpPr>
        <p:spPr bwMode="auto">
          <a:xfrm>
            <a:off x="1444001" y="116632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ZAWODOWE:</a:t>
            </a:r>
          </a:p>
        </p:txBody>
      </p:sp>
      <p:sp>
        <p:nvSpPr>
          <p:cNvPr id="30723" name="Text Box 2"/>
          <p:cNvSpPr txBox="1">
            <a:spLocks noChangeArrowheads="1"/>
          </p:cNvSpPr>
          <p:nvPr/>
        </p:nvSpPr>
        <p:spPr bwMode="auto">
          <a:xfrm>
            <a:off x="849968" y="1844824"/>
            <a:ext cx="7726604" cy="4857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udzielanie bezrobotnym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poszukującym pracy pomocy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wyborze odpowiedniego zawodu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lub miejsca pracy oraz w planowaniu kariery zawodowej,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dzielanie porad z wykorzystaniem standaryzowanych metod ułatwiających wybór zawodu,</a:t>
            </a:r>
          </a:p>
          <a:p>
            <a:pPr marL="342900" indent="-342900" algn="just">
              <a:spcBef>
                <a:spcPts val="6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dzielanie pracodawcom pomocy w doborze kandydatów do pracy.</a:t>
            </a:r>
          </a:p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Char char="•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marL="341313" indent="-341313">
              <a:spcBef>
                <a:spcPts val="6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pl-PL" sz="2400" dirty="0">
              <a:solidFill>
                <a:srgbClr val="000000"/>
              </a:solidFill>
            </a:endParaRPr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8411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4265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ext Box 1"/>
          <p:cNvSpPr txBox="1">
            <a:spLocks noChangeArrowheads="1"/>
          </p:cNvSpPr>
          <p:nvPr/>
        </p:nvSpPr>
        <p:spPr bwMode="auto">
          <a:xfrm>
            <a:off x="1619672" y="378294"/>
            <a:ext cx="6723063" cy="91281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marL="341313" indent="-341313">
              <a:spcBef>
                <a:spcPts val="4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ORGANIZACJA SZKOLEŃ</a:t>
            </a:r>
            <a:endParaRPr lang="pl-PL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747" name="Text Box 2"/>
          <p:cNvSpPr txBox="1">
            <a:spLocks noChangeArrowheads="1"/>
          </p:cNvSpPr>
          <p:nvPr/>
        </p:nvSpPr>
        <p:spPr bwMode="auto">
          <a:xfrm>
            <a:off x="1098360" y="1291107"/>
            <a:ext cx="7441064" cy="494109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341313" indent="-341313"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rgbClr val="000000"/>
              </a:solidFill>
            </a:endParaRPr>
          </a:p>
          <a:p>
            <a:pPr algn="just">
              <a:spcBef>
                <a:spcPts val="6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inicjowanie, organizowanie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finansowanie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FUNDUSZU PRACY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EUROPEJSKIEGO FUNDUSZU SPOŁECZNEGO pozaszkolnych zajęć mających na celu uzyskanie, uzupełnienie lub doskonalenie umiejętności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kwalifikacji zawodowych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celu zwiększenia szans bezrobotnych na uzyskanie zatrudnienia lub innej pracy zarobkowej,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podwyższenia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kwalifikacji zawodowych lub </a:t>
            </a:r>
            <a:r>
              <a:rPr lang="pl-PL" sz="2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zwiększenia </a:t>
            </a:r>
            <a:r>
              <a:rPr lang="pl-PL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aktywności zawodowej. </a:t>
            </a: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54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2575" y="5999162"/>
            <a:ext cx="1243013" cy="858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429000"/>
            <a:ext cx="2208578" cy="2562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81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1"/>
          <p:cNvSpPr txBox="1">
            <a:spLocks noChangeArrowheads="1"/>
          </p:cNvSpPr>
          <p:nvPr/>
        </p:nvSpPr>
        <p:spPr bwMode="auto">
          <a:xfrm>
            <a:off x="1619672" y="1196752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5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</a:t>
            </a:r>
            <a:r>
              <a:rPr lang="pl-PL" sz="5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</a:t>
            </a:r>
            <a:endParaRPr lang="pl-PL" sz="5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4976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pole tekstowe 2"/>
          <p:cNvSpPr txBox="1">
            <a:spLocks noChangeArrowheads="1"/>
          </p:cNvSpPr>
          <p:nvPr/>
        </p:nvSpPr>
        <p:spPr bwMode="auto">
          <a:xfrm>
            <a:off x="828799" y="1772816"/>
            <a:ext cx="7560840" cy="3754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Wykonując usługę pośrednictwa pracy w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pracownicy Powiatowego Urzędu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pozyskali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współpracy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1237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pracodawców, przyjęli do realizacji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7892 miejsca pracy,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tym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7554 niesubsydiowanych,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 subsydiowanych, 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zorganizowano 99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staży.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6892" y="5302438"/>
            <a:ext cx="887384" cy="103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10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pole tekstowe 2"/>
          <p:cNvSpPr txBox="1">
            <a:spLocks noChangeArrowheads="1"/>
          </p:cNvSpPr>
          <p:nvPr/>
        </p:nvSpPr>
        <p:spPr bwMode="auto">
          <a:xfrm>
            <a:off x="971600" y="1412776"/>
            <a:ext cx="7992889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Największe problemy wystąpiły przy realizacji ofert pracy związanych </a:t>
            </a:r>
            <a: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koniecznością posiadania </a:t>
            </a:r>
            <a: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konkretnych, udokumentowanych </a:t>
            </a:r>
            <a:r>
              <a:rPr lang="pl-PL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kwalifikacji zawodowych wymaganych przez pracodawców.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828799" y="1196752"/>
            <a:ext cx="8137525" cy="55245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dla Powiatu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Warszawskiego Zachodniego zorganizował w 2017 r. 23 Giełdy Pracy 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m.in. na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stanowiska: 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Magazynierzy </a:t>
            </a:r>
            <a:r>
              <a:rPr lang="pl-PL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dla: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Pro-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S.A.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Blacharz samochodowy, mechanik samochodowy i lakiernik samochodowy dla</a:t>
            </a:r>
            <a:r>
              <a:rPr lang="pl-PL" sz="2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Krzysztof Żebrowski - Auto-Babice sp. z o.o.</a:t>
            </a:r>
            <a:endParaRPr lang="pl-PL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3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Specjalista. ds. eventów i przedstawiciel handlowy dla</a:t>
            </a:r>
            <a:r>
              <a:rPr lang="pl-PL" sz="2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Kalata Media sp. z o.o.</a:t>
            </a:r>
            <a:endParaRPr lang="pl-PL" sz="23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5" y="5726360"/>
            <a:ext cx="753039" cy="7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9129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75368" y="499112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683568" y="908720"/>
            <a:ext cx="8137525" cy="6632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Sprzedawcy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Globfactor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Magazynierzy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Randstad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o.o.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Magazynierzy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Chronologis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Pracownicy produkcji, Kontroler na linii produkcyjnej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Staamp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Poland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3268" y="5302249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755576" y="621234"/>
            <a:ext cx="8137525" cy="70480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Ślusarz-mechanik, konstruktor, inżynier sprzedaży oraz pracownik logistyki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Kabeltechnik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Ślusarzy dla: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Joffe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Pracowników magazynu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Manpower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 księgowej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BRSP Sp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o.o.,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9137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  <p:extLst>
      <p:ext uri="{BB962C8B-B14F-4D97-AF65-F5344CB8AC3E}">
        <p14:creationId xmlns:p14="http://schemas.microsoft.com/office/powerpoint/2010/main" val="4420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828799" y="1083885"/>
            <a:ext cx="8137525" cy="589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Sprzątaczki biura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Barg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Diagnostyka Budowli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Pracownicy biurowi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Barg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Naprawy i Wzmocnienia Konstrukcji Budowlanych sp. z o.o.,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Pracownicy biurowi dla: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Adecco Poland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Sprzedawcy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Animi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o.o.,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466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  <p:extLst>
      <p:ext uri="{BB962C8B-B14F-4D97-AF65-F5344CB8AC3E}">
        <p14:creationId xmlns:p14="http://schemas.microsoft.com/office/powerpoint/2010/main" val="155650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828799" y="1083885"/>
            <a:ext cx="8137525" cy="5893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Operatorzy linii produkcyjnej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Wadwicz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Kierowców-serwisantów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DTS Transport sp. z o.o.,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Magazynierzy dla: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Skuba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o.o.,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Pracowników hali dla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Arial" charset="0"/>
              <a:buChar char="–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Auchan Polska sp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o.o.,</a:t>
            </a:r>
          </a:p>
          <a:p>
            <a:pPr algn="just">
              <a:buClr>
                <a:srgbClr val="000000"/>
              </a:buClr>
              <a:buSzPct val="100000"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0466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le tekstowe 4"/>
          <p:cNvSpPr txBox="1"/>
          <p:nvPr/>
        </p:nvSpPr>
        <p:spPr>
          <a:xfrm>
            <a:off x="1619672" y="584697"/>
            <a:ext cx="3219086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pracy</a:t>
            </a:r>
          </a:p>
        </p:txBody>
      </p:sp>
    </p:spTree>
    <p:extLst>
      <p:ext uri="{BB962C8B-B14F-4D97-AF65-F5344CB8AC3E}">
        <p14:creationId xmlns:p14="http://schemas.microsoft.com/office/powerpoint/2010/main" val="567672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971600" y="1628800"/>
            <a:ext cx="72728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wrześniu PUP prezentował na ogólnopolskiej konferencji swoje doświadczenia związane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wykorzystaniem KFS. Dzięki tej formie pomocy skierowanej do pracodawców, udaje się zapobiegać zwolnieniom. Kursy, studia podyplomowe finansowane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tego funduszu pozwalają podnieść kwalifikacje pracowników - zwłaszcza 45+ i z deficytowych obszarów – przysporzyć im nowych umiejętności i pożądanych kompetencji.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145936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296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392" y="566124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187624" y="1452022"/>
            <a:ext cx="7453957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</a:pP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dla Powiatu Warszawskiego Zachodniego organizował </a:t>
            </a:r>
            <a:b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listopadzie </a:t>
            </a:r>
            <a:r>
              <a:rPr lang="pl-PL" sz="3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Europejskie Dni Pracodawcy</a:t>
            </a: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które miały na celu zacieśnienie współpracy pomiędzy </a:t>
            </a:r>
            <a:r>
              <a:rPr lang="pl-PL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pracodawcami </a:t>
            </a: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publicznymi służbami zatrudnienia </a:t>
            </a: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</a:t>
            </a:r>
            <a:r>
              <a:rPr lang="pl-PL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wszystkich krajach Unii </a:t>
            </a:r>
            <a:r>
              <a:rPr lang="pl-PL" sz="3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Europejskiej</a:t>
            </a:r>
            <a:r>
              <a:rPr lang="pl-PL" sz="3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3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7164288" y="-26856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l-PL"/>
          </a:p>
        </p:txBody>
      </p:sp>
      <p:pic>
        <p:nvPicPr>
          <p:cNvPr id="2252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20351"/>
            <a:ext cx="176419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4768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376" y="5589240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1089590" y="1053828"/>
            <a:ext cx="7453957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</a:pP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</a:t>
            </a:r>
            <a:r>
              <a:rPr lang="pl-PL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Europejskich Dni Pracodawcy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zorganizowano:</a:t>
            </a:r>
            <a:endParaRPr lang="pl-PL" sz="2000" dirty="0">
              <a:solidFill>
                <a:schemeClr val="tx1"/>
              </a:solidFill>
            </a:endParaRP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Warszawskie Zachodnie Targi Pracy,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Spotkanie informacyjne dot. pozyskiwania pracowników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zagranicy,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prowadzone przez doradców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EURES z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PUP i WUP,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Konferencję dotyczącą Krajowego Funduszu Szkoleniowego,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Seminarium pn.: „SYSTEM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WSPARCIA KOBIET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START-UP”,</a:t>
            </a:r>
          </a:p>
          <a:p>
            <a:pPr marL="342900" indent="-342900">
              <a:spcBef>
                <a:spcPts val="600"/>
              </a:spcBef>
              <a:spcAft>
                <a:spcPts val="600"/>
              </a:spcAft>
              <a:buClr>
                <a:srgbClr val="000000"/>
              </a:buClr>
              <a:buSzPct val="100000"/>
              <a:buFontTx/>
              <a:buChar char="-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 giełdy pracy.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Arial" charset="0"/>
              <a:buChar char="–"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51" y="369206"/>
            <a:ext cx="176419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6099915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48853" y="476672"/>
            <a:ext cx="8137525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 listopada 2017 r.</a:t>
            </a:r>
            <a:endParaRPr lang="pl-PL" sz="3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siedzibie 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Powiatowego Urzędu Pracy</a:t>
            </a:r>
            <a:endParaRPr lang="pl-PL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odbyły się</a:t>
            </a: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Warszawskie Zachodnie Targi Pracy</a:t>
            </a:r>
          </a:p>
          <a:p>
            <a:pPr algn="ctr">
              <a:buClr>
                <a:srgbClr val="000000"/>
              </a:buClr>
              <a:buSzPct val="100000"/>
            </a:pPr>
            <a:endParaRPr lang="pl-PL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buClr>
                <a:srgbClr val="000000"/>
              </a:buClr>
              <a:buSzPct val="100000"/>
            </a:pPr>
            <a:r>
              <a:rPr lang="pl-PL" sz="36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udział </a:t>
            </a:r>
            <a:r>
              <a:rPr lang="pl-PL" sz="3600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wzięły 593 osoby bezrobotne</a:t>
            </a:r>
            <a:endParaRPr lang="pl-PL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5791" y="5517232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51" y="369206"/>
            <a:ext cx="176419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33123" y="476672"/>
            <a:ext cx="8137525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3600" b="1" dirty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Warszawskie Zachodnie Targi Pracy</a:t>
            </a:r>
            <a:endParaRPr lang="pl-PL" sz="3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24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Podczas targów oprócz pracodawców i pracowników Urzędu do dyspozycji byli specjaliści z: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Wojewódzkiego Urzędu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Okręgowego Inspektoratu Pracy w Warszawie,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Zakładu Ubezpieczeń Społecznych,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Izby Administracji Skarbowej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Urzędu Skarbowego           Warszawa – Bielany.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Wiele osób korzystało ze sposobności, aby pozyskać informacje lub wyjaśnić wątpliwości związane z działalnością tych instytucji.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51" y="369206"/>
            <a:ext cx="176419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129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Text Box 4"/>
          <p:cNvSpPr txBox="1">
            <a:spLocks noChangeArrowheads="1"/>
          </p:cNvSpPr>
          <p:nvPr/>
        </p:nvSpPr>
        <p:spPr bwMode="auto">
          <a:xfrm>
            <a:off x="543173" y="1196752"/>
            <a:ext cx="813752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numCol="2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1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Targach Pracy udział wzięli przedstawiciele następujących firm</a:t>
            </a:r>
            <a:r>
              <a:rPr lang="pl-PL" sz="16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AliOn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Alina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Onishchuk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Alter Ego Sp. z o.o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Auchan Polska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BACCARA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CEVA Logistics Polska Sp. z o.o.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DK Partner Agencja Zatrudnienia,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Exact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Systems S.A.,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Fortatech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Goldfoam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Herotrans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Jaga 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Job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Impulse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Klient Sp. z o.o.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Konsalnet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Ochrona Sp. z o.o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Lindab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Manpower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</a:t>
            </a: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o.o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Mc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Donald’s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o.o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Polski HR-A-TRYBUT S.A.,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Pro-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flex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S.A.,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      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Randstad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Polska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Sanpro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Consulting BPO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Styrmann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1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	</a:t>
            </a:r>
            <a:r>
              <a:rPr lang="pl-PL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Warszawskie Zakłady Mechaniczne „PZL-WZM”.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6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Tx/>
              <a:buChar char="-"/>
            </a:pPr>
            <a:endParaRPr lang="pl-PL" sz="10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1000" b="1" dirty="0">
              <a:solidFill>
                <a:schemeClr val="tx1"/>
              </a:solidFill>
            </a:endParaRP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8407" y="5309095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240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9351" y="369206"/>
            <a:ext cx="176419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98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924451" y="1268760"/>
            <a:ext cx="7272808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spotkaniu informacyjnym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dot. pozyskiwania pracowników z zagranicy, które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prowadzili doradcy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EURES z Wojewódzkiego Urzędu Pracy w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Warszawie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tutejszego Urzędu wzięło udział 13 pracodawców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terenu powiatu.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Celem przedsięwzięcia było uzupełnienie wiedzy pracodawców o możliwościach rekrutacji pracowników z państw EOG lub EFTA, wydarzeniach organizowanych przez sieć EURES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kraju i za granicą  oraz o usługach EURES dla Polskich firm.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Pracownicy PUP omówili również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wybrane formy wsparcia dla Pracodawców.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849" y="300535"/>
            <a:ext cx="2244893" cy="64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920" y="238582"/>
            <a:ext cx="758586" cy="8110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2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187624" y="1053828"/>
            <a:ext cx="7272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konferencji dotyczącej Krajowego Funduszu Szkoleniowego omówione zostały zasady, priorytety, stosowane wnioski, sposób dokumentowania wydatków. Swoimi doświadczeniami podzielili się z zebranymi pracodawcy, którzy od lat dzięki temu funduszowi podnoszą kwalifikacje swoje i swoich pracowników zwiększając tym samym szanse i konkurencyjność własnych firm.</a:t>
            </a:r>
          </a:p>
          <a:p>
            <a:pPr algn="just"/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Instytut Szkoleń Oświatowych przedstawił uczestnikom spotkania prezentację dotyczącą potrzeby uczenia się przez  całe życie.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849" y="300535"/>
            <a:ext cx="2244893" cy="641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75856" y="243278"/>
            <a:ext cx="1471549" cy="753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80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1043608" y="1196752"/>
            <a:ext cx="727280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seminarium </a:t>
            </a:r>
            <a:r>
              <a:rPr lang="pl-PL" sz="23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pt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:” SYSTEM WSPARCIA KOBIET START-UP” uczestniczyli reprezentanci Polskiej Fundacji Ośrodków Wspomagania Rozwoju Gospodarczego „OIC Poland” </a:t>
            </a: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Lublinie, Foundation For Small Enterprise SEED z Węgier, </a:t>
            </a:r>
            <a:r>
              <a:rPr lang="pl-PL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Ingenio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Projekty Rozwoju, przedstawiciele publicznych służb zatrudnienia,  przedstawiciele instytucji samorządowych, przedstawiciele instytucji szkoleniowych, organizacje pozarządowe oraz pracodawcy. </a:t>
            </a: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Omówiono założenia 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projektu „Pod skrzydłami mentora – model wsparcia instytucji rynku pracy w budowaniu przewagi konkurencyjnej kobiecych start – </a:t>
            </a:r>
            <a:r>
              <a:rPr lang="pl-PL" sz="23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up</a:t>
            </a: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”, program 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mentoringu oraz </a:t>
            </a: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</a:t>
            </a:r>
            <a:r>
              <a:rPr lang="pl-PL" sz="23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akredytacji </a:t>
            </a:r>
            <a:r>
              <a:rPr lang="pl-PL" sz="23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mentorów.</a:t>
            </a: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1361" y="208693"/>
            <a:ext cx="2249619" cy="64623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51920" y="208693"/>
            <a:ext cx="646232" cy="59136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74342" y="5482835"/>
            <a:ext cx="6047619" cy="8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78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155" y="5312568"/>
            <a:ext cx="890587" cy="1030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115616" y="1412776"/>
            <a:ext cx="64807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Zorganizowane giełdy pracy miały na celu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udzielenie pomocy bezrobotnym i poszukującym pracy w uzyskaniu odpowiedniego zatrudnienia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pracodawcom w pozyskiwaniu pracowników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poszukiwanych kwalifikacjach zawodowych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spotkania z pracodawcami zaproszono 26 osób zarejestrowanych w Powiatowym Urzędzie Pracy dla Powiatu Warszawskiego Zachodniego, które miały możliwość nawiązania współpracy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Pracodawcami.</a:t>
            </a: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4128" y="298118"/>
            <a:ext cx="2249619" cy="646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0354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996952"/>
            <a:ext cx="3453582" cy="20779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Strzałka kolista 2"/>
          <p:cNvSpPr/>
          <p:nvPr/>
        </p:nvSpPr>
        <p:spPr>
          <a:xfrm>
            <a:off x="2267744" y="2780928"/>
            <a:ext cx="4248472" cy="2088232"/>
          </a:xfrm>
          <a:prstGeom prst="circularArrow">
            <a:avLst>
              <a:gd name="adj1" fmla="val 13854"/>
              <a:gd name="adj2" fmla="val 1142319"/>
              <a:gd name="adj3" fmla="val 20272397"/>
              <a:gd name="adj4" fmla="val 11485338"/>
              <a:gd name="adj5" fmla="val 18384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>
              <a:solidFill>
                <a:schemeClr val="tx1"/>
              </a:solidFill>
            </a:endParaRPr>
          </a:p>
        </p:txBody>
      </p:sp>
      <p:sp>
        <p:nvSpPr>
          <p:cNvPr id="6" name="Text Box 1"/>
          <p:cNvSpPr txBox="1">
            <a:spLocks noChangeArrowheads="1"/>
          </p:cNvSpPr>
          <p:nvPr/>
        </p:nvSpPr>
        <p:spPr bwMode="auto">
          <a:xfrm>
            <a:off x="1547664" y="1301316"/>
            <a:ext cx="6462713" cy="1371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ts val="600"/>
              </a:spcBef>
              <a:buClr>
                <a:srgbClr val="000000"/>
              </a:buClr>
              <a:buSzPct val="10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pl-PL" sz="4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</a:t>
            </a:r>
            <a:r>
              <a:rPr lang="pl-PL" sz="4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ZAWODOWE</a:t>
            </a:r>
            <a:endParaRPr lang="pl-PL" sz="44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393980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Text Box 4"/>
          <p:cNvSpPr txBox="1">
            <a:spLocks noChangeArrowheads="1"/>
          </p:cNvSpPr>
          <p:nvPr/>
        </p:nvSpPr>
        <p:spPr bwMode="auto">
          <a:xfrm>
            <a:off x="571500" y="1714500"/>
            <a:ext cx="8137525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realizował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zadania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zakresu poradnictwa zawodowego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poprzez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udzielanie informacji o zawodach, rynku pracy, możliwościach szkolenia,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udzielanie porad indywidualnych z wykorzystaniem standaryzowanych metod ułatwiających wybór zawodu,</a:t>
            </a:r>
          </a:p>
          <a:p>
            <a:pPr marL="266700" indent="-266700" algn="just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organizowanie grupowych porad zawodowych.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ole tekstowe 3"/>
          <p:cNvSpPr txBox="1"/>
          <p:nvPr/>
        </p:nvSpPr>
        <p:spPr>
          <a:xfrm>
            <a:off x="1509260" y="582405"/>
            <a:ext cx="3805850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</a:t>
            </a:r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7691" y="5589240"/>
            <a:ext cx="1221334" cy="734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78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28321611"/>
              </p:ext>
            </p:extLst>
          </p:nvPr>
        </p:nvGraphicFramePr>
        <p:xfrm>
          <a:off x="828458" y="1700808"/>
          <a:ext cx="8985250" cy="430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" name="Arkusz" r:id="rId4" imgW="9372690" imgH="4457756" progId="Excel.Sheet.8">
                  <p:embed/>
                </p:oleObj>
              </mc:Choice>
              <mc:Fallback>
                <p:oleObj name="Arkusz" r:id="rId4" imgW="9372690" imgH="4457756" progId="Excel.Sheet.8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8458" y="1700808"/>
                        <a:ext cx="8985250" cy="4303713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8" name="Text Box 354"/>
          <p:cNvSpPr txBox="1">
            <a:spLocks noChangeArrowheads="1"/>
          </p:cNvSpPr>
          <p:nvPr/>
        </p:nvSpPr>
        <p:spPr bwMode="auto">
          <a:xfrm>
            <a:off x="1619672" y="621234"/>
            <a:ext cx="3805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</a:t>
            </a: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927" y="5733256"/>
            <a:ext cx="1085382" cy="653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9" name="Picture 175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4024" y="5877272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1987" name="Prostokąt 1"/>
          <p:cNvSpPr>
            <a:spLocks noChangeArrowheads="1"/>
          </p:cNvSpPr>
          <p:nvPr/>
        </p:nvSpPr>
        <p:spPr bwMode="auto">
          <a:xfrm>
            <a:off x="657807" y="2397081"/>
            <a:ext cx="7559675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pl-PL" sz="2400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i="1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</a:rPr>
              <a:t>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115616" y="1053828"/>
            <a:ext cx="74888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czerwcu przeprowadzono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grupowe spotkanie informacyjne dla uczniów Specjalnego Ośrodka </a:t>
            </a:r>
            <a:r>
              <a:rPr lang="pl-PL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Szkolno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Wychowawczego w Lesznie. </a:t>
            </a:r>
          </a:p>
          <a:p>
            <a:pPr algn="just"/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spotkaniu uczestniczyli uczniowie klas zawodowych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profilach: kucharz, cukiernik, ogrodnik, fryzjer oraz sprzedawca. Doradcy zawodowi przedstawili uczestnikom prawa i obowiązki osób bezrobotnych oraz usługi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instrumenty rynku pracy realizowane przez Powiatowy Urząd Pracy. Każdy uczestnik spotkania otrzymał materiały informacyjne przydatne w dalszym planowaniu aktywności zawodowej, takie jak: foldery informacyjne dotyczące działalności Urzędu, prawa i obowiązki osób bezrobotnych, a także poradniki dotyczące tworzenia dokumentów aplikacyjnych i rozmowy kwalifikacyjnej.</a:t>
            </a:r>
          </a:p>
        </p:txBody>
      </p:sp>
      <p:sp>
        <p:nvSpPr>
          <p:cNvPr id="7" name="Text Box 354"/>
          <p:cNvSpPr txBox="1">
            <a:spLocks noChangeArrowheads="1"/>
          </p:cNvSpPr>
          <p:nvPr/>
        </p:nvSpPr>
        <p:spPr bwMode="auto">
          <a:xfrm>
            <a:off x="1478087" y="530608"/>
            <a:ext cx="3805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354"/>
          <p:cNvSpPr txBox="1">
            <a:spLocks noChangeArrowheads="1"/>
          </p:cNvSpPr>
          <p:nvPr/>
        </p:nvSpPr>
        <p:spPr bwMode="auto">
          <a:xfrm>
            <a:off x="1547664" y="587258"/>
            <a:ext cx="3805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</a:t>
            </a:r>
          </a:p>
        </p:txBody>
      </p:sp>
      <p:sp>
        <p:nvSpPr>
          <p:cNvPr id="2" name="Prostokąt 1"/>
          <p:cNvSpPr/>
          <p:nvPr/>
        </p:nvSpPr>
        <p:spPr>
          <a:xfrm>
            <a:off x="1187624" y="1110478"/>
            <a:ext cx="734238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Doradcy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zawodowi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październiku przeprowadzili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dwudniowe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warsztaty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dla podopiecznych Środowiskowego Domu Samopomocy w Łubcu. Uczestnicy spotkań poznali metody poszukiwania pracy, etapy procesu rekrutacyjnego oraz zasady pisania CV. Omówiono informacje zawarte w ofertach pracy oraz interpretacje wymagań stawianych kandydatom. Cykl warsztatów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zakończył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przyjazd podopiecznych ŚDS 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Łubcu do siedziby Urzędu. Doradcy zawodowi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zapoznawali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uczestników z prawami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obowiązkami osób bezrobotnych i poszukujących pracy oraz usługami rynku pracy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Prostokąt 1"/>
          <p:cNvSpPr>
            <a:spLocks noChangeArrowheads="1"/>
          </p:cNvSpPr>
          <p:nvPr/>
        </p:nvSpPr>
        <p:spPr bwMode="auto">
          <a:xfrm>
            <a:off x="946348" y="1844824"/>
            <a:ext cx="720080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Doradcy zawodowi uczestniczyli </a:t>
            </a:r>
            <a:b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organizowanym w siedzibie  tutejszego Urzędu panelu </a:t>
            </a:r>
            <a:r>
              <a:rPr lang="pl-PL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kspertów w związku </a:t>
            </a:r>
            <a:b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3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prowadzoną prognozą zapotrzebowania na pracowników w 2018 r. w ramach „Barometrów zawodów”. </a:t>
            </a:r>
            <a:endParaRPr lang="pl-PL" sz="3200" dirty="0">
              <a:solidFill>
                <a:schemeClr val="tx1"/>
              </a:solidFill>
            </a:endParaRPr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4223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354"/>
          <p:cNvSpPr txBox="1">
            <a:spLocks noChangeArrowheads="1"/>
          </p:cNvSpPr>
          <p:nvPr/>
        </p:nvSpPr>
        <p:spPr bwMode="auto">
          <a:xfrm>
            <a:off x="1547664" y="587258"/>
            <a:ext cx="380585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Poradnictwo zawodowe</a:t>
            </a:r>
          </a:p>
        </p:txBody>
      </p:sp>
    </p:spTree>
    <p:extLst>
      <p:ext uri="{BB962C8B-B14F-4D97-AF65-F5344CB8AC3E}">
        <p14:creationId xmlns:p14="http://schemas.microsoft.com/office/powerpoint/2010/main" val="347732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Prostokąt 1"/>
          <p:cNvSpPr>
            <a:spLocks noChangeArrowheads="1"/>
          </p:cNvSpPr>
          <p:nvPr/>
        </p:nvSpPr>
        <p:spPr bwMode="auto">
          <a:xfrm>
            <a:off x="2123728" y="620688"/>
            <a:ext cx="561662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693440" y="1752253"/>
            <a:ext cx="777686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2017 roku doradcy klienta indywidualnego: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ustalili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profil pomocy dla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2888 osób bezrobotnych,</a:t>
            </a:r>
          </a:p>
          <a:p>
            <a:pPr algn="just"/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założyli 2118 Indywidualnych Planów Działania;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czasie ich realizacji klienci mieli możliwość określenia swoich mocnych i słabych stron, rozwijania umiejętności poszukiwania pracy oraz zdobywania nowych kompetencji zawodowych.</a:t>
            </a:r>
          </a:p>
          <a:p>
            <a:pPr algn="just"/>
            <a:endParaRPr lang="pl-PL" sz="2400" dirty="0" smtClean="0">
              <a:solidFill>
                <a:schemeClr val="tx1"/>
              </a:solidFill>
              <a:cs typeface="Arial" charset="0"/>
            </a:endParaRPr>
          </a:p>
          <a:p>
            <a:pPr algn="just"/>
            <a:endParaRPr lang="pl-PL" sz="2400" dirty="0"/>
          </a:p>
        </p:txBody>
      </p:sp>
      <p:sp>
        <p:nvSpPr>
          <p:cNvPr id="5" name="Prostokąt 4"/>
          <p:cNvSpPr/>
          <p:nvPr/>
        </p:nvSpPr>
        <p:spPr>
          <a:xfrm>
            <a:off x="1331640" y="530062"/>
            <a:ext cx="546558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Indywidualny Plan Działania</a:t>
            </a: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0352" y="5733256"/>
            <a:ext cx="1085850" cy="652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501008"/>
            <a:ext cx="2937758" cy="2569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>
            <a:spLocks noChangeArrowheads="1"/>
          </p:cNvSpPr>
          <p:nvPr/>
        </p:nvSpPr>
        <p:spPr bwMode="auto">
          <a:xfrm>
            <a:off x="2771800" y="1700808"/>
            <a:ext cx="3528392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6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</a:t>
            </a:r>
          </a:p>
        </p:txBody>
      </p:sp>
    </p:spTree>
    <p:extLst>
      <p:ext uri="{BB962C8B-B14F-4D97-AF65-F5344CB8AC3E}">
        <p14:creationId xmlns:p14="http://schemas.microsoft.com/office/powerpoint/2010/main" val="3153788875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1" name="Text Box 4"/>
          <p:cNvSpPr txBox="1">
            <a:spLocks noChangeArrowheads="1"/>
          </p:cNvSpPr>
          <p:nvPr/>
        </p:nvSpPr>
        <p:spPr bwMode="auto">
          <a:xfrm>
            <a:off x="900112" y="1341438"/>
            <a:ext cx="7632327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roku Powiatowy Urząd Pracy dla Powiatu Warszawskiego Zachodniego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skierował 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szkolenia indywidualne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70 </a:t>
            </a:r>
            <a:r>
              <a:rPr lang="pl-PL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bezrobotnych.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Były to szkolenia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zakresu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obsługi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wózków jezdniowych, </a:t>
            </a: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Home </a:t>
            </a:r>
            <a:r>
              <a:rPr lang="pl-PL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Stagingu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metamorfozy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żywego organizmu, 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księgowości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astronomicznego – kucharz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sushi, 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makijażu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permanentnego, 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menedżera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sportu, </a:t>
            </a: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>
              <a:buClr>
                <a:srgbClr val="000000"/>
              </a:buClr>
              <a:buSzPct val="100000"/>
              <a:buFont typeface="Arial" charset="0"/>
              <a:buChar char="–"/>
              <a:tabLst>
                <a:tab pos="266700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omputerowego – programista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FRONT –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END.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48132" name="Prostokąt 4"/>
          <p:cNvSpPr>
            <a:spLocks noChangeArrowheads="1"/>
          </p:cNvSpPr>
          <p:nvPr/>
        </p:nvSpPr>
        <p:spPr bwMode="auto">
          <a:xfrm>
            <a:off x="1619672" y="640556"/>
            <a:ext cx="16610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</a:t>
            </a: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1943" y="5589240"/>
            <a:ext cx="934746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4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796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Text Box 3"/>
          <p:cNvSpPr txBox="1">
            <a:spLocks noChangeArrowheads="1"/>
          </p:cNvSpPr>
          <p:nvPr/>
        </p:nvSpPr>
        <p:spPr bwMode="auto">
          <a:xfrm>
            <a:off x="820787" y="1228743"/>
            <a:ext cx="7848872" cy="477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Spośród 80 osób, które ukończyły szkolenia </a:t>
            </a:r>
            <a:b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37 osób zostało wyrejestrowanych z tytułu podjęcia zatrudnienia w trakcie szkolenia lub w terminie </a:t>
            </a:r>
            <a:b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m-</a:t>
            </a:r>
            <a:r>
              <a:rPr lang="pl-PL" sz="28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cy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od jego zakończenia lub z tytułu podjęcia działalności gospodarczej. 3 osoby zostały skierowane na staż.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 smtClean="0">
              <a:solidFill>
                <a:srgbClr val="FF0000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8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589240"/>
            <a:ext cx="936104" cy="8200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34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ostokąt 4"/>
          <p:cNvSpPr>
            <a:spLocks noChangeArrowheads="1"/>
          </p:cNvSpPr>
          <p:nvPr/>
        </p:nvSpPr>
        <p:spPr bwMode="auto">
          <a:xfrm>
            <a:off x="1619672" y="608077"/>
            <a:ext cx="166103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 Box 4"/>
          <p:cNvSpPr txBox="1">
            <a:spLocks noChangeArrowheads="1"/>
          </p:cNvSpPr>
          <p:nvPr/>
        </p:nvSpPr>
        <p:spPr bwMode="auto">
          <a:xfrm>
            <a:off x="861041" y="1196752"/>
            <a:ext cx="7416824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dla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Powiatu Warszawskiego Zachodniego przyznał:</a:t>
            </a: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dofinansowanie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egzaminu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adwokackiego,</a:t>
            </a: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stypendium na studia podyplomowe,</a:t>
            </a: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stypendium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kontynuowanie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nauki,</a:t>
            </a: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osobie niepełnosprawnej, zarejestrowanej jako poszukujące pracy szkolenie ze środków PFRON. </a:t>
            </a: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pl-PL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pl-PL" sz="2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764" y="5445224"/>
            <a:ext cx="1014689" cy="888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4093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95478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467544" y="1412776"/>
            <a:ext cx="8280919" cy="3816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przyznany limit na realizację kształcenia ustawicznego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ramach Krajowego Funduszu Szkoleniowego wyniósł 878 500,00 zł. Urząd wydatkował kwotę 852 118,00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zł.</a:t>
            </a:r>
          </a:p>
          <a:p>
            <a:pPr algn="just"/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podpisał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umowy na dofinansowanie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 </a:t>
            </a:r>
            <a:r>
              <a:rPr lang="pl-PL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pracodawcami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Pracodawcy korzystali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dofinansowania kosztów kursów, studiów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podyplomowych, egzaminów oraz badań lekarskich dla siebie i pracowników. </a:t>
            </a:r>
            <a:b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wsparcia skorzystali przedsiębiorcy (mikro oraz więksi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przedsiębiorcy), a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także jednostki samorządowe (urzędy gmin i miast, ośrodki pomocy społecznej, domy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pomocy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społecznej). 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Urząd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dofinansował koszty kształcenia ustawicznego dla łącznej liczby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672 osób.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691680" y="548680"/>
            <a:ext cx="49552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Krajowy Fundusz Szkoleniowy</a:t>
            </a:r>
            <a:endParaRPr lang="pl-PL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252461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889302" y="1348800"/>
            <a:ext cx="8280919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PRACODAWCY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Kampinoski Park Narodowy,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Sealed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Air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Polska,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Centrum Body&amp; </a:t>
            </a: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Beauty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s.c.,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Professtax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Katarzyna Jurkowska,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POLMO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Łomianki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S.A.,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 Company S.A. 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King dystrybucja sp. z o.o.,</a:t>
            </a:r>
          </a:p>
          <a:p>
            <a:pPr marL="342900" indent="-342900" algn="just">
              <a:buFontTx/>
              <a:buChar char="-"/>
            </a:pPr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506881" y="548680"/>
            <a:ext cx="49552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Krajowy Fundusz Szkoleniowy</a:t>
            </a:r>
            <a:endParaRPr lang="pl-PL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632991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810543" y="1504494"/>
            <a:ext cx="8280919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Kierunki studiów podyplomowych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Wspomaganie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rozwoju dziecka z autyzmem i zespołem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Aspergera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Gospodarka łowiecka i ochrona zwierzyny, 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Gleboznawstwo i gleboznawcza klasyfikacja gruntów kartografia gleb , 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Turystyka i edukacja leśna na terenie niezurbanizowanym,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Relacje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interpersonalne i profilaktyka uzależnień,</a:t>
            </a: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Rehabilitacja w geriatrii,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Zarządzanie w administracji publicznej,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Arial" panose="020B0604020202020204" pitchFamily="34" charset="0"/>
              <a:buChar char="-"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Audyt wewnętrzny i kontrola zarządcza.</a:t>
            </a:r>
            <a:endParaRPr lang="pl-PL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r>
              <a:rPr lang="pl-PL" sz="22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477018" y="639306"/>
            <a:ext cx="49552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Krajowy Fundusz Szkoleniowy</a:t>
            </a:r>
            <a:endParaRPr lang="pl-PL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92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71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ostokąt 2"/>
          <p:cNvSpPr/>
          <p:nvPr/>
        </p:nvSpPr>
        <p:spPr>
          <a:xfrm>
            <a:off x="869636" y="1340768"/>
            <a:ext cx="8280919" cy="6863417"/>
          </a:xfrm>
          <a:prstGeom prst="rect">
            <a:avLst/>
          </a:prstGeom>
        </p:spPr>
        <p:txBody>
          <a:bodyPr wrap="square" numCol="2">
            <a:spAutoFit/>
          </a:bodyPr>
          <a:lstStyle/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Tematyka kursów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just"/>
            <a:endParaRPr lang="pl-PL" sz="16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Diabetyka I,II,III stopnia,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 ADR,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Kontrola zarządcza,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Analizy przestrzenne,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Opiekun w żłobku lub klubie dziecięcym,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Prowadzenie biura rachunkowego,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Rozliczenie czasu pracy kierowców,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Certyfikowany kurs kadr i płac,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Kursy fryzjerskie, 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Kursy kosmetyczne,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 algn="just">
              <a:buFont typeface="Arial" panose="020B0604020202020204" pitchFamily="34" charset="0"/>
              <a:buChar char="-"/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Kursy językowe.</a:t>
            </a: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400" dirty="0">
              <a:solidFill>
                <a:schemeClr val="tx1"/>
              </a:solidFill>
            </a:endParaRPr>
          </a:p>
          <a:p>
            <a:pPr algn="just"/>
            <a:endParaRPr lang="pl-PL" sz="14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 smtClean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endParaRPr lang="pl-PL" sz="1100" dirty="0">
              <a:solidFill>
                <a:schemeClr val="tx1"/>
              </a:solidFill>
            </a:endParaRPr>
          </a:p>
          <a:p>
            <a:pPr algn="just"/>
            <a:r>
              <a:rPr lang="pl-PL" sz="1100" dirty="0">
                <a:solidFill>
                  <a:schemeClr val="tx1"/>
                </a:solidFill>
              </a:rPr>
              <a:t> </a:t>
            </a: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  <a:p>
            <a:pPr algn="just"/>
            <a:endParaRPr lang="pl-PL" sz="2200" dirty="0" smtClean="0">
              <a:solidFill>
                <a:schemeClr val="tx1"/>
              </a:solidFill>
            </a:endParaRPr>
          </a:p>
          <a:p>
            <a:pPr algn="just"/>
            <a:endParaRPr lang="pl-PL" sz="2200" dirty="0">
              <a:solidFill>
                <a:schemeClr val="tx1"/>
              </a:solidFill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900370" y="563960"/>
            <a:ext cx="4955203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Krajowy Fundusz Szkoleniowy</a:t>
            </a:r>
            <a:endParaRPr lang="pl-PL" sz="2800" b="1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40" y="5229204"/>
            <a:ext cx="936123" cy="1269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94185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1330725" y="1340768"/>
            <a:ext cx="61225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6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INSTRUMENTY </a:t>
            </a:r>
          </a:p>
          <a:p>
            <a:r>
              <a:rPr lang="pl-PL" sz="60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RYNKU </a:t>
            </a:r>
            <a:r>
              <a:rPr lang="pl-PL" sz="60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</a:t>
            </a:r>
          </a:p>
        </p:txBody>
      </p:sp>
      <p:pic>
        <p:nvPicPr>
          <p:cNvPr id="675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2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427724"/>
            <a:ext cx="2952328" cy="1950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0553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1"/>
          <p:cNvSpPr txBox="1">
            <a:spLocks noChangeArrowheads="1"/>
          </p:cNvSpPr>
          <p:nvPr/>
        </p:nvSpPr>
        <p:spPr bwMode="auto">
          <a:xfrm>
            <a:off x="1403648" y="178203"/>
            <a:ext cx="6653213" cy="165618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pl-PL" sz="28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Podstawowe usługi rynku pracy wspierane są </a:t>
            </a:r>
            <a:r>
              <a:rPr lang="pl-PL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INSTRUMENTAMI RYNKU PRACY</a:t>
            </a:r>
          </a:p>
        </p:txBody>
      </p:sp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285750" y="2500313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Korzystanie z instrumentów rynku pracy oznacza, </a:t>
            </a:r>
            <a:b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uzyskanie przez pracodawcę bezpośredniego wsparcia finansowego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lub brak ponoszenia kosztów na działania związane z zatrudnieniem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bezrobotnych. </a:t>
            </a:r>
            <a:endParaRPr lang="pl-PL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6861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2790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5299" name="Text Box 2"/>
          <p:cNvSpPr txBox="1">
            <a:spLocks noChangeArrowheads="1"/>
          </p:cNvSpPr>
          <p:nvPr/>
        </p:nvSpPr>
        <p:spPr bwMode="auto">
          <a:xfrm>
            <a:off x="395536" y="476672"/>
            <a:ext cx="8572500" cy="316835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INSTRUMENTAMI WSPIERAJĄCYMI PODSTAWOWE USŁUGI RYNKU PRACY SĄ: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Prace interwencyjne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Staże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Jednorazowe środki na podjęcie działalności gospodarczej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Doposażenie stanowiska pracy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Prace społecznie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użyteczne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Dofinansowanie wynagrodzenia zatrudnienia skierowanego bezrobotnego 50+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Bony stażowe, zatrudnieniowe, na zasiedlenie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Refundacja wynagrodzenia osób do 30 roku życia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6963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6323" name="Text Box 2"/>
          <p:cNvSpPr txBox="1">
            <a:spLocks noChangeArrowheads="1"/>
          </p:cNvSpPr>
          <p:nvPr/>
        </p:nvSpPr>
        <p:spPr bwMode="auto">
          <a:xfrm>
            <a:off x="179388" y="765175"/>
            <a:ext cx="8572500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Roboty publiczne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robót publicznych w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zatrudnienie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znalazło 107 osób bezrobotnych.</a:t>
            </a:r>
            <a:endParaRPr lang="pl-PL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Najwięcej miejsc pracy zorganizowały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gminy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Leszno i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Kampinos.</a:t>
            </a:r>
            <a:endParaRPr lang="pl-PL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Osoby bezrobotne kierowane były przeważnie do Urzędów Gmin i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Zespołów Szkół. </a:t>
            </a:r>
            <a:endParaRPr lang="pl-PL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23" y="246956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Text Box 3"/>
          <p:cNvSpPr txBox="1">
            <a:spLocks noChangeArrowheads="1"/>
          </p:cNvSpPr>
          <p:nvPr/>
        </p:nvSpPr>
        <p:spPr bwMode="auto">
          <a:xfrm>
            <a:off x="828799" y="1268760"/>
            <a:ext cx="8136904" cy="64017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175" indent="17463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dla Powiatu Warszawskiego Zachodniego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roku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skierował na prace interwencyjne </a:t>
            </a:r>
            <a:r>
              <a:rPr lang="pl-PL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m.in. do n/w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pracodawców</a:t>
            </a:r>
            <a:r>
              <a:rPr lang="pl-PL" sz="2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pl-PL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  STAAMP Sp. z o.o.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 SAGA Jacek Skorupski,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Axel Biuro rachunkowe sp. z o.o.,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FHU Andrzej </a:t>
            </a: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Szymańki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FHU Radosław Plichta,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New Life,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Joffe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Vita-Med. 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Centrum Serwisu Łodzi motorowych Paweł Kowalewski,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PHU Mega Małgorzata </a:t>
            </a: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Biesalska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Clr>
                <a:srgbClr val="000000"/>
              </a:buClr>
              <a:buSzPct val="100000"/>
              <a:buFontTx/>
              <a:buChar char="-"/>
              <a:defRPr/>
            </a:pPr>
            <a:endParaRPr lang="pl-PL" b="1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  <a:p>
            <a:pPr marL="342900" indent="-342900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400" dirty="0">
              <a:solidFill>
                <a:schemeClr val="tx1"/>
              </a:solidFill>
            </a:endParaRPr>
          </a:p>
        </p:txBody>
      </p:sp>
      <p:sp>
        <p:nvSpPr>
          <p:cNvPr id="57348" name="Text Box 4"/>
          <p:cNvSpPr txBox="1">
            <a:spLocks noChangeArrowheads="1"/>
          </p:cNvSpPr>
          <p:nvPr/>
        </p:nvSpPr>
        <p:spPr bwMode="auto">
          <a:xfrm>
            <a:off x="1835696" y="353794"/>
            <a:ext cx="43396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Prace interwencyjne </a:t>
            </a:r>
          </a:p>
        </p:txBody>
      </p:sp>
      <p:pic>
        <p:nvPicPr>
          <p:cNvPr id="716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3493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Text Box 3"/>
          <p:cNvSpPr txBox="1">
            <a:spLocks noChangeArrowheads="1"/>
          </p:cNvSpPr>
          <p:nvPr/>
        </p:nvSpPr>
        <p:spPr bwMode="auto">
          <a:xfrm>
            <a:off x="755576" y="1268760"/>
            <a:ext cx="8208912" cy="4401205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342900" indent="-342900"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1pPr>
            <a:lvl2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2pPr>
            <a:lvl3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3pPr>
            <a:lvl4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4pPr>
            <a:lvl5pPr eaLnBrk="0" hangingPunct="0"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defRPr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dla Powiatu Warszawskiego Zachodniego </a:t>
            </a:r>
            <a:b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pl-PL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roku skierował </a:t>
            </a:r>
            <a:r>
              <a:rPr lang="pl-PL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99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osób do odbycia stażu m.in. do n/w pracodawców:</a:t>
            </a: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 Pomocy Społecznej w Sadowej,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Glob </a:t>
            </a: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Factor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Artline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Marlena </a:t>
            </a:r>
            <a:r>
              <a:rPr lang="pl-PL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Oszczyk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KACPER usługi transportowe,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Przedszkole prywatne BEREK,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Mazowiecki Urząd Wojewódzki,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Komenda Stołeczna Policji w Warszawie,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Urząd Miejski w Ożarowie Mazowieckim,</a:t>
            </a:r>
          </a:p>
          <a:p>
            <a:pPr algn="just" eaLnBrk="1" hangingPunct="1">
              <a:buClr>
                <a:srgbClr val="000000"/>
              </a:buClr>
              <a:buSzPct val="100000"/>
              <a:buFont typeface="Arial" pitchFamily="34" charset="0"/>
              <a:buChar char="–"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Starostwo Powiatu Warszawskiego Zachodniego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 eaLnBrk="1" hangingPunct="1">
              <a:buClr>
                <a:srgbClr val="000000"/>
              </a:buClr>
              <a:buSzPct val="100000"/>
              <a:buFont typeface="Times New Roman" pitchFamily="18" charset="0"/>
              <a:buNone/>
              <a:defRPr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 zakończeniu stażu zatrudnienie znalazło 75 osób bezrobotnych.</a:t>
            </a:r>
          </a:p>
        </p:txBody>
      </p:sp>
      <p:sp>
        <p:nvSpPr>
          <p:cNvPr id="58372" name="Text Box 4"/>
          <p:cNvSpPr txBox="1">
            <a:spLocks noChangeArrowheads="1"/>
          </p:cNvSpPr>
          <p:nvPr/>
        </p:nvSpPr>
        <p:spPr bwMode="auto">
          <a:xfrm>
            <a:off x="1619672" y="345942"/>
            <a:ext cx="149592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40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Staże</a:t>
            </a:r>
            <a:r>
              <a:rPr lang="pl-PL" sz="4000" b="1" dirty="0">
                <a:solidFill>
                  <a:srgbClr val="0070C0"/>
                </a:solidFill>
              </a:rPr>
              <a:t> </a:t>
            </a:r>
          </a:p>
        </p:txBody>
      </p:sp>
      <p:pic>
        <p:nvPicPr>
          <p:cNvPr id="727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3729" y="5490097"/>
            <a:ext cx="1193915" cy="788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59395" name="Text Box 2"/>
          <p:cNvSpPr txBox="1">
            <a:spLocks noChangeArrowheads="1"/>
          </p:cNvSpPr>
          <p:nvPr/>
        </p:nvSpPr>
        <p:spPr bwMode="auto">
          <a:xfrm>
            <a:off x="539552" y="1019175"/>
            <a:ext cx="8069713" cy="3286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6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Jednorazowe środki na podjęcie działalności gospodarczej</a:t>
            </a:r>
            <a:r>
              <a:rPr lang="pl-PL" sz="36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3600" dirty="0">
              <a:solidFill>
                <a:srgbClr val="0070C0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Urząd Pracy w</a:t>
            </a:r>
            <a:r>
              <a:rPr lang="pl-PL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roku przyznał </a:t>
            </a:r>
            <a:b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osobom bezrobotnym jednorazowe środki na podjęcie własnej działalności gospodarczej.</a:t>
            </a:r>
            <a:endParaRPr lang="pl-PL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475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34157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100" y="5445224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Prostokąt 2"/>
          <p:cNvSpPr>
            <a:spLocks noChangeArrowheads="1"/>
          </p:cNvSpPr>
          <p:nvPr/>
        </p:nvSpPr>
        <p:spPr bwMode="auto">
          <a:xfrm>
            <a:off x="813383" y="1196752"/>
            <a:ext cx="7993063" cy="5332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Rodzaj działalności prowadzonej przez osoby bezrobotne otrzymujące jednorazowe środki to m.in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.: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Działalność rachunkowo-księgowa; doradztwo podatkowe,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Działalność w zakresie specjalistycznego projektowania,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Produkcja mebli kuchennych,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Działalność w zakresie nagrań dźwiękowych i muzycznych,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Pozostała działalność w zakresie opieki zdrowotnej,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Roboty budowlane związane ze wznoszeniem budynków mieszkalnych i niemieszkalnych,</a:t>
            </a:r>
            <a:endParaRPr lang="pl-PL" sz="2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Przygotowywanie i dostarczanie żywności dla odbiorców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zewnętrznych,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Symbol" panose="05050102010706020507" pitchFamily="18" charset="2"/>
              <a:buChar char="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Introligatorstwo i podobne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usługi.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 typeface="Arial" panose="020B0604020202020204" pitchFamily="34" charset="0"/>
              <a:buChar char="―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endParaRPr lang="pl-PL" sz="2400" dirty="0" smtClean="0">
              <a:solidFill>
                <a:schemeClr val="tx1"/>
              </a:solidFill>
            </a:endParaRPr>
          </a:p>
        </p:txBody>
      </p:sp>
      <p:pic>
        <p:nvPicPr>
          <p:cNvPr id="757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607839"/>
            <a:ext cx="1476165" cy="9753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828799" y="692696"/>
            <a:ext cx="7546468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Doposażenie stanowiska pracy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zrefundował 4 pracodawcom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koszty wyposażenia lub doposażenia 4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stanowiska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 dla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skierowanych osób bezrobotnych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stanowiska: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echanik samochodowy,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racownik biurowy,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omocnik lakiernika samochodowego.</a:t>
            </a:r>
          </a:p>
          <a:p>
            <a:pPr marL="266700" indent="-266700" algn="just">
              <a:spcBef>
                <a:spcPts val="700"/>
              </a:spcBef>
              <a:buClr>
                <a:srgbClr val="000000"/>
              </a:buClr>
              <a:buSzPct val="100000"/>
              <a:buFont typeface="Arial" pitchFamily="34" charset="0"/>
              <a:buChar char="−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78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85601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4852895"/>
            <a:ext cx="1253084" cy="827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908175" y="249238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775784" y="548680"/>
            <a:ext cx="7776864" cy="338437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Dofinansowanie wynagrodzenia zatrudnienia bezrobotnego, który ukończył 50 r. ż.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Powiatowy Urząd Pracy dla Powiatu Warszawskiego Zachodniego 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dofinansował 2 pracodawcom wynagrodzenie zatrudnienia 3 osób bezrobotnych, które ukończyły 50 r. ż. 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Dofinansowanie otrzymali m.in. następujący pracodawcy: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MeGusta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Iwona Kober,</a:t>
            </a:r>
          </a:p>
          <a:p>
            <a:pPr marL="342900" indent="-342900">
              <a:spcBef>
                <a:spcPts val="700"/>
              </a:spcBef>
              <a:buClr>
                <a:srgbClr val="000000"/>
              </a:buClr>
              <a:buSzPct val="100000"/>
              <a:buFontTx/>
              <a:buChar char="-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Joffe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2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</a:t>
            </a:r>
            <a:r>
              <a:rPr lang="pl-PL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sp. z o.o.</a:t>
            </a: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Kontynuowano dofinansowanie wynagrodzenia dla 24 osób  z roku poprzedniego.</a:t>
            </a: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3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589240"/>
            <a:ext cx="1275141" cy="8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1"/>
          <p:cNvSpPr txBox="1">
            <a:spLocks noChangeArrowheads="1"/>
          </p:cNvSpPr>
          <p:nvPr/>
        </p:nvSpPr>
        <p:spPr bwMode="auto">
          <a:xfrm>
            <a:off x="1854968" y="0"/>
            <a:ext cx="6653213" cy="2286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pl-PL" sz="3600" b="1" i="1">
              <a:solidFill>
                <a:srgbClr val="000000"/>
              </a:solidFill>
            </a:endParaRPr>
          </a:p>
        </p:txBody>
      </p:sp>
      <p:sp>
        <p:nvSpPr>
          <p:cNvPr id="62467" name="Text Box 2"/>
          <p:cNvSpPr txBox="1">
            <a:spLocks noChangeArrowheads="1"/>
          </p:cNvSpPr>
          <p:nvPr/>
        </p:nvSpPr>
        <p:spPr bwMode="auto">
          <a:xfrm>
            <a:off x="831178" y="548680"/>
            <a:ext cx="7917286" cy="325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Dofinansowanie wynagrodzenia zatrudnienia bezrobotnego</a:t>
            </a:r>
            <a:r>
              <a:rPr lang="pl-PL" sz="3200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32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30 r. ż.</a:t>
            </a:r>
            <a:endParaRPr lang="pl-PL" sz="3200" b="1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Powiatowy Urząd Pracy dla Powiatu Warszawskiego Zachodniego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ramach refundacji kosztów poniesionych na wynagrodzenia, nagrody oraz składki na ubezpieczenia społeczne skierowanych bezrobotnych do 30 roku życia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zorganizował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miejsc pracy.</a:t>
            </a: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Wśród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pracodawców byli: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Urząd Miejski w Błoniu                                   - podinspektor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Pośrednictwo finansowe Agata Sawicka          - Doradca klienta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B-</a:t>
            </a:r>
            <a:r>
              <a:rPr lang="pl-P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Moto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Hubert Barszczewski4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	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- instruktor sportu</a:t>
            </a:r>
          </a:p>
          <a:p>
            <a:pPr marL="342900" indent="-342900"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AutoNum type="arabicPeriod" startAt="3"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Biuro rachunkowe Abakus sp. z o.o.                - pomoc księgowej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	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Debiut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plus G.T. </a:t>
            </a:r>
            <a:r>
              <a:rPr lang="pl-PL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Miągowscy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sp.j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 Specjalista ds. </a:t>
            </a:r>
            <a:r>
              <a:rPr lang="pl-PL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obsł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posprzedażowej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363538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>
              <a:solidFill>
                <a:schemeClr val="tx1"/>
              </a:solidFill>
            </a:endParaRPr>
          </a:p>
          <a:p>
            <a:pPr algn="just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300" dirty="0" smtClean="0">
              <a:solidFill>
                <a:schemeClr val="tx1"/>
              </a:solidFill>
            </a:endParaRPr>
          </a:p>
          <a:p>
            <a:pPr algn="ctr">
              <a:spcBef>
                <a:spcPts val="700"/>
              </a:spcBef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</a:pPr>
            <a:endParaRPr lang="pl-PL" sz="2800" dirty="0">
              <a:solidFill>
                <a:schemeClr val="tx1"/>
              </a:solidFill>
            </a:endParaRPr>
          </a:p>
        </p:txBody>
      </p:sp>
      <p:pic>
        <p:nvPicPr>
          <p:cNvPr id="788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923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 descr="http://pup.olesno.sisco.info/download/humanresources-jobs%281%2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6187" y="6015439"/>
            <a:ext cx="1275141" cy="842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52035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527175" y="172085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2" name="Line 143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3" name="Line 146"/>
          <p:cNvSpPr>
            <a:spLocks noChangeShapeType="1"/>
          </p:cNvSpPr>
          <p:nvPr/>
        </p:nvSpPr>
        <p:spPr bwMode="auto">
          <a:xfrm>
            <a:off x="77898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4" name="Text Box 599"/>
          <p:cNvSpPr txBox="1">
            <a:spLocks noChangeArrowheads="1"/>
          </p:cNvSpPr>
          <p:nvPr/>
        </p:nvSpPr>
        <p:spPr bwMode="auto">
          <a:xfrm>
            <a:off x="1311275" y="1576388"/>
            <a:ext cx="2252663" cy="2563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63495" name="Line 739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6" name="Line 742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7" name="Line 1061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8" name="Line 1064"/>
          <p:cNvSpPr>
            <a:spLocks noChangeShapeType="1"/>
          </p:cNvSpPr>
          <p:nvPr/>
        </p:nvSpPr>
        <p:spPr bwMode="auto">
          <a:xfrm>
            <a:off x="8221663" y="-2516188"/>
            <a:ext cx="0" cy="0"/>
          </a:xfrm>
          <a:prstGeom prst="line">
            <a:avLst/>
          </a:prstGeom>
          <a:noFill/>
          <a:ln w="12700" cap="rnd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endParaRPr lang="pl-PL"/>
          </a:p>
        </p:txBody>
      </p:sp>
      <p:sp>
        <p:nvSpPr>
          <p:cNvPr id="63499" name="pole tekstowe 10"/>
          <p:cNvSpPr txBox="1">
            <a:spLocks noChangeArrowheads="1"/>
          </p:cNvSpPr>
          <p:nvPr/>
        </p:nvSpPr>
        <p:spPr bwMode="auto">
          <a:xfrm>
            <a:off x="1000125" y="1857375"/>
            <a:ext cx="7643813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Inne zadania realizowane przez Powiatowy Urząd Pracy dla Powiatu Warszawskiego Zachodniego </a:t>
            </a:r>
            <a:r>
              <a:rPr lang="pl-PL" sz="36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2017 </a:t>
            </a:r>
            <a:r>
              <a:rPr lang="pl-PL" sz="3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roku</a:t>
            </a:r>
            <a:r>
              <a:rPr lang="pl-PL" sz="36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798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357187" y="509587"/>
            <a:ext cx="8358187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 smtClean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Powiatowy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realizował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dwa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współfinansowane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Europejskiego Funduszu Społecznego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 „Program Operacyjny Wiedza Edukacja Rozwój”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pt. „Aktywizacja osób młodych pozostających bez pracy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powiecie warszawskim zachodnim (II)”,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Arial" panose="020B0604020202020204" pitchFamily="34" charset="0"/>
              <a:buChar char="-"/>
            </a:pP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 „Regionalny Program Operacyjny Województwa Mazowieckiego”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pt. „Aktywizacja osób w wieku 30 lat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powyżej pozostających bez pracy w powiecie warszawskim zachodnim (II)”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08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23528" y="539675"/>
            <a:ext cx="8136904" cy="65556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„Aktywizacja osób młodych pozostających bez pracy w powiecie warszawskim zachodnim (II)” </a:t>
            </a:r>
            <a:b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Programu Operacyjnego Wiedza Edukacja Rozwój 2014 – 2020 – Poddziałanie 1.1.1.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Celem projektu było zwiększenie możliwości zatrudnienia osób młodych w wieku 18-29 lat, które nie uczestniczą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kształceniu i szkoleniu (tzw. Młodzieży NEET).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Grupę docelową projektu stanowiło 67  osób bezrobotnych zakwalifikowanych 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ww. projektu odbyło się 20 szkoleń, 30 staży oraz 17 osób otrzymało jednorazowe środki na podjęcie działalności gospodarczej.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29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Text Box 3"/>
          <p:cNvSpPr txBox="1">
            <a:spLocks noChangeArrowheads="1"/>
          </p:cNvSpPr>
          <p:nvPr/>
        </p:nvSpPr>
        <p:spPr bwMode="auto">
          <a:xfrm>
            <a:off x="395536" y="509587"/>
            <a:ext cx="8136904" cy="72943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600" b="1" dirty="0"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EFS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„Aktywizacja osób w wieku 30 lat i powyżej pozostających bez pracy w powiecie warszawskim zachodnim (I)”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Regionalnego Programu Operacyjnego Województwa Mazowieckiego na lata </a:t>
            </a:r>
            <a:b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2014 – 2020.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Celem projektu było zwiększenie możliwości zatrudnienia osób w wieku 30 lat i powyżej należących do grup </a:t>
            </a:r>
            <a:r>
              <a:rPr lang="pl-PL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defaworyzowanych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pozostających bez pracy w powiecie warszawskim zachodnim.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Grupę docelową projektu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stanowiło </a:t>
            </a:r>
            <a:r>
              <a:rPr lang="pl-PL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osób bezrobotnych zakwalifikowanych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II profilu pomocy.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ramach ww. projektu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odbyło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się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 szkoleń, 21 staży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oraz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osób otrzymało jednorazowe środki na podjęcie działalności gospodarczej.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chemeClr val="tx1"/>
              </a:solidFill>
            </a:endParaRPr>
          </a:p>
        </p:txBody>
      </p:sp>
      <p:pic>
        <p:nvPicPr>
          <p:cNvPr id="839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7785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3976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828799" y="1053828"/>
            <a:ext cx="8064896" cy="42780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 pracowników Urzędu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Pracownicy uczestniczyli w 36 szkoleniach.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Zorganizowano 5 szkoleń grupowych pn.: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Kurs podstawowy 1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pomocy,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Przeciwdziałanie </a:t>
            </a:r>
            <a:r>
              <a:rPr lang="pl-PL" sz="24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mobbingowi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dyskryminacji w miejscu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Zatrudnianie cudzoziemców – zadania realizowane przez Urzędy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Praca zespołowa. Integracja zespołu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pracowniczego,</a:t>
            </a:r>
          </a:p>
          <a:p>
            <a:pPr marL="342900" indent="-342900" algn="just">
              <a:buClr>
                <a:srgbClr val="000000"/>
              </a:buClr>
              <a:buSzPct val="100000"/>
              <a:buFont typeface="Wingdings" panose="05000000000000000000" pitchFamily="2" charset="2"/>
              <a:buChar char="Ø"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Etyka zawodu urzędnika w pracy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zespołowej.</a:t>
            </a: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755576" y="621234"/>
            <a:ext cx="8247063" cy="5786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SZKOLENIA pracowników Urzędu</a:t>
            </a: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pl-PL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zkolenia indywidualne:</a:t>
            </a:r>
            <a:endParaRPr lang="pl-PL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Zatrudnianie cudzoziemców;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Dokumentacja pracownicza w Urzędzie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Nowelizacja KPA oraz zmiany w innych przepisach regulujących działalność Urzędów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Pracy;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Ewidencja należności Funduszu pracy w księgach rachunkowych PUP oraz windykacja nienależnie pobranych świadczeń z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FP;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Dotacje, refundacje i inne formy wsparcia dla pracodawców i osób bezrobotnych udzielane przez Urzędy Pracy. Zastosowanie przepisów dotyczących udzielania pomocy de </a:t>
            </a:r>
            <a:r>
              <a:rPr lang="pl-PL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minimis</a:t>
            </a: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praktyczne wskazówki dla pracowników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PUP;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TSR – nowoczesna metoda pracy z osobami bezrobotnymi – podejście skoncentrowane na rozwiązaniach problemu jako nowatorska metoda pracy z klientem indywidualnym oraz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grupą;</a:t>
            </a:r>
          </a:p>
          <a:p>
            <a:pPr marL="342900" indent="-342900" algn="just">
              <a:buClr>
                <a:srgbClr val="000000"/>
              </a:buClr>
              <a:buSzPct val="100000"/>
              <a:buAutoNum type="arabicPeriod"/>
            </a:pPr>
            <a:r>
              <a:rPr lang="pl-PL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RODO – jak się przygotować do zmian w zakresie ochrony danych </a:t>
            </a:r>
            <a:r>
              <a:rPr lang="pl-PL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osobowych.</a:t>
            </a:r>
            <a:endParaRPr lang="pl-PL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dirty="0" smtClean="0">
              <a:solidFill>
                <a:schemeClr val="tx1"/>
              </a:solidFill>
            </a:endParaRPr>
          </a:p>
        </p:txBody>
      </p:sp>
      <p:pic>
        <p:nvPicPr>
          <p:cNvPr id="849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1084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1" name="Text Box 3"/>
          <p:cNvSpPr txBox="1">
            <a:spLocks noChangeArrowheads="1"/>
          </p:cNvSpPr>
          <p:nvPr/>
        </p:nvSpPr>
        <p:spPr bwMode="auto">
          <a:xfrm>
            <a:off x="1083756" y="332656"/>
            <a:ext cx="8060244" cy="357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800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OŚWIADCZENIA DOT. CUDZOZIEMCÓW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Rejestracja 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OŚWIADCZEŃ O ZAMIARZE POWIERZENIA WYKONYWANIA PRACY OBYWATELOWI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REPUBLIKI ARMENII, REPUBLIKI 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BIAŁORUŚ, REPUBLIKI GRUZJI, REPUBLIKI MOŁDOWY, FEDERACJI ROSYJSKIEJ LUB UKRAINY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 warunkach określonych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rozporządzenia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Ministra Pracy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Polityki Społecznej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dnia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 kwietnia 2015 r. w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sprawie przypadków, w których powierzenie wykonywania pracy cudzoziemcowi na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terytorium Rzeczypospolitej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Polskiej jest dopuszczalne bez konieczności uzyskania zezwolenia na pracę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U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2015 </a:t>
            </a:r>
            <a:r>
              <a:rPr lang="pl-PL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r., </a:t>
            </a: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poz. 558).</a:t>
            </a:r>
            <a:endParaRPr lang="pl-PL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8612" name="Text Box 4"/>
          <p:cNvSpPr txBox="1">
            <a:spLocks noChangeArrowheads="1"/>
          </p:cNvSpPr>
          <p:nvPr/>
        </p:nvSpPr>
        <p:spPr bwMode="auto">
          <a:xfrm>
            <a:off x="1083756" y="3902864"/>
            <a:ext cx="8060244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LICZBA zarejestrowanych </a:t>
            </a:r>
            <a:r>
              <a:rPr lang="pl-PL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oświadczeń w Powiatowym Urzędzie Pracy dla Powiatu Warszawskiego w 2017 </a:t>
            </a: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  <a:r>
              <a:rPr lang="pl-PL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wyniosła </a:t>
            </a: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pl-PL" sz="20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7933 </a:t>
            </a:r>
            <a:r>
              <a:rPr lang="pl-PL" sz="20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szt. 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Zgłoszenia dotyczyły głównie pracowników – obywateli </a:t>
            </a:r>
            <a:r>
              <a:rPr lang="pl-PL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Ukrainy;</a:t>
            </a:r>
            <a:endParaRPr lang="pl-PL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Najczęściej powtarzające się </a:t>
            </a:r>
            <a:r>
              <a:rPr lang="pl-PL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branże: </a:t>
            </a:r>
            <a:endParaRPr lang="pl-PL" i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rolnictwo, 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budownictwo,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usługi domowe (opieka, prowadzenie domu).</a:t>
            </a:r>
          </a:p>
        </p:txBody>
      </p:sp>
      <p:pic>
        <p:nvPicPr>
          <p:cNvPr id="860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094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ostokąt 3"/>
          <p:cNvSpPr/>
          <p:nvPr/>
        </p:nvSpPr>
        <p:spPr>
          <a:xfrm>
            <a:off x="1403648" y="782725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 smtClean="0">
                <a:solidFill>
                  <a:srgbClr val="80008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INFORMACJE STAROSTY NT. MOŻLIWOŚCI ZASPOKOJENIA POTRZEB KADROWYCH</a:t>
            </a:r>
            <a:endParaRPr lang="pl-PL" b="1" dirty="0">
              <a:solidFill>
                <a:srgbClr val="80008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259632" y="1681805"/>
            <a:ext cx="67687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2017 r. wydano 5882 Informacji Starosty na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temat możliwości zaspokojenia potrzeb kadrowych podmiotu powierzającego wykonanie pracy cudzoziemcowi obejmująca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obywateli polskich i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cudzoziemców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określonych w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art. 87 ust. 1 pkt 1-11 ustawy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promocji zatrudnienia 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pl-PL" sz="2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instytucjach rynku pracy, zarejestrowanych jako osoby bezrobotne lub poszukujące pracy. </a:t>
            </a:r>
            <a:endParaRPr lang="pl-PL" sz="28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693252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5" name="pole tekstowe 3"/>
          <p:cNvSpPr txBox="1">
            <a:spLocks noChangeArrowheads="1"/>
          </p:cNvSpPr>
          <p:nvPr/>
        </p:nvSpPr>
        <p:spPr bwMode="auto">
          <a:xfrm>
            <a:off x="504012" y="1124744"/>
            <a:ext cx="7715250" cy="433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</a:endParaRPr>
          </a:p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3200" b="1" dirty="0" smtClean="0">
                <a:solidFill>
                  <a:srgbClr val="339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DECYZJE ADMINISTRACYJNE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2017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Powiatowy Urząd Pracy dla Powiatu Warszawskiego Zachodniego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toku postępowania administracyjnego wydał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ogółem </a:t>
            </a:r>
            <a:r>
              <a:rPr lang="pl-PL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6581</a:t>
            </a:r>
            <a:r>
              <a:rPr lang="pl-PL" sz="2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l-PL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decyzje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sz="2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tego zaskarżonych do II instancji –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16, </a:t>
            </a:r>
            <a:r>
              <a:rPr lang="pl-PL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 </a:t>
            </a:r>
            <a:r>
              <a:rPr lang="pl-PL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których 2 </a:t>
            </a:r>
            <a:r>
              <a:rPr lang="pl-PL" sz="240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zostały uchylone. </a:t>
            </a:r>
            <a:endParaRPr lang="pl-PL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70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pole tekstowe 2"/>
          <p:cNvSpPr txBox="1">
            <a:spLocks noChangeArrowheads="1"/>
          </p:cNvSpPr>
          <p:nvPr/>
        </p:nvSpPr>
        <p:spPr bwMode="auto">
          <a:xfrm>
            <a:off x="2555875" y="2276475"/>
            <a:ext cx="4197350" cy="118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7200" b="1" dirty="0">
                <a:solidFill>
                  <a:srgbClr val="CC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FINANSE</a:t>
            </a:r>
          </a:p>
        </p:txBody>
      </p:sp>
      <p:pic>
        <p:nvPicPr>
          <p:cNvPr id="890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014" y="4797152"/>
            <a:ext cx="2314791" cy="17164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pole tekstowe 2"/>
          <p:cNvSpPr txBox="1">
            <a:spLocks noChangeArrowheads="1"/>
          </p:cNvSpPr>
          <p:nvPr/>
        </p:nvSpPr>
        <p:spPr bwMode="auto">
          <a:xfrm>
            <a:off x="1214438" y="1714500"/>
            <a:ext cx="18415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4" name="pole tekstowe 3"/>
          <p:cNvSpPr txBox="1">
            <a:spLocks noChangeArrowheads="1"/>
          </p:cNvSpPr>
          <p:nvPr/>
        </p:nvSpPr>
        <p:spPr bwMode="auto">
          <a:xfrm>
            <a:off x="1214438" y="1714500"/>
            <a:ext cx="184150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 b="1">
              <a:solidFill>
                <a:srgbClr val="000000"/>
              </a:solidFill>
              <a:latin typeface="Times New Roman" pitchFamily="18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pl-PL"/>
          </a:p>
        </p:txBody>
      </p:sp>
      <p:sp>
        <p:nvSpPr>
          <p:cNvPr id="71685" name="pole tekstowe 5"/>
          <p:cNvSpPr txBox="1">
            <a:spLocks noChangeArrowheads="1"/>
          </p:cNvSpPr>
          <p:nvPr/>
        </p:nvSpPr>
        <p:spPr bwMode="auto">
          <a:xfrm>
            <a:off x="1701629" y="296719"/>
            <a:ext cx="7397987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Aktywne formy przeciwdziałania bezrobociu w </a:t>
            </a:r>
            <a:r>
              <a:rPr lang="pl-PL" sz="2400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sz="24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 </a:t>
            </a:r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3384609"/>
              </p:ext>
            </p:extLst>
          </p:nvPr>
        </p:nvGraphicFramePr>
        <p:xfrm>
          <a:off x="395536" y="908721"/>
          <a:ext cx="8496944" cy="5811792"/>
        </p:xfrm>
        <a:graphic>
          <a:graphicData uri="http://schemas.openxmlformats.org/drawingml/2006/table">
            <a:tbl>
              <a:tblPr/>
              <a:tblGrid>
                <a:gridCol w="1800200"/>
                <a:gridCol w="1008112"/>
                <a:gridCol w="792088"/>
                <a:gridCol w="792088"/>
                <a:gridCol w="936104"/>
                <a:gridCol w="783246"/>
                <a:gridCol w="745346"/>
                <a:gridCol w="819880"/>
                <a:gridCol w="819880"/>
              </a:tblGrid>
              <a:tr h="235170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PLAN na </a:t>
                      </a:r>
                      <a:r>
                        <a:rPr lang="pl-PL" sz="1000" b="1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2017 </a:t>
                      </a:r>
                      <a:r>
                        <a:rPr lang="pl-PL" sz="1000" b="1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r.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WYDATKI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pl-PL" sz="1000" b="1" i="0" u="none" strike="noStrike" dirty="0"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331815">
                <a:tc>
                  <a:txBody>
                    <a:bodyPr/>
                    <a:lstStyle/>
                    <a:p>
                      <a:pPr algn="l" fontAlgn="b"/>
                      <a:endParaRPr lang="pl-PL" sz="1000" b="0" i="0" u="none" strike="noStrike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EFS – 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EFS 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OGÓŁEM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solidFill>
                            <a:srgbClr val="FF000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FP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EFS –</a:t>
                      </a:r>
                      <a:b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</a:br>
                      <a:r>
                        <a:rPr lang="pl-PL" sz="1000" b="1" i="0" u="none" strike="noStrike" dirty="0" smtClean="0">
                          <a:solidFill>
                            <a:schemeClr val="accent5">
                              <a:lumMod val="75000"/>
                            </a:schemeClr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PO WER</a:t>
                      </a:r>
                      <a:endParaRPr lang="pl-PL" sz="1000" b="1" i="0" u="none" strike="noStrike" dirty="0">
                        <a:solidFill>
                          <a:schemeClr val="accent5">
                            <a:lumMod val="75000"/>
                          </a:schemeClr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EFS</a:t>
                      </a:r>
                      <a:r>
                        <a:rPr lang="pl-PL" sz="1000" b="1" i="0" u="none" strike="noStrike" baseline="0" dirty="0" smtClean="0">
                          <a:solidFill>
                            <a:srgbClr val="80008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solidFill>
                            <a:srgbClr val="80008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RPO</a:t>
                      </a:r>
                      <a:endParaRPr lang="pl-PL" sz="1000" b="1" i="0" u="none" strike="noStrike" dirty="0">
                        <a:solidFill>
                          <a:srgbClr val="80008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17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STAŻE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814 800,03    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280 600,03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351 500,00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182 500,00</a:t>
                      </a:r>
                      <a:endParaRPr lang="pl-PL" sz="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686 230,97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278 230,97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278 650,02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129 650,02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900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ROBOTY PUBLICZNE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646 658,27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646 658,27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endParaRPr lang="pl-PL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646 265,38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646 265,38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PRACE INTERWENCYJNE 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27 524,10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27 524,10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26 838,38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26 838,38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802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SZKOLENIA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209 840,10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62 371,100    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58 997,26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88 471,00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169 403,49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62 031,83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58 988,88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48 382,78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3095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STUDIA PODYPLOMOWE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460,28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460,28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460,28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460,28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0495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PRACE SPOŁECZNIE UŻYTECZNE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36 100,08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36 100,08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33 572,88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33 572,88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ŚRODKI NA PODJĘCIE </a:t>
                      </a: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DZIAŁ.</a:t>
                      </a:r>
                      <a:r>
                        <a:rPr lang="pl-PL" sz="700" b="0" i="0" u="none" strike="noStrik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GOSP.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739 519,39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157 019,39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347 000,00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235 500,00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713 115,68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157 019,68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331 221,29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224 875,00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129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ŚRODKI NA PODJĘCIE DZIAŁAL.</a:t>
                      </a:r>
                      <a:r>
                        <a:rPr lang="pl-PL" sz="700" b="0" i="0" u="none" strike="noStrik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GOSP. SZKOLENIA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5 518,34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5 518,34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96992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STYPENDIUM NA KONTYNUACJĘ NAUKI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5 578,00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DOPOSAŻENIE STANOWISKA PRACY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95 001,37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95 001,37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91 030,23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91 030,23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56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INNE WYDATKI (BADANIA BEZROBOTNYCH)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541,00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541,00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17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SZKOLENIA</a:t>
                      </a:r>
                      <a:r>
                        <a:rPr lang="pl-PL" sz="700" b="0" i="0" u="none" strike="noStrike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REZERWA 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r>
                        <a:rPr lang="pl-PL" sz="8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12 571,02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12 571,02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424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PRACE INTER - REZERWA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16 273,59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16 273,59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ROBOTY PUBL - REZERWA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247 870,00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247 870,00    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241 867,12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241 867,12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356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JEDN. ŚRODKI NA PODJĘCIE DZIAŁ.-REZERWA</a:t>
                      </a:r>
                      <a:endParaRPr lang="pl-PL" sz="7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120 130,00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120 130,00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120 128,00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120 128,00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1" i="0" u="none" strike="noStrike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RAZEM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3 172 200,00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1 895 531,74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757 497,26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519 171,00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2 935 072,32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1 858 379,97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668 860,19    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407 832,16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kumimoji="0" lang="pl-PL" sz="7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KRAJOWY FUNDUSZ SZKOLENIOWY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</a:t>
                      </a:r>
                      <a:r>
                        <a:rPr lang="pl-PL" sz="8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000,00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</a:t>
                      </a:r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600 </a:t>
                      </a:r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000,00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581 873,96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581</a:t>
                      </a:r>
                      <a:r>
                        <a:rPr lang="pl-PL" sz="800" b="0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873,96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-     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marL="0" marR="0" lvl="0" indent="0" algn="l" defTabSz="4572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l-PL" sz="700" b="0" i="0" u="none" strike="noStrike" kern="1200" baseline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KRAJOWY FUNDUSZ SZKOLENIOWY-REZERWA</a:t>
                      </a:r>
                      <a:endParaRPr lang="pl-PL" sz="700" b="0" i="0" u="none" strike="noStrike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l" fontAlgn="ctr">
                        <a:spcAft>
                          <a:spcPts val="0"/>
                        </a:spcAft>
                      </a:pP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278 500,00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270 244,04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270 244,04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170">
                <a:tc>
                  <a:txBody>
                    <a:bodyPr/>
                    <a:lstStyle/>
                    <a:p>
                      <a:pPr algn="l" fontAlgn="ctr">
                        <a:spcAft>
                          <a:spcPts val="0"/>
                        </a:spcAft>
                      </a:pPr>
                      <a:r>
                        <a:rPr lang="pl-PL" sz="700" b="0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REF. KOSZTÓW ZA ZATR. BEZR. DO 30 R.Ż.</a:t>
                      </a:r>
                      <a:endParaRPr lang="pl-PL" sz="700" b="0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933 300,00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933 300,00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711 766,08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711 766,08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pl-PL" sz="800" b="0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  <a:endParaRPr lang="pl-PL" sz="800" b="0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654">
                <a:tc>
                  <a:txBody>
                    <a:bodyPr/>
                    <a:lstStyle/>
                    <a:p>
                      <a:pPr algn="l" fontAlgn="b"/>
                      <a:r>
                        <a:rPr lang="pl-PL" sz="1000" b="1" i="0" u="none" strike="noStrike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OGÓŁEM</a:t>
                      </a:r>
                      <a:endParaRPr lang="pl-PL" sz="1000" b="1" i="0" u="none" strike="noStrike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4 984 000,00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3 707</a:t>
                      </a:r>
                      <a:r>
                        <a:rPr lang="pl-PL" sz="1000" b="1" i="0" u="none" strike="noStrik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331,74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757 597,26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519 171,00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4 498 956,40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3 422 264,40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668 860,19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l-PL" sz="1000" b="1" i="0" u="none" strike="noStrike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pl-PL" sz="1000" b="1" i="0" u="none" strike="noStrike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407 832,16</a:t>
                      </a:r>
                      <a:endParaRPr lang="pl-PL" sz="1000" b="1" i="0" u="none" strike="noStrike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CF7A7"/>
                    </a:solidFill>
                  </a:tcPr>
                </a:tc>
              </a:tr>
              <a:tr h="279812">
                <a:tc gridSpan="8"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l-P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pl-PL" sz="900" b="0" i="0" u="none" strike="noStrike" dirty="0">
                        <a:latin typeface="Arial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8806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6699" name="Group 13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7087109"/>
              </p:ext>
            </p:extLst>
          </p:nvPr>
        </p:nvGraphicFramePr>
        <p:xfrm>
          <a:off x="1086473" y="1772816"/>
          <a:ext cx="7488238" cy="3586164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bg1">
                      <a:lumMod val="75000"/>
                    </a:schemeClr>
                  </a:outerShdw>
                </a:effectLst>
              </a:tblPr>
              <a:tblGrid>
                <a:gridCol w="4827588"/>
                <a:gridCol w="2660650"/>
              </a:tblGrid>
              <a:tr h="620712"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wybrane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zadani</a:t>
                      </a:r>
                      <a:r>
                        <a:rPr kumimoji="0" lang="pl-P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a 2017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r.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wydatkowana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kwota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zasiłki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dla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bezrobotnych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3 588 505,19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dodatki aktywizacyjne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     130 446,20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wezwań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zawiadomień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87 227,46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125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koszty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systemu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informatycznego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250 792,70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koszty szkolenia kadr</a:t>
                      </a:r>
                      <a:endParaRPr kumimoji="0" lang="en-GB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          62 834,94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6713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razem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FP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  </a:t>
                      </a:r>
                      <a:r>
                        <a:rPr kumimoji="0" lang="pl-PL" sz="140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4 119 806,49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endParaRPr kumimoji="0" lang="en-GB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FFCC"/>
                    </a:solidFill>
                  </a:tcPr>
                </a:tc>
              </a:tr>
              <a:tr h="766762">
                <a:tc>
                  <a:txBody>
                    <a:bodyPr/>
                    <a:lstStyle/>
                    <a:p>
                      <a:pPr marL="0" marR="0" lvl="0" indent="0" algn="l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składka zdrowotna za osoby bezrobotne bez prawa do zasiłku</a:t>
                      </a:r>
                      <a:endParaRPr kumimoji="0" lang="en-GB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Times New Roman" panose="02020603050405020304" pitchFamily="18" charset="0"/>
                        <a:ea typeface="Arial Unicode MS" pitchFamily="34" charset="-128"/>
                        <a:cs typeface="Times New Roman" panose="02020603050405020304" pitchFamily="18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49263" rtl="0" eaLnBrk="0" fontAlgn="b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8" charset="0"/>
                        <a:buNone/>
                        <a:tabLst/>
                      </a:pP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   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1 025 000,00</a:t>
                      </a:r>
                      <a:r>
                        <a:rPr kumimoji="0" lang="pl-PL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en-GB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zł</a:t>
                      </a:r>
                      <a:r>
                        <a:rPr kumimoji="0" lang="en-GB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Arial Unicode MS" pitchFamily="34" charset="-128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6632"/>
            <a:ext cx="1298575" cy="865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Prostokąt 1"/>
          <p:cNvSpPr/>
          <p:nvPr/>
        </p:nvSpPr>
        <p:spPr>
          <a:xfrm>
            <a:off x="1478087" y="600362"/>
            <a:ext cx="525415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</a:pP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Pasywne wydatki z Funduszu Pracy w </a:t>
            </a:r>
            <a:r>
              <a:rPr lang="pl-PL" b="1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2017 </a:t>
            </a:r>
            <a:r>
              <a:rPr lang="pl-PL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DOfficeLightV0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alaksa">
  <a:themeElements>
    <a:clrScheme name="Paralaksa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8BB434"/>
      </a:accent1>
      <a:accent2>
        <a:srgbClr val="33A583"/>
      </a:accent2>
      <a:accent3>
        <a:srgbClr val="3594B4"/>
      </a:accent3>
      <a:accent4>
        <a:srgbClr val="6063B4"/>
      </a:accent4>
      <a:accent5>
        <a:srgbClr val="D35731"/>
      </a:accent5>
      <a:accent6>
        <a:srgbClr val="EBAC4B"/>
      </a:accent6>
      <a:hlink>
        <a:srgbClr val="65AD30"/>
      </a:hlink>
      <a:folHlink>
        <a:srgbClr val="8ED25B"/>
      </a:folHlink>
    </a:clrScheme>
    <a:fontScheme name="Paralaksa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ks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EBEC8F79-A447-43FC-8E81-85E8468AF3F9}"/>
    </a:ext>
  </a:extLst>
</a:theme>
</file>

<file path=ppt/theme/theme3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yw pakiet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10602</TotalTime>
  <Words>2798</Words>
  <Application>Microsoft Office PowerPoint</Application>
  <PresentationFormat>Pokaz na ekranie (4:3)</PresentationFormat>
  <Paragraphs>922</Paragraphs>
  <Slides>75</Slides>
  <Notes>20</Notes>
  <HiddenSlides>0</HiddenSlides>
  <MMClips>0</MMClips>
  <ScaleCrop>false</ScaleCrop>
  <HeadingPairs>
    <vt:vector size="8" baseType="variant">
      <vt:variant>
        <vt:lpstr>Używane czcionki</vt:lpstr>
      </vt:variant>
      <vt:variant>
        <vt:i4>10</vt:i4>
      </vt:variant>
      <vt:variant>
        <vt:lpstr>Motyw</vt:lpstr>
      </vt:variant>
      <vt:variant>
        <vt:i4>2</vt:i4>
      </vt:variant>
      <vt:variant>
        <vt:lpstr>Osadzone serwery OLE</vt:lpstr>
      </vt:variant>
      <vt:variant>
        <vt:i4>1</vt:i4>
      </vt:variant>
      <vt:variant>
        <vt:lpstr>Tytuły slajdów</vt:lpstr>
      </vt:variant>
      <vt:variant>
        <vt:i4>75</vt:i4>
      </vt:variant>
    </vt:vector>
  </HeadingPairs>
  <TitlesOfParts>
    <vt:vector size="88" baseType="lpstr">
      <vt:lpstr>Arial Unicode MS</vt:lpstr>
      <vt:lpstr>Arial</vt:lpstr>
      <vt:lpstr>Calibri</vt:lpstr>
      <vt:lpstr>Calibri Light</vt:lpstr>
      <vt:lpstr>Corbel</vt:lpstr>
      <vt:lpstr>Symbol</vt:lpstr>
      <vt:lpstr>Times New Roman</vt:lpstr>
      <vt:lpstr>Verdana</vt:lpstr>
      <vt:lpstr>Wingdings</vt:lpstr>
      <vt:lpstr>Wingdings 2</vt:lpstr>
      <vt:lpstr>HDOfficeLightV0</vt:lpstr>
      <vt:lpstr>Paralaksa</vt:lpstr>
      <vt:lpstr>Arkusz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RYNEK PRACY W POWIECIE WARSZAWSKIM ZACHODNIM</dc:title>
  <dc:creator>Doradca</dc:creator>
  <cp:lastModifiedBy>Magdalena Sachogłuchowicz</cp:lastModifiedBy>
  <cp:revision>1189</cp:revision>
  <cp:lastPrinted>2018-06-19T13:06:39Z</cp:lastPrinted>
  <dcterms:created xsi:type="dcterms:W3CDTF">2008-06-02T06:50:43Z</dcterms:created>
  <dcterms:modified xsi:type="dcterms:W3CDTF">2019-07-30T12:19:56Z</dcterms:modified>
</cp:coreProperties>
</file>