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686" r:id="rId2"/>
  </p:sldMasterIdLst>
  <p:notesMasterIdLst>
    <p:notesMasterId r:id="rId55"/>
  </p:notesMasterIdLst>
  <p:handoutMasterIdLst>
    <p:handoutMasterId r:id="rId56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292" r:id="rId12"/>
    <p:sldId id="296" r:id="rId13"/>
    <p:sldId id="312" r:id="rId14"/>
    <p:sldId id="295" r:id="rId15"/>
    <p:sldId id="313" r:id="rId16"/>
    <p:sldId id="314" r:id="rId17"/>
    <p:sldId id="315" r:id="rId18"/>
    <p:sldId id="316" r:id="rId19"/>
    <p:sldId id="301" r:id="rId20"/>
    <p:sldId id="300" r:id="rId21"/>
    <p:sldId id="299" r:id="rId22"/>
    <p:sldId id="298" r:id="rId23"/>
    <p:sldId id="307" r:id="rId24"/>
    <p:sldId id="365" r:id="rId25"/>
    <p:sldId id="339" r:id="rId26"/>
    <p:sldId id="338" r:id="rId27"/>
    <p:sldId id="364" r:id="rId28"/>
    <p:sldId id="363" r:id="rId29"/>
    <p:sldId id="340" r:id="rId30"/>
    <p:sldId id="352" r:id="rId31"/>
    <p:sldId id="342" r:id="rId32"/>
    <p:sldId id="343" r:id="rId33"/>
    <p:sldId id="362" r:id="rId34"/>
    <p:sldId id="336" r:id="rId35"/>
    <p:sldId id="337" r:id="rId36"/>
    <p:sldId id="347" r:id="rId37"/>
    <p:sldId id="348" r:id="rId38"/>
    <p:sldId id="345" r:id="rId39"/>
    <p:sldId id="349" r:id="rId40"/>
    <p:sldId id="361" r:id="rId41"/>
    <p:sldId id="354" r:id="rId42"/>
    <p:sldId id="350" r:id="rId43"/>
    <p:sldId id="333" r:id="rId44"/>
    <p:sldId id="321" r:id="rId45"/>
    <p:sldId id="331" r:id="rId46"/>
    <p:sldId id="327" r:id="rId47"/>
    <p:sldId id="332" r:id="rId48"/>
    <p:sldId id="329" r:id="rId49"/>
    <p:sldId id="325" r:id="rId50"/>
    <p:sldId id="324" r:id="rId51"/>
    <p:sldId id="323" r:id="rId52"/>
    <p:sldId id="322" r:id="rId53"/>
    <p:sldId id="355" r:id="rId54"/>
  </p:sldIdLst>
  <p:sldSz cx="9144000" cy="6858000" type="screen4x3"/>
  <p:notesSz cx="6781800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C9D4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88214" autoAdjust="0"/>
  </p:normalViewPr>
  <p:slideViewPr>
    <p:cSldViewPr>
      <p:cViewPr varScale="1">
        <p:scale>
          <a:sx n="93" d="100"/>
          <a:sy n="93" d="100"/>
        </p:scale>
        <p:origin x="-39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2718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5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84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1750" y="0"/>
            <a:ext cx="29384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49DEBB0-A547-4CD0-A32E-8CA75F2EC82B}" type="datetimeFigureOut">
              <a:rPr lang="pl-PL"/>
              <a:pPr>
                <a:defRPr/>
              </a:pPr>
              <a:t>2012-02-21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384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1750" y="9428163"/>
            <a:ext cx="29384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DF68DF8-3FDB-4A98-868C-C56E2B2033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188469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81800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005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41750" y="0"/>
            <a:ext cx="293846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37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744538"/>
            <a:ext cx="4960937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7863" y="4716463"/>
            <a:ext cx="54260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005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41750" y="9428163"/>
            <a:ext cx="293846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425A682E-8CD2-46C5-BC05-564250105E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777906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FA4FA563-4DD4-47BF-B6EB-6E3A2DC94789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27787E42-16E7-491A-90B2-CBF5E01205E0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57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757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E89E227B-4DF3-4E84-9555-86658841BC6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1AEA86FD-D2F7-41B3-BE44-61743F4CD59B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206F4262-8FC6-45C7-B6E4-B2516499494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88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788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5CC28126-F7EA-4808-B4B1-B98E3872F90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F457D20-D207-401F-AF54-7348607167D8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AB833D42-6FDE-425D-A1F4-80ACC52D4C84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4BA6DF4-0885-4157-A7E2-556BA8524701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9D95891-FC00-407F-AA72-3CB96D2F41F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5D0193F8-5BED-4589-ACC8-A9326F2AE15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62BE1EC-6372-48D3-9123-6DA7859C9A3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38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87ADDD2-318E-4CC1-8D70-31598DA16ED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A68FD407-E60D-489F-A89F-5CEC7B684577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41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solidFill>
            <a:srgbClr val="FFFFFF"/>
          </a:solidFill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27662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25A682E-8CD2-46C5-BC05-564250105E01}" type="slidenum">
              <a:rPr lang="pl-PL" smtClean="0"/>
              <a:pPr>
                <a:defRPr/>
              </a:pPr>
              <a:t>47</a:t>
            </a:fld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25A682E-8CD2-46C5-BC05-564250105E01}" type="slidenum">
              <a:rPr lang="pl-PL" smtClean="0"/>
              <a:pPr>
                <a:defRPr/>
              </a:pPr>
              <a:t>51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6C8-DDFE-4BD3-AE6A-D7DED2EE3D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EE035-0935-4473-A25E-2CBA5EF4FF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82C18-57BE-4722-948F-062DF55475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54395-63E5-4C04-8E3C-A889E4A41A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A654F-7F22-4068-8CC0-E7BDD7F174F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3E1B7-F51C-4929-9EC4-4406AF47D2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2D369-97ED-4C60-9F6A-B644D9B674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CF938-EBA8-43DF-B175-9B60476B273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7EB0D-3ACD-47E9-B597-C84E065D40B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BCFDF-404F-42ED-ABBC-EB72BB09A86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09F82-0D9C-4229-B5FA-C6B49AD20E8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9CA1B-91EB-40A0-921B-68E679C5C89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C0DA2-F25F-4CD3-BBC2-E562E913F2B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ytuł, zawartość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BF25D-0FF0-4BC6-8287-465E07DABC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2A45D8-F4DA-4006-B91C-FEA7E6B720A9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CAD287-1C2C-4D2A-98B4-A6A5BA80F3F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E80B-2A96-4779-AD1F-96885CC5A0B9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A57AF-F4E3-4A5E-B3F9-E45BC31E02F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6FCDF1-F5C4-46C0-846C-D2638587007A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0FFB12-5F7E-464B-96D3-E8AAA2EB979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832D3-F3D0-46EB-9E10-7D14469B5051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431E-EADD-4495-8FD8-59329574030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0543E-8CE6-44DB-AA9C-790B5989CA2B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8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4401E-9045-4AD5-8A4B-126F2E512CE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A2B5A-5E4D-48D3-AF24-4A0B23BDC3B5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4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1211B-2DC9-479F-8B36-B6FDB4DEC9F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167289E-D293-4E07-9908-C006D07B529E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6B508D-77AB-4F09-8AA1-C91FBFB6F52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9B8E4-FED6-40B1-95BC-98D626125197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AB2ED-66A1-4F72-8E51-B5665B27DE6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85A5F0-4DD0-42DB-AC88-52D4B55DAB7A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86D00E-291D-4828-832C-4EEF9CC5CB7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229D8-46E7-4813-94EE-8F55F2274F3D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DEC04-652A-4A19-834B-C1091B5EE3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EE3B7-D192-4F53-9341-F1C4CACAE47F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1EF47-C00C-4579-842E-9DB55CA65C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8FA60"/>
            </a:gs>
            <a:gs pos="100000">
              <a:srgbClr val="2974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7C2642EF-E5AA-4CE1-899C-64AC59E42B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55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ea typeface="+mn-ea"/>
                <a:cs typeface="Arial Unicode MS" charset="0"/>
              </a:defRPr>
            </a:lvl1pPr>
            <a:extLst/>
          </a:lstStyle>
          <a:p>
            <a:pPr>
              <a:defRPr/>
            </a:pPr>
            <a:fld id="{BBBC8638-43A4-4748-A633-491CBB6DCC45}" type="datetimeFigureOut">
              <a:rPr lang="en-US"/>
              <a:pPr>
                <a:defRPr/>
              </a:pPr>
              <a:t>2/21/2012</a:t>
            </a:fld>
            <a:endParaRPr lang="en-US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ea typeface="+mn-ea"/>
                <a:cs typeface="Arial Unicode MS" charset="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ea typeface="+mn-ea"/>
                <a:cs typeface="Arial Unicode MS" charset="0"/>
              </a:defRPr>
            </a:lvl1pPr>
            <a:extLst/>
          </a:lstStyle>
          <a:p>
            <a:pPr>
              <a:defRPr/>
            </a:pPr>
            <a:fld id="{38BA5578-AE18-4369-81E7-346380C27E8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19" r:id="rId2"/>
    <p:sldLayoutId id="2147483927" r:id="rId3"/>
    <p:sldLayoutId id="2147483920" r:id="rId4"/>
    <p:sldLayoutId id="2147483921" r:id="rId5"/>
    <p:sldLayoutId id="2147483922" r:id="rId6"/>
    <p:sldLayoutId id="2147483928" r:id="rId7"/>
    <p:sldLayoutId id="2147483923" r:id="rId8"/>
    <p:sldLayoutId id="2147483929" r:id="rId9"/>
    <p:sldLayoutId id="2147483924" r:id="rId10"/>
    <p:sldLayoutId id="21474839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Arkusz_programu_Microsoft_Office_Excel_97_20031.xls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Arkusz_programu_Microsoft_Office_Excel_97_20032.xls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Arkusz_programu_Microsoft_Office_Excel_97_20033.xls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4000" b="1" dirty="0" smtClean="0">
                <a:latin typeface="Times New Roman" pitchFamily="18" charset="0"/>
              </a:rPr>
              <a:t>Sprawozdanie z działalności Powiatowego Urzędu Pracy dla Powiatu Warszawskiego Zachodniego w Błoniu za rok 2011.            </a:t>
            </a:r>
            <a:endParaRPr lang="pl-PL" sz="40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        </a:t>
            </a:r>
          </a:p>
          <a:p>
            <a:pPr>
              <a:lnSpc>
                <a:spcPct val="90000"/>
              </a:lnSpc>
            </a:pPr>
            <a:endParaRPr lang="pl-PL" sz="28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</a:t>
            </a: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15 lutego 2012 </a:t>
            </a: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r.</a:t>
            </a:r>
          </a:p>
        </p:txBody>
      </p:sp>
      <p:grpSp>
        <p:nvGrpSpPr>
          <p:cNvPr id="7171" name="Group 7"/>
          <p:cNvGrpSpPr>
            <a:grpSpLocks/>
          </p:cNvGrpSpPr>
          <p:nvPr/>
        </p:nvGrpSpPr>
        <p:grpSpPr bwMode="auto">
          <a:xfrm>
            <a:off x="214313" y="285750"/>
            <a:ext cx="1916112" cy="1227138"/>
            <a:chOff x="8459" y="8442"/>
            <a:chExt cx="2674" cy="1931"/>
          </a:xfrm>
        </p:grpSpPr>
        <p:pic>
          <p:nvPicPr>
            <p:cNvPr id="7172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30" y="8442"/>
              <a:ext cx="1723" cy="1038"/>
            </a:xfrm>
            <a:prstGeom prst="rect">
              <a:avLst/>
            </a:prstGeom>
            <a:solidFill>
              <a:srgbClr val="00800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173" name="Text Box 9"/>
            <p:cNvSpPr txBox="1">
              <a:spLocks noChangeArrowheads="1"/>
            </p:cNvSpPr>
            <p:nvPr/>
          </p:nvSpPr>
          <p:spPr bwMode="auto">
            <a:xfrm>
              <a:off x="8459" y="9698"/>
              <a:ext cx="2674" cy="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pl-PL" sz="800" dirty="0"/>
                <a:t>Powiatowy Urząd Pracy dla Powiatu </a:t>
              </a:r>
            </a:p>
            <a:p>
              <a:pPr algn="ctr"/>
              <a:r>
                <a:rPr lang="pl-PL" sz="800" dirty="0"/>
                <a:t> Warszawskiego Zachodniego </a:t>
              </a:r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1270000"/>
                <a:gridCol w="1270000"/>
                <a:gridCol w="1270000"/>
                <a:gridCol w="1271587"/>
                <a:gridCol w="1270000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2008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2009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17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218" name="pole tekstowe 4"/>
          <p:cNvSpPr txBox="1">
            <a:spLocks noChangeArrowheads="1"/>
          </p:cNvSpPr>
          <p:nvPr/>
        </p:nvSpPr>
        <p:spPr bwMode="auto">
          <a:xfrm>
            <a:off x="1214438" y="14287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w powiecie (stan na koniec grudnia</a:t>
            </a:r>
            <a:r>
              <a:rPr lang="pl-PL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pl-PL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196975"/>
            <a:ext cx="7273925" cy="448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2555875" y="5805488"/>
            <a:ext cx="3384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400" b="1" dirty="0">
                <a:solidFill>
                  <a:schemeClr val="tx1"/>
                </a:solidFill>
              </a:rPr>
              <a:t>Stopa bezrobocia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4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2195513" y="404813"/>
            <a:ext cx="5905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b="1" dirty="0">
                <a:solidFill>
                  <a:schemeClr val="tx1"/>
                </a:solidFill>
              </a:rPr>
              <a:t>Stopa bezrobocia ( stan na 31.12.2011 r.)</a:t>
            </a:r>
          </a:p>
        </p:txBody>
      </p:sp>
      <p:graphicFrame>
        <p:nvGraphicFramePr>
          <p:cNvPr id="10246" name="Object 11"/>
          <p:cNvGraphicFramePr>
            <a:graphicFrameLocks noChangeAspect="1"/>
          </p:cNvGraphicFramePr>
          <p:nvPr/>
        </p:nvGraphicFramePr>
        <p:xfrm>
          <a:off x="1547813" y="1125538"/>
          <a:ext cx="6337300" cy="5327650"/>
        </p:xfrm>
        <a:graphic>
          <a:graphicData uri="http://schemas.openxmlformats.org/presentationml/2006/ole">
            <p:oleObj spid="_x0000_s10247" name="Wykres" r:id="rId5" imgW="4886249" imgH="5829300" progId="Excel.Sheet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7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 dirty="0"/>
          </a:p>
        </p:txBody>
      </p:sp>
      <p:sp>
        <p:nvSpPr>
          <p:cNvPr id="11268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/>
        </p:nvGraphicFramePr>
        <p:xfrm>
          <a:off x="1042988" y="1484313"/>
          <a:ext cx="7273925" cy="4279900"/>
        </p:xfrm>
        <a:graphic>
          <a:graphicData uri="http://schemas.openxmlformats.org/drawingml/2006/table">
            <a:tbl>
              <a:tblPr/>
              <a:tblGrid>
                <a:gridCol w="808037"/>
                <a:gridCol w="1806575"/>
                <a:gridCol w="1202432"/>
                <a:gridCol w="1047056"/>
                <a:gridCol w="1274762"/>
                <a:gridCol w="1135063"/>
              </a:tblGrid>
              <a:tr h="319111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20699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9111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2069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2011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68387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57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3113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1493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562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31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2629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1252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562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7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225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124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121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64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3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484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241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4451" name="Group 115"/>
          <p:cNvGraphicFramePr>
            <a:graphicFrameLocks noGrp="1"/>
          </p:cNvGraphicFramePr>
          <p:nvPr/>
        </p:nvGraphicFramePr>
        <p:xfrm>
          <a:off x="395288" y="1019175"/>
          <a:ext cx="8208962" cy="5168902"/>
        </p:xfrm>
        <a:graphic>
          <a:graphicData uri="http://schemas.openxmlformats.org/drawingml/2006/table">
            <a:tbl>
              <a:tblPr/>
              <a:tblGrid>
                <a:gridCol w="4665662"/>
                <a:gridCol w="885825"/>
                <a:gridCol w="887413"/>
                <a:gridCol w="884237"/>
                <a:gridCol w="885825"/>
              </a:tblGrid>
              <a:tr h="24411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398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ukończyły szkołę wyższą, do 27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167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348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wykształcenia średniego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1707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122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18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po odbyciu kary pozbawienia wolności nie podjęły zatrudnienia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9" y="1052736"/>
            <a:ext cx="8137276" cy="5459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39" name="pole tekstowe 2"/>
          <p:cNvSpPr txBox="1">
            <a:spLocks noChangeArrowheads="1"/>
          </p:cNvSpPr>
          <p:nvPr/>
        </p:nvSpPr>
        <p:spPr bwMode="auto">
          <a:xfrm>
            <a:off x="785813" y="1071563"/>
            <a:ext cx="8001000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 dirty="0"/>
              <a:t>Bezrobotni do 25 roku życia </a:t>
            </a:r>
            <a:endParaRPr lang="pl-PL" dirty="0"/>
          </a:p>
          <a:p>
            <a:r>
              <a:rPr lang="pl-PL" dirty="0"/>
              <a:t> 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Osoby bezrobotne do 25 roku życia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to szczególna grupa osób bezrobotnych. </a:t>
            </a: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Są to osoby młode wchodzące na rynek pracy często po raz pierwszy. </a:t>
            </a: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Największy poziom rejestracji bezrobotnych do 25 roku życia przypada na miesiące letnie tj. maj – sierpień,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co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wiążę się ze wzmożoną rejestracją w tych miesiącach absolwentów szkół ponadpodstawowych. </a:t>
            </a: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2011  r.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398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osób do 25 roku życia,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tj.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12,7% ogółu bezrobotnych.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3" name="pole tekstowe 2"/>
          <p:cNvSpPr txBox="1">
            <a:spLocks noChangeArrowheads="1"/>
          </p:cNvSpPr>
          <p:nvPr/>
        </p:nvSpPr>
        <p:spPr bwMode="auto">
          <a:xfrm>
            <a:off x="1000125" y="1285875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/>
        </p:nvGraphicFramePr>
        <p:xfrm>
          <a:off x="785813" y="1357313"/>
          <a:ext cx="7500937" cy="3605213"/>
        </p:xfrm>
        <a:graphic>
          <a:graphicData uri="http://schemas.openxmlformats.org/drawingml/2006/table">
            <a:tbl>
              <a:tblPr/>
              <a:tblGrid>
                <a:gridCol w="938212"/>
                <a:gridCol w="976313"/>
                <a:gridCol w="898525"/>
                <a:gridCol w="936625"/>
                <a:gridCol w="938212"/>
                <a:gridCol w="938213"/>
                <a:gridCol w="936625"/>
                <a:gridCol w="938212"/>
              </a:tblGrid>
              <a:tr h="71437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Osoby bezrobotne 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staż pracy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do 1 roku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1 do 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5 do 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od10 do 20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20 do 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 stażu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134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172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CE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131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184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134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79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274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9CA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6387" name="Object 5"/>
          <p:cNvGraphicFramePr>
            <a:graphicFrameLocks noChangeAspect="1"/>
          </p:cNvGraphicFramePr>
          <p:nvPr/>
        </p:nvGraphicFramePr>
        <p:xfrm>
          <a:off x="900113" y="1125538"/>
          <a:ext cx="7272337" cy="4967287"/>
        </p:xfrm>
        <a:graphic>
          <a:graphicData uri="http://schemas.openxmlformats.org/presentationml/2006/ole">
            <p:oleObj spid="_x0000_s16388" name="Wykres" r:id="rId4" imgW="3791102" imgH="2714549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9518" name="Group 62"/>
          <p:cNvGraphicFramePr>
            <a:graphicFrameLocks noGrp="1"/>
          </p:cNvGraphicFramePr>
          <p:nvPr/>
        </p:nvGraphicFramePr>
        <p:xfrm>
          <a:off x="1214438" y="2092325"/>
          <a:ext cx="7008812" cy="383540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31.12.2011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3113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12,7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25-34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789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CC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25,3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35-44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606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19,4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45-54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5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24,4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55-59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60 - 64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17467" name="pole tekstowe 4"/>
          <p:cNvSpPr txBox="1">
            <a:spLocks noChangeArrowheads="1"/>
          </p:cNvSpPr>
          <p:nvPr/>
        </p:nvSpPr>
        <p:spPr bwMode="auto">
          <a:xfrm>
            <a:off x="2428875" y="1428750"/>
            <a:ext cx="4786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714375" y="1117600"/>
            <a:ext cx="7818438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 eaLnBrk="0" hangingPunct="0"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tabLst>
                <a:tab pos="447675" algn="l"/>
              </a:tabLst>
            </a:pP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Bezrobotni powyżej 50 roku życia </a:t>
            </a:r>
          </a:p>
          <a:p>
            <a:pPr indent="228600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2011 r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. zarejestrowanych było </a:t>
            </a: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998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  </a:t>
            </a:r>
          </a:p>
          <a:p>
            <a:pPr indent="228600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osób bezrobotnych powyżej 50 roku życia, które </a:t>
            </a:r>
          </a:p>
          <a:p>
            <a:pPr indent="228600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stanowiły 32% ogółu bezrobotnych.	 </a:t>
            </a:r>
          </a:p>
          <a:p>
            <a:pPr indent="228600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Wśród osób powyżej 50 roku życia dominują osoby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z wykształceniem gimnazjalnym i poniżej – (36</a:t>
            </a:r>
            <a:r>
              <a:rPr lang="pl-PL" sz="2400" b="1" dirty="0">
                <a:solidFill>
                  <a:schemeClr val="tx1"/>
                </a:solidFill>
              </a:rPr>
              <a:t>%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tej populacji bezrobotnych) oraz z wykształceniem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zasadniczym zawodowym – (33,2%).  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9" name="pole tekstowe 3"/>
          <p:cNvSpPr txBox="1">
            <a:spLocks noChangeArrowheads="1"/>
          </p:cNvSpPr>
          <p:nvPr/>
        </p:nvSpPr>
        <p:spPr bwMode="auto">
          <a:xfrm>
            <a:off x="357188" y="1000125"/>
            <a:ext cx="8720137" cy="554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Bezrobotni niepełnosprawni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 </a:t>
            </a: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końcu grudnia 2011 r. w rejestrach bezrobotnych w Powiatowym Urzędzie Pracy zarejestrowanych było </a:t>
            </a: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70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osób bezrobotnych niepełnosprawnych, w tym 37 kobiet.  Udział osób niepełnosprawnych              w ogólnej liczbie bezrobotnych wynosił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około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1,2%.</a:t>
            </a:r>
          </a:p>
          <a:p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Bezrobotni niepełnosprawni to najczęściej osoby</a:t>
            </a: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z umiarkowanym stopniem niepełnosprawności – 38 osób</a:t>
            </a: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(54,3% bezrobotnych osób niepełnosprawnych) </a:t>
            </a: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oraz lekkim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 –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26 osób. </a:t>
            </a: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ewidencji Urzędu  figurowało również 6 osób niepełnosprawnych </a:t>
            </a: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ze znacznym stopniem niepełnosprawności .</a:t>
            </a:r>
          </a:p>
          <a:p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Natomiast </a:t>
            </a: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20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niepełnosprawnych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jako osoby poszukujące pracy i nie pozostające w zatrudnieniu.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1136650" y="1025525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 smtClean="0">
                <a:solidFill>
                  <a:srgbClr val="000000"/>
                </a:solidFill>
              </a:rPr>
              <a:t>Trwałe </a:t>
            </a:r>
            <a:r>
              <a:rPr lang="pl-PL" sz="2800" b="1" dirty="0">
                <a:solidFill>
                  <a:srgbClr val="000000"/>
                </a:solidFill>
              </a:rPr>
              <a:t>bariery utrzymujące się na rynku pracy:</a:t>
            </a:r>
          </a:p>
          <a:p>
            <a:pPr>
              <a:lnSpc>
                <a:spcPct val="8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</a:t>
            </a:r>
            <a:r>
              <a:rPr lang="pl-PL" sz="2800" dirty="0" smtClean="0">
                <a:solidFill>
                  <a:srgbClr val="000000"/>
                </a:solidFill>
              </a:rPr>
              <a:t>zawodowych,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</a:t>
            </a:r>
            <a:r>
              <a:rPr lang="pl-PL" sz="2800" dirty="0" smtClean="0">
                <a:solidFill>
                  <a:srgbClr val="000000"/>
                </a:solidFill>
              </a:rPr>
              <a:t>wykształcenia,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50 roku </a:t>
            </a:r>
            <a:r>
              <a:rPr lang="pl-PL" sz="2800" dirty="0" smtClean="0">
                <a:solidFill>
                  <a:srgbClr val="000000"/>
                </a:solidFill>
              </a:rPr>
              <a:t>życia,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zły stan </a:t>
            </a:r>
            <a:r>
              <a:rPr lang="pl-PL" sz="2800" dirty="0" smtClean="0">
                <a:solidFill>
                  <a:srgbClr val="000000"/>
                </a:solidFill>
              </a:rPr>
              <a:t>zdrowia,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rgbClr val="000000"/>
                </a:solidFill>
              </a:rPr>
              <a:t>niepełnosprawność,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odbycie kary pozbawienia </a:t>
            </a:r>
            <a:r>
              <a:rPr lang="pl-PL" sz="2800" dirty="0" smtClean="0">
                <a:solidFill>
                  <a:srgbClr val="000000"/>
                </a:solidFill>
              </a:rPr>
              <a:t>wolności.</a:t>
            </a:r>
            <a:endParaRPr lang="pl-PL" sz="2800" dirty="0">
              <a:solidFill>
                <a:srgbClr val="000000"/>
              </a:solidFill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1187624" y="404664"/>
            <a:ext cx="735806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3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Cechy, które nie sprzyjają „wychodzeniu” z bezrobocia:</a:t>
            </a:r>
            <a: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płeć: kobietom trudniej znaleźć </a:t>
            </a:r>
            <a:r>
              <a:rPr lang="pl-PL" sz="2800" dirty="0" smtClean="0">
                <a:solidFill>
                  <a:srgbClr val="000000"/>
                </a:solidFill>
              </a:rPr>
              <a:t>pracę,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</a:t>
            </a:r>
            <a:r>
              <a:rPr lang="pl-PL" sz="2800" dirty="0" smtClean="0">
                <a:solidFill>
                  <a:srgbClr val="000000"/>
                </a:solidFill>
              </a:rPr>
              <a:t>zawodowych,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</a:t>
            </a:r>
            <a:r>
              <a:rPr lang="pl-PL" sz="2800" dirty="0" smtClean="0">
                <a:solidFill>
                  <a:srgbClr val="000000"/>
                </a:solidFill>
              </a:rPr>
              <a:t>wykształcenia,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45 roku </a:t>
            </a:r>
            <a:r>
              <a:rPr lang="pl-PL" sz="2800" dirty="0" smtClean="0">
                <a:solidFill>
                  <a:srgbClr val="000000"/>
                </a:solidFill>
              </a:rPr>
              <a:t>życia, 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aktywności własnej w poszukiwaniu </a:t>
            </a:r>
            <a:r>
              <a:rPr lang="pl-PL" sz="2800" dirty="0" smtClean="0">
                <a:solidFill>
                  <a:srgbClr val="000000"/>
                </a:solidFill>
              </a:rPr>
              <a:t>pracy,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zainteresowania programami aktywizacji </a:t>
            </a:r>
            <a:r>
              <a:rPr lang="pl-PL" sz="2800" dirty="0" smtClean="0">
                <a:solidFill>
                  <a:srgbClr val="000000"/>
                </a:solidFill>
              </a:rPr>
              <a:t>zawodowej.</a:t>
            </a:r>
            <a:endParaRPr lang="pl-PL" sz="28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5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PODSTAWOWE USŁUGI RYNKU PRACY </a:t>
            </a:r>
            <a:br>
              <a:rPr lang="pl-PL" sz="2800" b="1" i="1">
                <a:solidFill>
                  <a:srgbClr val="000000"/>
                </a:solidFill>
              </a:rPr>
            </a:br>
            <a:endParaRPr lang="pl-PL" sz="2800" b="1" i="1">
              <a:solidFill>
                <a:srgbClr val="000000"/>
              </a:solidFill>
            </a:endParaRP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468313" y="1844675"/>
            <a:ext cx="822960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 smtClean="0">
                <a:solidFill>
                  <a:srgbClr val="000000"/>
                </a:solidFill>
              </a:rPr>
              <a:t>POŚREDNICTWO </a:t>
            </a:r>
            <a:r>
              <a:rPr lang="pl-PL" sz="2400" b="1" dirty="0">
                <a:solidFill>
                  <a:srgbClr val="000000"/>
                </a:solidFill>
              </a:rPr>
              <a:t>PRACY </a:t>
            </a:r>
            <a:r>
              <a:rPr lang="pl-PL" sz="2400" b="1" dirty="0" smtClean="0">
                <a:solidFill>
                  <a:srgbClr val="000000"/>
                </a:solidFill>
              </a:rPr>
              <a:t>–  </a:t>
            </a:r>
            <a:r>
              <a:rPr lang="pl-PL" sz="2400" dirty="0" smtClean="0">
                <a:solidFill>
                  <a:srgbClr val="000000"/>
                </a:solidFill>
              </a:rPr>
              <a:t>udzielanie </a:t>
            </a:r>
            <a:r>
              <a:rPr lang="pl-PL" sz="2400" dirty="0">
                <a:solidFill>
                  <a:srgbClr val="000000"/>
                </a:solidFill>
              </a:rPr>
              <a:t>pomocy bezrobotnym i poszukującym pracy  w uzyskaniu odpowiedniego zatrudnienia oraz pracodawcom                  w pozyskiwaniu pracowników o poszukiwanych kwalifikacjach zawodowych.</a:t>
            </a:r>
          </a:p>
          <a:p>
            <a:pPr marL="341313" indent="-341313">
              <a:spcBef>
                <a:spcPts val="6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PORADNICTWO ZAWODOWE I INFORMACJA ZAWODOWA –</a:t>
            </a:r>
            <a:r>
              <a:rPr lang="pl-PL" sz="2400" dirty="0">
                <a:solidFill>
                  <a:srgbClr val="000000"/>
                </a:solidFill>
              </a:rPr>
              <a:t> udzielanie bezrobotnym i poszukującym pracy pomocy w wyborze odpowiedniego zawodu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miejsca zatrudnienia.</a:t>
            </a: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1809750" y="549275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500063" y="785813"/>
            <a:ext cx="8229600" cy="531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POMOC W AKTYWNYM POSZUKIWANIU PRACY –</a:t>
            </a:r>
            <a:r>
              <a:rPr lang="pl-PL" sz="2400" dirty="0">
                <a:solidFill>
                  <a:srgbClr val="000000"/>
                </a:solidFill>
              </a:rPr>
              <a:t> polegająca na przygotowaniu bezrobotnych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poszukujących pracy do lepszego radzenia sobie                     w poszukiwaniu i podejmowaniu zatrudnienia.</a:t>
            </a:r>
          </a:p>
          <a:p>
            <a:pPr marL="341313" indent="-341313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ORGANIZACJA SZKOLEŃ –</a:t>
            </a:r>
            <a:r>
              <a:rPr lang="pl-PL" sz="2400" dirty="0">
                <a:solidFill>
                  <a:srgbClr val="000000"/>
                </a:solidFill>
              </a:rPr>
              <a:t> inicjowanie, organizowanie i finansowanie z FUNDUSZU PRACY             i EUROPEJSKIEGO FUNDUSZU SPOŁECZNEGO pozaszkolnych zajęć mających na celu uzyskanie, uzupełnienie lub doskonalenie umiejętności i kwalifikacji zawodowych w celu zwiększenia szans bezrobotnych na uzyskanie zatrudnienia lub innej pracy zarobkowej, podwyższanie kwalifikacji zawodowych lub zwiększenie aktywności zawodowej. </a:t>
            </a: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4579" name="pole tekstowe 2"/>
          <p:cNvSpPr txBox="1">
            <a:spLocks noChangeArrowheads="1"/>
          </p:cNvSpPr>
          <p:nvPr/>
        </p:nvSpPr>
        <p:spPr bwMode="auto">
          <a:xfrm>
            <a:off x="611560" y="1556792"/>
            <a:ext cx="784887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Wykonując usługę pośrednictwa pracy w 2011 r. pracownicy Powiatowego Urzędu Pracy pozyskali do współpracy 262 pracodawców, przyjęli do realizacji 445 miejsc pracy –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w tym:</a:t>
            </a:r>
          </a:p>
          <a:p>
            <a:pPr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240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niesubsydiowanych,</a:t>
            </a:r>
          </a:p>
          <a:p>
            <a:pPr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108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subsydiowanych, </a:t>
            </a:r>
            <a:endParaRPr lang="pl-PL" sz="2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 zorganizowano 97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staży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Dodatkowo w ramach pośrednictwa otwartego udostępniono informację o około 350 wolnych miejscach pracy spoza powiatu warszawskiego zachodniego, przede wszystkim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z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terenu Warszawy, a także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z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Pruszkowa, Sochaczewa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i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Grodziska Mazowieckiego.</a:t>
            </a:r>
          </a:p>
          <a:p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857250"/>
            <a:ext cx="407836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Pośrednictwo pracy</a:t>
            </a:r>
            <a:endParaRPr lang="pl-PL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467544" y="1484784"/>
            <a:ext cx="8676456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Największe problemy wystąpiły przy realizacji ofert pracy związanych z koniecznością posiadania określonych kwalifikacji zawodowych wymaganych przez pracodawców. </a:t>
            </a:r>
          </a:p>
          <a:p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Do zawodów takich należą:</a:t>
            </a: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główni księgowi,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specjaliści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w różnych dziedzinach z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wykształceniem wyższym,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informatycy,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elektronicy,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inżynierowie,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technolodzy,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pracownicy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ze znajomością języków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obcych.</a:t>
            </a: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827584" y="1340768"/>
            <a:ext cx="727280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Najwięcej realizowanych ofert pracy to oferty na stanowiskach :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magazynier,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operator wózków widłowych,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pomocniczy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pracownik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magazynowy,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 produkcyjny,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operator maszyn,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 gospodarczy,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sprzątaczka,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360363" indent="-36036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kierowca zawodowy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z prawem jazdy kat. C, </a:t>
            </a:r>
            <a:r>
              <a:rPr lang="pl-PL" sz="2400" dirty="0" err="1" smtClean="0">
                <a:solidFill>
                  <a:schemeClr val="tx1"/>
                </a:solidFill>
                <a:cs typeface="Times New Roman" pitchFamily="18" charset="0"/>
              </a:rPr>
              <a:t>C+E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7651" name="pole tekstowe 2"/>
          <p:cNvSpPr txBox="1">
            <a:spLocks noChangeArrowheads="1"/>
          </p:cNvSpPr>
          <p:nvPr/>
        </p:nvSpPr>
        <p:spPr bwMode="auto">
          <a:xfrm>
            <a:off x="1000125" y="1071563"/>
            <a:ext cx="76438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 podstawie analizy ofert zgłoszonych w 2011 r. do </a:t>
            </a:r>
            <a:r>
              <a:rPr lang="pl-PL" sz="2000" b="1" u="sng" dirty="0">
                <a:solidFill>
                  <a:schemeClr val="tx1"/>
                </a:solidFill>
                <a:cs typeface="Times New Roman" pitchFamily="18" charset="0"/>
              </a:rPr>
              <a:t>zawodów deficytowych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na terenie Powiatu Warszawskiego Zachodniego należy zaliczyć: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nauczycieli,                 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pracowników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do spraw finansowo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statystycznych,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kierowców zawodowych,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wykwalifikowanych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pracowników z różnego rodzaju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uprawnieniami,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spawaczy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operatorów obrabiarek sterowanych numerycznie, 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głównych księgowych.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Największą </a:t>
            </a:r>
            <a:r>
              <a:rPr lang="pl-PL" sz="2000" b="1" dirty="0">
                <a:solidFill>
                  <a:schemeClr val="tx1"/>
                </a:solidFill>
                <a:cs typeface="Times New Roman" pitchFamily="18" charset="0"/>
              </a:rPr>
              <a:t>szanse na uzyskanie zatrudnienia mają osoby reprezentujące następujące specjalności: 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magazynier,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Font typeface="Arial" pitchFamily="34" charset="0"/>
              <a:buChar char="–"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operator wózka widłowego,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Font typeface="Arial" pitchFamily="34" charset="0"/>
              <a:buChar char="–"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robotnik gospodarczy,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kierowca.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endParaRPr lang="pl-PL" sz="20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539552" y="1196752"/>
            <a:ext cx="81375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b="1" dirty="0">
                <a:solidFill>
                  <a:schemeClr val="tx1"/>
                </a:solidFill>
              </a:rPr>
              <a:t>Powiatowy Urząd Pracy dla Powiatu Warszawskiego Zachodniego  zorganizował w </a:t>
            </a:r>
            <a:r>
              <a:rPr lang="pl-PL" sz="2400" b="1" dirty="0" smtClean="0">
                <a:solidFill>
                  <a:schemeClr val="tx1"/>
                </a:solidFill>
              </a:rPr>
              <a:t>2011 r</a:t>
            </a:r>
            <a:r>
              <a:rPr lang="pl-PL" sz="2400" b="1" dirty="0">
                <a:solidFill>
                  <a:schemeClr val="tx1"/>
                </a:solidFill>
              </a:rPr>
              <a:t>. Giełdy Pracy: 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b="1" dirty="0">
                <a:solidFill>
                  <a:schemeClr val="tx1"/>
                </a:solidFill>
              </a:rPr>
              <a:t>Na pracownika ochrony dla:</a:t>
            </a:r>
          </a:p>
          <a:p>
            <a:pPr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  Agencji </a:t>
            </a:r>
            <a:r>
              <a:rPr lang="pl-PL" sz="2400" dirty="0">
                <a:solidFill>
                  <a:schemeClr val="tx1"/>
                </a:solidFill>
              </a:rPr>
              <a:t>Ochrony </a:t>
            </a:r>
            <a:r>
              <a:rPr lang="pl-PL" sz="2400" dirty="0" smtClean="0">
                <a:solidFill>
                  <a:schemeClr val="tx1"/>
                </a:solidFill>
              </a:rPr>
              <a:t>,,Skorpion’’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,</a:t>
            </a:r>
          </a:p>
          <a:p>
            <a:pPr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  Agencji </a:t>
            </a:r>
            <a:r>
              <a:rPr lang="pl-PL" sz="2400" dirty="0">
                <a:solidFill>
                  <a:schemeClr val="tx1"/>
                </a:solidFill>
              </a:rPr>
              <a:t>Ochrony „Argus</a:t>
            </a:r>
            <a:r>
              <a:rPr lang="pl-PL" sz="2400" dirty="0" smtClean="0">
                <a:solidFill>
                  <a:schemeClr val="tx1"/>
                </a:solidFill>
              </a:rPr>
              <a:t>”. </a:t>
            </a:r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b="1" dirty="0">
                <a:solidFill>
                  <a:schemeClr val="tx1"/>
                </a:solidFill>
              </a:rPr>
              <a:t>Na stanowisko kasjer/sprzedawca dla: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Firmy </a:t>
            </a:r>
            <a:r>
              <a:rPr lang="pl-PL" sz="2400" dirty="0" smtClean="0">
                <a:solidFill>
                  <a:schemeClr val="tx1"/>
                </a:solidFill>
              </a:rPr>
              <a:t>,,</a:t>
            </a:r>
            <a:r>
              <a:rPr lang="pl-PL" sz="2400" dirty="0" err="1" smtClean="0">
                <a:solidFill>
                  <a:schemeClr val="tx1"/>
                </a:solidFill>
              </a:rPr>
              <a:t>Marcpol</a:t>
            </a:r>
            <a:r>
              <a:rPr lang="pl-PL" sz="2400" dirty="0" smtClean="0">
                <a:solidFill>
                  <a:schemeClr val="tx1"/>
                </a:solidFill>
              </a:rPr>
              <a:t>’’.</a:t>
            </a:r>
          </a:p>
          <a:p>
            <a:pPr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b="1" dirty="0">
                <a:solidFill>
                  <a:schemeClr val="tx1"/>
                </a:solidFill>
              </a:rPr>
              <a:t>Uczestniczyliśmy jako wystawca w Targach Pracy                       i Przedsiębiorczości zorganizowanych w Pałacu Kultury i Nauki w </a:t>
            </a:r>
            <a:r>
              <a:rPr lang="pl-PL" sz="2400" b="1" dirty="0" smtClean="0">
                <a:solidFill>
                  <a:schemeClr val="tx1"/>
                </a:solidFill>
              </a:rPr>
              <a:t>Warszawie.</a:t>
            </a:r>
            <a:endParaRPr lang="pl-PL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699" name="Prostokąt 1"/>
          <p:cNvSpPr>
            <a:spLocks noChangeArrowheads="1"/>
          </p:cNvSpPr>
          <p:nvPr/>
        </p:nvSpPr>
        <p:spPr bwMode="auto">
          <a:xfrm>
            <a:off x="827584" y="1556792"/>
            <a:ext cx="756084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Pośrednicy pracy i doradcy zawodowi wzięli udział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I Targach Edukacyjnych w Zespole Szkół nr 1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Błoniu im. Melchiora Wańkowicza zorganizowanych w dniu 06.04.2011 r. </a:t>
            </a:r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dirty="0">
                <a:solidFill>
                  <a:schemeClr val="tx1"/>
                </a:solidFill>
              </a:rPr>
              <a:t>Pracownicy Powiatowego Urzędu Pracy zapoznawali uczestników targów z usługami rynku pracy oraz prawami i obowiązkami osób bezrobotnych. Chętni mogli skorzystać </a:t>
            </a:r>
            <a:r>
              <a:rPr lang="pl-PL" sz="2400" dirty="0" smtClean="0">
                <a:solidFill>
                  <a:schemeClr val="tx1"/>
                </a:solidFill>
              </a:rPr>
              <a:t>z </a:t>
            </a:r>
            <a:r>
              <a:rPr lang="pl-PL" sz="2400" dirty="0">
                <a:solidFill>
                  <a:schemeClr val="tx1"/>
                </a:solidFill>
              </a:rPr>
              <a:t>konsultacji z doradcą zawodowym.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W 2011 r. Urząd realizował zadania z zakresu poradnictwa zawodowego oraz informacji zawodowej poprzez: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udzielanie informacji o zawodach, rynku pracy, możliwościach </a:t>
            </a:r>
            <a:r>
              <a:rPr lang="pl-PL" sz="2400" dirty="0" smtClean="0">
                <a:solidFill>
                  <a:schemeClr val="tx1"/>
                </a:solidFill>
              </a:rPr>
              <a:t>szkolenia,</a:t>
            </a:r>
            <a:endParaRPr lang="pl-PL" sz="2400" dirty="0">
              <a:solidFill>
                <a:schemeClr val="tx1"/>
              </a:solidFill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udzielanie porad indywidualnych z wykorzystaniem standaryzowanych metod ułatwiających wybór </a:t>
            </a:r>
            <a:r>
              <a:rPr lang="pl-PL" sz="2400" dirty="0" smtClean="0">
                <a:solidFill>
                  <a:schemeClr val="tx1"/>
                </a:solidFill>
              </a:rPr>
              <a:t>zawodu,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organizowanie </a:t>
            </a:r>
            <a:r>
              <a:rPr lang="pl-PL" sz="2400" dirty="0">
                <a:solidFill>
                  <a:schemeClr val="tx1"/>
                </a:solidFill>
              </a:rPr>
              <a:t>grupowych porad zawodowych.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1000125"/>
            <a:ext cx="42370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Poradnictwo zawodowe</a:t>
            </a:r>
            <a:endParaRPr lang="pl-PL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31747" name="Object 2"/>
          <p:cNvGraphicFramePr>
            <a:graphicFrameLocks noChangeAspect="1"/>
          </p:cNvGraphicFramePr>
          <p:nvPr/>
        </p:nvGraphicFramePr>
        <p:xfrm>
          <a:off x="322263" y="1693863"/>
          <a:ext cx="8512175" cy="4303712"/>
        </p:xfrm>
        <a:graphic>
          <a:graphicData uri="http://schemas.openxmlformats.org/presentationml/2006/ole">
            <p:oleObj spid="_x0000_s31748" name="Arkusz" r:id="rId4" imgW="8877300" imgH="4457700" progId="Excel.Sheet.8">
              <p:embed/>
            </p:oleObj>
          </a:graphicData>
        </a:graphic>
      </p:graphicFrame>
      <p:sp>
        <p:nvSpPr>
          <p:cNvPr id="31748" name="Text Box 354"/>
          <p:cNvSpPr txBox="1">
            <a:spLocks noChangeArrowheads="1"/>
          </p:cNvSpPr>
          <p:nvPr/>
        </p:nvSpPr>
        <p:spPr bwMode="auto">
          <a:xfrm>
            <a:off x="2751138" y="712788"/>
            <a:ext cx="419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tx1"/>
                </a:solidFill>
              </a:rPr>
              <a:t>Poradnictwo zawodowe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755650" y="1720850"/>
            <a:ext cx="78486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Doradcy zawodowi prowadzili 3 grupowe porady zawodowe dla uczniów Zespołu Szkół nr 1 w Błoniu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im</a:t>
            </a:r>
            <a:r>
              <a:rPr lang="pl-PL" sz="2400" dirty="0">
                <a:solidFill>
                  <a:schemeClr val="tx1"/>
                </a:solidFill>
              </a:rPr>
              <a:t>. Melchiora Wańkowicza.</a:t>
            </a:r>
          </a:p>
          <a:p>
            <a:r>
              <a:rPr lang="pl-PL" sz="2400" dirty="0">
                <a:solidFill>
                  <a:schemeClr val="tx1"/>
                </a:solidFill>
              </a:rPr>
              <a:t>Uczniowie III klasy Liceum Ogólnokształcącego, IV klasy Technikum Logistycznego oraz IV klasy Technikum Ekonomicznego mieli okazje określić swoje zainteresowania zawodowe za pośrednictwem Wielowymiarowego Kwestionariusza Preferencji – WKP. W poradach uczestniczyło 48 uczniów w/</a:t>
            </a:r>
            <a:r>
              <a:rPr lang="pl-PL" sz="2400" dirty="0" err="1">
                <a:solidFill>
                  <a:schemeClr val="tx1"/>
                </a:solidFill>
              </a:rPr>
              <a:t>w</a:t>
            </a:r>
            <a:r>
              <a:rPr lang="pl-PL" sz="2400" dirty="0">
                <a:solidFill>
                  <a:schemeClr val="tx1"/>
                </a:solidFill>
              </a:rPr>
              <a:t> klas.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7544" y="980728"/>
            <a:ext cx="8183563" cy="3616325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2011 roku przy wsparciu doradców zawodowych,               dla bezrobotnych założono 490 Indywidualnych Planów Działania. W czasie ich realizacji, klienci mają możliwość określenia swoich mocnych i słabych stron, rozwijania umiejętności poszukiwania pracy oraz zdobywania nowych kompetencji zawodowych. Do końca grudnia 2011 roku zostały zakończone 63 Indywidualne Plany Działania</a:t>
            </a:r>
            <a:r>
              <a:rPr lang="pl-PL" sz="2400" b="0" dirty="0" smtClean="0">
                <a:solidFill>
                  <a:schemeClr val="tx1"/>
                </a:solidFill>
                <a:effectLst/>
              </a:rPr>
              <a:t>.</a:t>
            </a:r>
            <a:endParaRPr lang="pl-PL" b="0" dirty="0" smtClean="0">
              <a:effectLst/>
            </a:endParaRP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183562" cy="882551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b="1" dirty="0" smtClean="0">
                <a:latin typeface="Arial" pitchFamily="34" charset="0"/>
                <a:cs typeface="Arial" pitchFamily="34" charset="0"/>
              </a:rPr>
              <a:t>Indywidualny Plan Działania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5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900113" y="1341438"/>
            <a:ext cx="7459662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2400" b="1" dirty="0">
                <a:solidFill>
                  <a:schemeClr val="tx1"/>
                </a:solidFill>
              </a:rPr>
              <a:t>W 2011 roku Powiatowy Urząd Pracy dla Powiatu Warszawskiego Zachodniego w Błoniu skierował na szkolenia indywidualne </a:t>
            </a:r>
            <a:r>
              <a:rPr lang="pl-PL" sz="2800" b="1" dirty="0">
                <a:solidFill>
                  <a:schemeClr val="tx1"/>
                </a:solidFill>
              </a:rPr>
              <a:t>32 </a:t>
            </a:r>
            <a:r>
              <a:rPr lang="pl-PL" sz="2400" b="1" dirty="0">
                <a:solidFill>
                  <a:schemeClr val="tx1"/>
                </a:solidFill>
              </a:rPr>
              <a:t>osoby bezrobotne.</a:t>
            </a:r>
          </a:p>
          <a:p>
            <a:pPr>
              <a:defRPr/>
            </a:pPr>
            <a:r>
              <a:rPr lang="pl-PL" sz="2400" dirty="0">
                <a:solidFill>
                  <a:schemeClr val="tx1"/>
                </a:solidFill>
              </a:rPr>
              <a:t>Największym zainteresowaniem cieszyły się szkolenia z zakresu: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prawa </a:t>
            </a:r>
            <a:r>
              <a:rPr lang="pl-PL" sz="2400" dirty="0">
                <a:solidFill>
                  <a:schemeClr val="tx1"/>
                </a:solidFill>
              </a:rPr>
              <a:t>jazdy kat. C, </a:t>
            </a:r>
            <a:r>
              <a:rPr lang="pl-PL" sz="2400" dirty="0" err="1">
                <a:solidFill>
                  <a:schemeClr val="tx1"/>
                </a:solidFill>
              </a:rPr>
              <a:t>C+E</a:t>
            </a:r>
            <a:r>
              <a:rPr lang="pl-PL" sz="2400" dirty="0">
                <a:solidFill>
                  <a:schemeClr val="tx1"/>
                </a:solidFill>
              </a:rPr>
              <a:t> oraz kwalifikacji wstępnej,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obsługi koparko –  </a:t>
            </a:r>
            <a:r>
              <a:rPr lang="pl-PL" sz="2400" dirty="0">
                <a:solidFill>
                  <a:schemeClr val="tx1"/>
                </a:solidFill>
              </a:rPr>
              <a:t>ładowarek,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księgowości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specjalistycznych szkoleń komputerowych,  </a:t>
            </a:r>
            <a:endParaRPr lang="pl-PL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uprawnień </a:t>
            </a:r>
            <a:r>
              <a:rPr lang="pl-PL" sz="2400" dirty="0">
                <a:solidFill>
                  <a:schemeClr val="tx1"/>
                </a:solidFill>
              </a:rPr>
              <a:t>na pracownika </a:t>
            </a:r>
            <a:r>
              <a:rPr lang="pl-PL" sz="2400" dirty="0" smtClean="0">
                <a:solidFill>
                  <a:schemeClr val="tx1"/>
                </a:solidFill>
              </a:rPr>
              <a:t>ochrony,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kosmetologii,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 kucharz </a:t>
            </a:r>
            <a:r>
              <a:rPr lang="pl-PL" sz="2400" dirty="0" smtClean="0">
                <a:solidFill>
                  <a:schemeClr val="tx1"/>
                </a:solidFill>
              </a:rPr>
              <a:t>garmażer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projektowania i aranżacji wnętrz </a:t>
            </a:r>
            <a:r>
              <a:rPr lang="pl-PL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mieszkalnych.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4820" name="Prostokąt 4"/>
          <p:cNvSpPr>
            <a:spLocks noChangeArrowheads="1"/>
          </p:cNvSpPr>
          <p:nvPr/>
        </p:nvSpPr>
        <p:spPr bwMode="auto">
          <a:xfrm>
            <a:off x="3563938" y="549275"/>
            <a:ext cx="18421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Szkolenia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95536" y="1988840"/>
            <a:ext cx="8208912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800" dirty="0">
                <a:solidFill>
                  <a:schemeClr val="tx1"/>
                </a:solidFill>
              </a:rPr>
              <a:t>Spośród osób, które ukończyły szkolenia </a:t>
            </a:r>
            <a:r>
              <a:rPr lang="pl-PL" sz="2800" dirty="0" smtClean="0">
                <a:solidFill>
                  <a:schemeClr val="tx1"/>
                </a:solidFill>
              </a:rPr>
              <a:t>indywidualne – </a:t>
            </a:r>
            <a:r>
              <a:rPr lang="pl-PL" sz="2800" dirty="0">
                <a:solidFill>
                  <a:schemeClr val="tx1"/>
                </a:solidFill>
              </a:rPr>
              <a:t>18 osób </a:t>
            </a:r>
            <a:r>
              <a:rPr lang="pl-PL" sz="2800" dirty="0" smtClean="0">
                <a:solidFill>
                  <a:schemeClr val="tx1"/>
                </a:solidFill>
              </a:rPr>
              <a:t>zostało wyrejestrowanych</a:t>
            </a:r>
            <a:r>
              <a:rPr lang="pl-PL" sz="2800" dirty="0">
                <a:solidFill>
                  <a:schemeClr val="tx1"/>
                </a:solidFill>
              </a:rPr>
              <a:t>, </a:t>
            </a:r>
          </a:p>
          <a:p>
            <a:r>
              <a:rPr lang="pl-PL" sz="2800" dirty="0">
                <a:solidFill>
                  <a:schemeClr val="tx1"/>
                </a:solidFill>
              </a:rPr>
              <a:t>z czego 10 </a:t>
            </a:r>
            <a:r>
              <a:rPr lang="pl-PL" sz="2800" dirty="0" smtClean="0">
                <a:solidFill>
                  <a:schemeClr val="tx1"/>
                </a:solidFill>
              </a:rPr>
              <a:t>osób podjęło </a:t>
            </a:r>
            <a:r>
              <a:rPr lang="pl-PL" sz="2800" dirty="0">
                <a:solidFill>
                  <a:schemeClr val="tx1"/>
                </a:solidFill>
              </a:rPr>
              <a:t>zatrudnienie lub uruchomiło własną działalność gospodarczą.</a:t>
            </a:r>
          </a:p>
          <a:p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500063" y="1357313"/>
            <a:ext cx="778668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skierował także </a:t>
            </a:r>
            <a:r>
              <a:rPr lang="pl-PL" sz="2400" b="1" dirty="0">
                <a:solidFill>
                  <a:schemeClr val="tx1"/>
                </a:solidFill>
              </a:rPr>
              <a:t>dwie </a:t>
            </a:r>
            <a:r>
              <a:rPr lang="pl-PL" sz="2400" dirty="0">
                <a:solidFill>
                  <a:schemeClr val="tx1"/>
                </a:solidFill>
              </a:rPr>
              <a:t>osoby niepełnosprawne, zarejestrowane jako poszukujące pracy na szkolenia ze środków </a:t>
            </a:r>
            <a:r>
              <a:rPr lang="pl-PL" sz="2400" dirty="0" smtClean="0">
                <a:solidFill>
                  <a:schemeClr val="tx1"/>
                </a:solidFill>
              </a:rPr>
              <a:t>PFRON</a:t>
            </a:r>
            <a:r>
              <a:rPr lang="pl-PL" sz="2400" dirty="0">
                <a:solidFill>
                  <a:schemeClr val="tx1"/>
                </a:solidFill>
              </a:rPr>
              <a:t>. </a:t>
            </a:r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dirty="0">
                <a:solidFill>
                  <a:schemeClr val="tx1"/>
                </a:solidFill>
              </a:rPr>
              <a:t>Klienci uczestniczyli w następujących kursach</a:t>
            </a:r>
            <a:r>
              <a:rPr lang="pl-PL" sz="2400" dirty="0" smtClean="0">
                <a:solidFill>
                  <a:schemeClr val="tx1"/>
                </a:solidFill>
              </a:rPr>
              <a:t>: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 Europejski Certyfikat Umiejętności     Komputerowych – ECDL,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 masaż o profilu rozszerzonym I stopnia.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528" y="1700808"/>
            <a:ext cx="8429625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sfinansował studia podyplomowe dla </a:t>
            </a:r>
            <a:r>
              <a:rPr lang="pl-PL" sz="2800" b="1" dirty="0">
                <a:solidFill>
                  <a:schemeClr val="tx1"/>
                </a:solidFill>
              </a:rPr>
              <a:t>5 </a:t>
            </a:r>
            <a:r>
              <a:rPr lang="pl-PL" sz="2400" dirty="0">
                <a:solidFill>
                  <a:schemeClr val="tx1"/>
                </a:solidFill>
              </a:rPr>
              <a:t>osób bezrobotnych. 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>
                <a:solidFill>
                  <a:schemeClr val="tx1"/>
                </a:solidFill>
              </a:rPr>
              <a:t>Były to studia z zakresu:</a:t>
            </a: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„</a:t>
            </a:r>
            <a:r>
              <a:rPr lang="pl-PL" sz="2400" dirty="0">
                <a:solidFill>
                  <a:schemeClr val="tx1"/>
                </a:solidFill>
              </a:rPr>
              <a:t>Psychologii Transportu i Bezpieczeństwa </a:t>
            </a:r>
            <a:r>
              <a:rPr lang="pl-PL" sz="2400" dirty="0" smtClean="0">
                <a:solidFill>
                  <a:schemeClr val="tx1"/>
                </a:solidFill>
              </a:rPr>
              <a:t>Ruchu Drogowego”,</a:t>
            </a:r>
            <a:endParaRPr lang="pl-PL" sz="2400" dirty="0">
              <a:solidFill>
                <a:schemeClr val="tx1"/>
              </a:solidFill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„</a:t>
            </a:r>
            <a:r>
              <a:rPr lang="pl-PL" sz="2400" dirty="0">
                <a:solidFill>
                  <a:schemeClr val="tx1"/>
                </a:solidFill>
              </a:rPr>
              <a:t>Logistyki i zarządzania łańcuchem dostaw</a:t>
            </a:r>
            <a:r>
              <a:rPr lang="pl-PL" sz="2400" dirty="0" smtClean="0">
                <a:solidFill>
                  <a:schemeClr val="tx1"/>
                </a:solidFill>
              </a:rPr>
              <a:t>”,</a:t>
            </a:r>
            <a:endParaRPr lang="pl-PL" sz="2400" dirty="0">
              <a:solidFill>
                <a:schemeClr val="tx1"/>
              </a:solidFill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„</a:t>
            </a:r>
            <a:r>
              <a:rPr lang="pl-PL" sz="2400" dirty="0">
                <a:solidFill>
                  <a:schemeClr val="tx1"/>
                </a:solidFill>
              </a:rPr>
              <a:t>Zarządzania nieruchomościami</a:t>
            </a:r>
            <a:r>
              <a:rPr lang="pl-PL" sz="2400" dirty="0" smtClean="0">
                <a:solidFill>
                  <a:schemeClr val="tx1"/>
                </a:solidFill>
              </a:rPr>
              <a:t>”,</a:t>
            </a:r>
            <a:endParaRPr lang="pl-PL" sz="2400" dirty="0">
              <a:solidFill>
                <a:schemeClr val="tx1"/>
              </a:solidFill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„</a:t>
            </a:r>
            <a:r>
              <a:rPr lang="pl-PL" sz="2400" dirty="0">
                <a:solidFill>
                  <a:schemeClr val="tx1"/>
                </a:solidFill>
              </a:rPr>
              <a:t>Budownictwa energooszczędnego, certyfikacji energetycznej oraz audytu </a:t>
            </a:r>
            <a:r>
              <a:rPr lang="pl-PL" sz="2400" dirty="0" smtClean="0">
                <a:solidFill>
                  <a:schemeClr val="tx1"/>
                </a:solidFill>
              </a:rPr>
              <a:t>energetycznego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termomodernizacji </a:t>
            </a:r>
            <a:r>
              <a:rPr lang="pl-PL" sz="2400" dirty="0">
                <a:solidFill>
                  <a:schemeClr val="tx1"/>
                </a:solidFill>
              </a:rPr>
              <a:t>budynków</a:t>
            </a:r>
            <a:r>
              <a:rPr lang="pl-PL" sz="2400" dirty="0" smtClean="0">
                <a:solidFill>
                  <a:schemeClr val="tx1"/>
                </a:solidFill>
              </a:rPr>
              <a:t>”,</a:t>
            </a:r>
            <a:endParaRPr lang="pl-PL" sz="2400" dirty="0">
              <a:solidFill>
                <a:schemeClr val="tx1"/>
              </a:solidFill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„</a:t>
            </a:r>
            <a:r>
              <a:rPr lang="pl-PL" sz="2400" dirty="0">
                <a:solidFill>
                  <a:schemeClr val="tx1"/>
                </a:solidFill>
              </a:rPr>
              <a:t>Zarządzania dla twórców, artystów i animatorów kultury</a:t>
            </a:r>
            <a:r>
              <a:rPr lang="pl-PL" sz="2400" dirty="0" smtClean="0">
                <a:solidFill>
                  <a:schemeClr val="tx1"/>
                </a:solidFill>
              </a:rPr>
              <a:t>”.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483768" y="980728"/>
            <a:ext cx="37978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Studia podyplomowe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7544" y="1628800"/>
            <a:ext cx="8183562" cy="3471862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2011 roku zorganizowano 11 zajęć</a:t>
            </a:r>
            <a:r>
              <a:rPr lang="pl-PL" sz="2400" dirty="0" smtClean="0"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,,</a:t>
            </a: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Moje dokumenty’’ aplikacyjne” oraz 11 zajęć „Twarzą w twarz z pracodawcą”. Skierowano na zajęcia aktywizacyjne ogółem 84 osoby bezrobotne, w tym: 59 kobiet; 40 osób poniżej 25 roku życia; 12 osób powyżej 50 roku życia, 18 osób długotrwale bezrobotnych; 45 osób zamieszkujących tereny wiejskie;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 osoba z orzeczeniem o niepełnosprawności.</a:t>
            </a:r>
            <a:endParaRPr lang="pl-PL" b="0" dirty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5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764704"/>
            <a:ext cx="8183563" cy="108012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b="1" dirty="0" smtClean="0"/>
              <a:t>       </a:t>
            </a:r>
            <a:r>
              <a:rPr lang="pl-PL" sz="2400" b="1" dirty="0" smtClean="0">
                <a:latin typeface="Arial" pitchFamily="34" charset="0"/>
                <a:cs typeface="Arial" pitchFamily="34" charset="0"/>
              </a:rPr>
              <a:t>Pomoc w aktywnym poszukiwaniu   pracy – zajęcia aktywizacyjne</a:t>
            </a:r>
            <a:endParaRPr lang="pl-PL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>
                <a:solidFill>
                  <a:srgbClr val="000000"/>
                </a:solidFill>
              </a:rPr>
              <a:t>Podstawowe usługi rynku pracy wspierane są </a:t>
            </a:r>
            <a:br>
              <a:rPr lang="pl-PL" sz="2800" b="1">
                <a:solidFill>
                  <a:srgbClr val="000000"/>
                </a:solidFill>
              </a:rPr>
            </a:br>
            <a:r>
              <a:rPr lang="pl-PL" sz="2800" b="1">
                <a:solidFill>
                  <a:srgbClr val="000000"/>
                </a:solidFill>
              </a:rPr>
              <a:t>INSTRUMENTAMI RYNKU PRACY</a:t>
            </a: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>
                <a:solidFill>
                  <a:schemeClr val="tx1"/>
                </a:solidFill>
              </a:rPr>
              <a:t>że pracodawca uzyskuje bezpośrednie wsparcie finansowe lub brak ponoszenia kosztów na działania związane z zatrudnieniem osób   BEZROBOTNYCH. 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INSTRUMENTAMI WSPIERAJĄCYMI PODSTAWOWE USŁUGI RYNKU PRACY SĄ: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Prace interwencyjne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Staże zawodowe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Doposażenie stanowiska pracy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Prace społecznie użyteczne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>
              <a:solidFill>
                <a:schemeClr val="tx1"/>
              </a:solidFill>
            </a:endParaRPr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179512" y="764704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ramach robót publicznych w 2011 r. zatrudnienie znalazły 83 </a:t>
            </a:r>
            <a:r>
              <a:rPr lang="pl-PL" sz="2800" dirty="0" smtClean="0">
                <a:solidFill>
                  <a:schemeClr val="tx1"/>
                </a:solidFill>
              </a:rPr>
              <a:t>osoby bezrobotne.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Najwięcej miejsc pracy zorganizowały gminy Leszno i Stare Babice, najmniej Łomianki.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Osoby bezrobotne kierowane były przeważnie do </a:t>
            </a:r>
            <a:r>
              <a:rPr lang="pl-PL" sz="2800" dirty="0" smtClean="0">
                <a:solidFill>
                  <a:schemeClr val="tx1"/>
                </a:solidFill>
              </a:rPr>
              <a:t>Zakładów </a:t>
            </a:r>
            <a:r>
              <a:rPr lang="pl-PL" sz="2800" dirty="0">
                <a:solidFill>
                  <a:schemeClr val="tx1"/>
                </a:solidFill>
              </a:rPr>
              <a:t>U</a:t>
            </a:r>
            <a:r>
              <a:rPr lang="pl-PL" sz="2800" dirty="0" smtClean="0">
                <a:solidFill>
                  <a:schemeClr val="tx1"/>
                </a:solidFill>
              </a:rPr>
              <a:t>sług </a:t>
            </a:r>
            <a:r>
              <a:rPr lang="pl-PL" sz="2800" dirty="0">
                <a:solidFill>
                  <a:schemeClr val="tx1"/>
                </a:solidFill>
              </a:rPr>
              <a:t>K</a:t>
            </a:r>
            <a:r>
              <a:rPr lang="pl-PL" sz="2800" dirty="0" smtClean="0">
                <a:solidFill>
                  <a:schemeClr val="tx1"/>
                </a:solidFill>
              </a:rPr>
              <a:t>omunalnych </a:t>
            </a:r>
            <a:r>
              <a:rPr lang="pl-PL" sz="2800" dirty="0">
                <a:solidFill>
                  <a:schemeClr val="tx1"/>
                </a:solidFill>
              </a:rPr>
              <a:t>i </a:t>
            </a:r>
            <a:r>
              <a:rPr lang="pl-PL" sz="2800" dirty="0" smtClean="0">
                <a:solidFill>
                  <a:schemeClr val="tx1"/>
                </a:solidFill>
              </a:rPr>
              <a:t>Gminnych </a:t>
            </a:r>
            <a:r>
              <a:rPr lang="pl-PL" sz="2800" dirty="0">
                <a:solidFill>
                  <a:schemeClr val="tx1"/>
                </a:solidFill>
              </a:rPr>
              <a:t>S</a:t>
            </a:r>
            <a:r>
              <a:rPr lang="pl-PL" sz="2800" dirty="0" smtClean="0">
                <a:solidFill>
                  <a:schemeClr val="tx1"/>
                </a:solidFill>
              </a:rPr>
              <a:t>półek </a:t>
            </a:r>
            <a:r>
              <a:rPr lang="pl-PL" sz="2800" dirty="0">
                <a:solidFill>
                  <a:schemeClr val="tx1"/>
                </a:solidFill>
              </a:rPr>
              <a:t>W</a:t>
            </a:r>
            <a:r>
              <a:rPr lang="pl-PL" sz="2800" dirty="0" smtClean="0">
                <a:solidFill>
                  <a:schemeClr val="tx1"/>
                </a:solidFill>
              </a:rPr>
              <a:t>odnych</a:t>
            </a:r>
            <a:r>
              <a:rPr lang="pl-PL" sz="28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642938" y="1628775"/>
            <a:ext cx="8286750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ts val="700"/>
              </a:spcBef>
            </a:pPr>
            <a:r>
              <a:rPr lang="pl-PL" sz="2400" dirty="0">
                <a:solidFill>
                  <a:schemeClr val="tx1"/>
                </a:solidFill>
              </a:rPr>
              <a:t>Powiatowy Urząd Pracy w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2011 roku  skierował na prace interwencyjne 25 osób najwięcej osób</a:t>
            </a:r>
          </a:p>
          <a:p>
            <a:pPr marL="342900" indent="-342900" algn="ctr"/>
            <a:r>
              <a:rPr lang="pl-PL" sz="2400" dirty="0">
                <a:solidFill>
                  <a:schemeClr val="tx1"/>
                </a:solidFill>
              </a:rPr>
              <a:t>do n/w pracodawców</a:t>
            </a:r>
            <a:r>
              <a:rPr lang="pl-PL" sz="2400" b="1" dirty="0" smtClean="0">
                <a:solidFill>
                  <a:schemeClr val="tx1"/>
                </a:solidFill>
              </a:rPr>
              <a:t>: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Starostwo </a:t>
            </a:r>
            <a:r>
              <a:rPr lang="pl-PL" sz="2400" b="1" dirty="0">
                <a:solidFill>
                  <a:schemeClr val="tx1"/>
                </a:solidFill>
              </a:rPr>
              <a:t>Powiatu Warszawskiego Zachodniego           w Ożarowie Mazowieckim oraz jednostki </a:t>
            </a:r>
            <a:r>
              <a:rPr lang="pl-PL" sz="2400" b="1" dirty="0" smtClean="0">
                <a:solidFill>
                  <a:schemeClr val="tx1"/>
                </a:solidFill>
              </a:rPr>
              <a:t>podległe,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Gminny </a:t>
            </a:r>
            <a:r>
              <a:rPr lang="pl-PL" sz="2400" b="1" dirty="0">
                <a:solidFill>
                  <a:schemeClr val="tx1"/>
                </a:solidFill>
              </a:rPr>
              <a:t>Ośrodek Pomocy Społecznej Stare </a:t>
            </a:r>
            <a:r>
              <a:rPr lang="pl-PL" sz="2400" b="1" dirty="0" smtClean="0">
                <a:solidFill>
                  <a:schemeClr val="tx1"/>
                </a:solidFill>
              </a:rPr>
              <a:t>Babice,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Urząd </a:t>
            </a:r>
            <a:r>
              <a:rPr lang="pl-PL" sz="2400" b="1" dirty="0">
                <a:solidFill>
                  <a:schemeClr val="tx1"/>
                </a:solidFill>
              </a:rPr>
              <a:t>Miasta w </a:t>
            </a:r>
            <a:r>
              <a:rPr lang="pl-PL" sz="2400" b="1" dirty="0" smtClean="0">
                <a:solidFill>
                  <a:schemeClr val="tx1"/>
                </a:solidFill>
              </a:rPr>
              <a:t>Błoniu,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Urząd </a:t>
            </a:r>
            <a:r>
              <a:rPr lang="pl-PL" sz="2400" b="1" dirty="0">
                <a:solidFill>
                  <a:schemeClr val="tx1"/>
                </a:solidFill>
              </a:rPr>
              <a:t>Gminy w </a:t>
            </a:r>
            <a:r>
              <a:rPr lang="pl-PL" sz="2400" b="1" dirty="0" smtClean="0">
                <a:solidFill>
                  <a:schemeClr val="tx1"/>
                </a:solidFill>
              </a:rPr>
              <a:t>Kampinosie,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PHU </a:t>
            </a:r>
            <a:r>
              <a:rPr lang="pl-PL" sz="2400" b="1" dirty="0">
                <a:solidFill>
                  <a:schemeClr val="tx1"/>
                </a:solidFill>
              </a:rPr>
              <a:t>Piotr </a:t>
            </a:r>
            <a:r>
              <a:rPr lang="pl-PL" sz="2400" b="1" dirty="0" err="1" smtClean="0">
                <a:solidFill>
                  <a:schemeClr val="tx1"/>
                </a:solidFill>
              </a:rPr>
              <a:t>Jaczyński</a:t>
            </a:r>
            <a:r>
              <a:rPr lang="pl-PL" sz="2400" b="1" dirty="0" smtClean="0">
                <a:solidFill>
                  <a:schemeClr val="tx1"/>
                </a:solidFill>
              </a:rPr>
              <a:t>,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Firma </a:t>
            </a:r>
            <a:r>
              <a:rPr lang="pl-PL" sz="2400" b="1" dirty="0">
                <a:solidFill>
                  <a:schemeClr val="tx1"/>
                </a:solidFill>
              </a:rPr>
              <a:t>Handlowo –Produkcyjna  ,,GEO –TEX</a:t>
            </a:r>
            <a:r>
              <a:rPr lang="pl-PL" sz="2400" b="1" dirty="0" smtClean="0">
                <a:solidFill>
                  <a:schemeClr val="tx1"/>
                </a:solidFill>
              </a:rPr>
              <a:t>’’.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428875" y="1000125"/>
            <a:ext cx="3760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Prace interwencyjne 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42913" y="1341438"/>
            <a:ext cx="8358187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eaLnBrk="1" hangingPunct="1"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Powiatowy Urząd Pracy w</a:t>
            </a:r>
            <a:r>
              <a:rPr lang="pl-PL" sz="2000" b="1" dirty="0" smtClean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2011 roku skierował  97 osób do odbycia stażu do n/w pracodawców: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Komenda Powiatowa Policji dla Powiatu Warszawskiego Zachodniego z siedzibą w Starych Babicach – 16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Gminy Kampinos – 5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Agencja Restrukturyzacji i Modernizacji Rolnictwa Mazowiecki oddział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Regionalny, Warszawa –</a:t>
            </a:r>
            <a:r>
              <a:rPr lang="pl-PL" sz="2000" dirty="0" smtClean="0">
                <a:solidFill>
                  <a:schemeClr val="tx1"/>
                </a:solidFill>
                <a:sym typeface="Wingdings" pitchFamily="2" charset="2"/>
              </a:rPr>
              <a:t> 3</a:t>
            </a:r>
            <a:r>
              <a:rPr lang="pl-PL" sz="2000" dirty="0" smtClean="0">
                <a:solidFill>
                  <a:schemeClr val="tx1"/>
                </a:solidFill>
              </a:rPr>
              <a:t>  osoby,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Gminy Stare Babice – 3osoby,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Miasta  i Gminy Ożarów Mazowiecki – 3 osoby, 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Polbita SA – 3 osoby, 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Bank PKO SA. – 3 osoby,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Mazowiecki Urząd Wojewódzki – 2 osoby, 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Telefonika Kable – 2 osoby.</a:t>
            </a:r>
          </a:p>
          <a:p>
            <a:pPr marL="0" indent="0" eaLnBrk="1" hangingPunct="1">
              <a:defRPr/>
            </a:pPr>
            <a:endParaRPr lang="pl-PL" sz="20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 zakończeniu stażu zatrudnienie znalazło 38 osób bezrobotnych.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786188" y="500063"/>
            <a:ext cx="12234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Staże 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323528" y="1124744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Jednorazowe środki na podjęcie działalności gospodarczej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dirty="0">
                <a:solidFill>
                  <a:schemeClr val="tx1"/>
                </a:solidFill>
              </a:rPr>
              <a:t>2011 roku przyznał </a:t>
            </a:r>
            <a:r>
              <a:rPr lang="pl-PL" sz="2800" dirty="0" smtClean="0">
                <a:solidFill>
                  <a:schemeClr val="tx1"/>
                </a:solidFill>
              </a:rPr>
              <a:t/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44 </a:t>
            </a:r>
            <a:r>
              <a:rPr lang="pl-PL" sz="2800" dirty="0">
                <a:solidFill>
                  <a:schemeClr val="tx1"/>
                </a:solidFill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506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755650" y="1341438"/>
            <a:ext cx="7993063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Rodzaj </a:t>
            </a:r>
            <a:r>
              <a:rPr lang="pl-PL" sz="2400" dirty="0">
                <a:solidFill>
                  <a:schemeClr val="tx1"/>
                </a:solidFill>
              </a:rPr>
              <a:t>działalności prowadzonej przez osoby bezrobotne otrzymujące jednorazowe środki to m.in.: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wykonywanie </a:t>
            </a:r>
            <a:r>
              <a:rPr lang="pl-PL" sz="2400" dirty="0">
                <a:solidFill>
                  <a:schemeClr val="tx1"/>
                </a:solidFill>
              </a:rPr>
              <a:t>konstrukcji i pokryć dachowych,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działalność </a:t>
            </a:r>
            <a:r>
              <a:rPr lang="pl-PL" sz="2400" dirty="0">
                <a:solidFill>
                  <a:schemeClr val="tx1"/>
                </a:solidFill>
              </a:rPr>
              <a:t>fotograficzna,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zakładanie </a:t>
            </a:r>
            <a:r>
              <a:rPr lang="pl-PL" sz="2400" dirty="0">
                <a:solidFill>
                  <a:schemeClr val="tx1"/>
                </a:solidFill>
              </a:rPr>
              <a:t>stolarki budowlanej, 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działalność </a:t>
            </a:r>
            <a:r>
              <a:rPr lang="pl-PL" sz="2400" dirty="0">
                <a:solidFill>
                  <a:schemeClr val="tx1"/>
                </a:solidFill>
              </a:rPr>
              <a:t>w zakresie architektury,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wykonywani instalacji wodno – kanalizacyjnych, </a:t>
            </a:r>
            <a:r>
              <a:rPr lang="pl-PL" sz="2400" dirty="0" smtClean="0">
                <a:solidFill>
                  <a:schemeClr val="tx1"/>
                </a:solidFill>
              </a:rPr>
              <a:t>cieplnych, </a:t>
            </a:r>
            <a:r>
              <a:rPr lang="pl-PL" sz="2400" dirty="0">
                <a:solidFill>
                  <a:schemeClr val="tx1"/>
                </a:solidFill>
              </a:rPr>
              <a:t>gazowych,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działalność </a:t>
            </a:r>
            <a:r>
              <a:rPr lang="pl-PL" sz="2400" dirty="0">
                <a:solidFill>
                  <a:schemeClr val="tx1"/>
                </a:solidFill>
              </a:rPr>
              <a:t>zawiązana z oprogramowaniem, 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działalność </a:t>
            </a:r>
            <a:r>
              <a:rPr lang="pl-PL" sz="2400" dirty="0">
                <a:solidFill>
                  <a:schemeClr val="tx1"/>
                </a:solidFill>
              </a:rPr>
              <a:t>agenci reklamowych,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działalność </a:t>
            </a:r>
            <a:r>
              <a:rPr lang="pl-PL" sz="2400" dirty="0">
                <a:solidFill>
                  <a:schemeClr val="tx1"/>
                </a:solidFill>
              </a:rPr>
              <a:t>rachunkowo – księgowa, doradztwo, podatkowe.</a:t>
            </a: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179388" y="188913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251520" y="692696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b="1" dirty="0">
                <a:solidFill>
                  <a:schemeClr val="tx1"/>
                </a:solidFill>
              </a:rPr>
              <a:t>Jednorazowe środki na podjęcie działalności gospodarczej ze środków PFRON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 W</a:t>
            </a:r>
            <a:r>
              <a:rPr lang="pl-PL" sz="2600" b="1" dirty="0">
                <a:solidFill>
                  <a:schemeClr val="tx1"/>
                </a:solidFill>
              </a:rPr>
              <a:t> </a:t>
            </a:r>
            <a:r>
              <a:rPr lang="pl-PL" sz="2600" dirty="0">
                <a:solidFill>
                  <a:schemeClr val="tx1"/>
                </a:solidFill>
              </a:rPr>
              <a:t>2011 roku 2 osoby niepełnosprawne otrzymały jednorazowe środki na podjęcie własnej działalności gospodarczej. 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Rodzaj działalności prowadzonej przez osoby  otrzymujące jednorazowe środki to: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działalność </a:t>
            </a:r>
            <a:r>
              <a:rPr lang="pl-PL" sz="2600" dirty="0">
                <a:solidFill>
                  <a:schemeClr val="tx1"/>
                </a:solidFill>
              </a:rPr>
              <a:t>agentów i </a:t>
            </a:r>
            <a:r>
              <a:rPr lang="pl-PL" sz="2600" dirty="0" smtClean="0">
                <a:solidFill>
                  <a:schemeClr val="tx1"/>
                </a:solidFill>
              </a:rPr>
              <a:t>brokerów ubezpieczeniowych</a:t>
            </a:r>
            <a:r>
              <a:rPr lang="pl-PL" sz="2600" dirty="0">
                <a:solidFill>
                  <a:schemeClr val="tx1"/>
                </a:solidFill>
              </a:rPr>
              <a:t>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wykonywanie </a:t>
            </a:r>
            <a:r>
              <a:rPr lang="pl-PL" sz="2600" dirty="0">
                <a:solidFill>
                  <a:schemeClr val="tx1"/>
                </a:solidFill>
              </a:rPr>
              <a:t>robót </a:t>
            </a:r>
            <a:r>
              <a:rPr lang="pl-PL" sz="2600" dirty="0" smtClean="0">
                <a:solidFill>
                  <a:schemeClr val="tx1"/>
                </a:solidFill>
              </a:rPr>
              <a:t>budowlanych, wykończeniowych</a:t>
            </a:r>
            <a:r>
              <a:rPr lang="pl-PL" sz="2600" dirty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Doposażenie stanowiska pracy 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2011 r. Urząd zrefundował 1 pracodawcy koszty wyposażenia lub doposażenia stanowiska pracy dla skierowanej osoby bezrobotnej </a:t>
            </a:r>
            <a:r>
              <a:rPr lang="pl-PL" sz="2800" dirty="0" smtClean="0">
                <a:solidFill>
                  <a:schemeClr val="tx1"/>
                </a:solidFill>
              </a:rPr>
              <a:t>na stanowisku pomocy </a:t>
            </a:r>
            <a:r>
              <a:rPr lang="pl-PL" sz="2800" dirty="0">
                <a:solidFill>
                  <a:schemeClr val="tx1"/>
                </a:solidFill>
              </a:rPr>
              <a:t>lakiernika.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/>
          </a:p>
        </p:txBody>
      </p:sp>
      <p:sp>
        <p:nvSpPr>
          <p:cNvPr id="49156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57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58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</p:txBody>
      </p:sp>
      <p:sp>
        <p:nvSpPr>
          <p:cNvPr id="49159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0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1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2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3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3600">
                <a:solidFill>
                  <a:schemeClr val="tx1"/>
                </a:solidFill>
              </a:rPr>
              <a:t>Inne zadania realizowane przez Powiatowy Urząd Pracy </a:t>
            </a:r>
          </a:p>
          <a:p>
            <a:pPr algn="ctr"/>
            <a:r>
              <a:rPr lang="pl-PL" sz="3600">
                <a:solidFill>
                  <a:schemeClr val="tx1"/>
                </a:solidFill>
              </a:rPr>
              <a:t>w 2011 roku.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428625" y="1071563"/>
            <a:ext cx="842962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podpisał porozumienia dotyczące zawiązania partnerstwa zadaniowego z Ośrodkami Pomocy Społecznej ze wszystkich gmin naszego powiatu. Intencją porozumień jest współpraca w zakresie podejmowania działań na rzecz osób bezrobotnych zarejestrowanych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naszym urzędzie i korzystających ze świadczeń pomocy społecznej. Celem tego działania jest aktywizacja osób bezrobotnych jak również promowanie naszego Urzędu poprzez informowanie Ośrodków Pomocy Społecznej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o </a:t>
            </a:r>
            <a:r>
              <a:rPr lang="pl-PL" sz="2400" dirty="0">
                <a:solidFill>
                  <a:schemeClr val="tx1"/>
                </a:solidFill>
              </a:rPr>
              <a:t>usługach pośrednictwa pracy, poradnictwa zawodowego, szkoleniach, robotach publicznych, pracach interwencyjnych, stażach.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57188" y="1071563"/>
            <a:ext cx="8358187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realizował w 2011 r. trzy projekty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ramach Programu Operacyjnego Kapitał Ludzki  Priorytetu VI </a:t>
            </a:r>
            <a:r>
              <a:rPr lang="pl-PL" sz="2400" i="1" dirty="0">
                <a:solidFill>
                  <a:schemeClr val="tx1"/>
                </a:solidFill>
              </a:rPr>
              <a:t>Rynek pracy otwarty dla wszystkich</a:t>
            </a:r>
            <a:r>
              <a:rPr lang="pl-PL" sz="2400" dirty="0">
                <a:solidFill>
                  <a:schemeClr val="tx1"/>
                </a:solidFill>
              </a:rPr>
              <a:t>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 </a:t>
            </a:r>
            <a:r>
              <a:rPr lang="pl-PL" sz="2400" dirty="0">
                <a:solidFill>
                  <a:schemeClr val="tx1"/>
                </a:solidFill>
              </a:rPr>
              <a:t>„Bieg z przeszkodami” </a:t>
            </a:r>
            <a:r>
              <a:rPr lang="pl-PL" sz="2400" dirty="0" err="1">
                <a:solidFill>
                  <a:schemeClr val="tx1"/>
                </a:solidFill>
              </a:rPr>
              <a:t>Poddziałanie</a:t>
            </a:r>
            <a:r>
              <a:rPr lang="pl-PL" sz="2400" dirty="0">
                <a:solidFill>
                  <a:schemeClr val="tx1"/>
                </a:solidFill>
              </a:rPr>
              <a:t> 6.1.3 </a:t>
            </a:r>
            <a:r>
              <a:rPr lang="pl-PL" sz="2400" i="1" dirty="0">
                <a:solidFill>
                  <a:schemeClr val="tx1"/>
                </a:solidFill>
              </a:rPr>
              <a:t>Poprawa zdolności do zatrudnienia oraz podnoszenie poziomu aktywności zawodowej osób bezrobotnych.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 </a:t>
            </a:r>
            <a:r>
              <a:rPr lang="pl-PL" sz="2400" dirty="0">
                <a:solidFill>
                  <a:schemeClr val="tx1"/>
                </a:solidFill>
              </a:rPr>
              <a:t>„Pomocna dłoń” i projekt „Pomocna dłoń I”  </a:t>
            </a:r>
            <a:r>
              <a:rPr lang="pl-PL" sz="2400" dirty="0" err="1">
                <a:solidFill>
                  <a:schemeClr val="tx1"/>
                </a:solidFill>
              </a:rPr>
              <a:t>Poddziałanie</a:t>
            </a:r>
            <a:r>
              <a:rPr lang="pl-PL" sz="2400" dirty="0">
                <a:solidFill>
                  <a:schemeClr val="tx1"/>
                </a:solidFill>
              </a:rPr>
              <a:t>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regionie.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428625" y="1000125"/>
            <a:ext cx="8389938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W ramach projektu systemowego „Bieg z przeszkodami” </a:t>
            </a:r>
            <a:r>
              <a:rPr lang="pl-PL" sz="2400" dirty="0" err="1">
                <a:solidFill>
                  <a:schemeClr val="tx1"/>
                </a:solidFill>
              </a:rPr>
              <a:t>Poddziałania</a:t>
            </a:r>
            <a:r>
              <a:rPr lang="pl-PL" sz="2400" dirty="0">
                <a:solidFill>
                  <a:schemeClr val="tx1"/>
                </a:solidFill>
              </a:rPr>
              <a:t> 6.1.3 </a:t>
            </a:r>
            <a:r>
              <a:rPr lang="pl-PL" sz="2400" i="1" dirty="0">
                <a:solidFill>
                  <a:schemeClr val="tx1"/>
                </a:solidFill>
              </a:rPr>
              <a:t>Poprawa zdolności do zatrudnienia oraz podnoszenie poziomu aktywności zawodowej osób bezrobotnych </a:t>
            </a:r>
            <a:r>
              <a:rPr lang="pl-PL" sz="2400" dirty="0">
                <a:solidFill>
                  <a:schemeClr val="tx1"/>
                </a:solidFill>
              </a:rPr>
              <a:t>udzielono wsparcia 133 osobom bezrobotnym poprzez organizację szkoleń, staży, prac interwencyjnych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przyznawania jednorazowych środków na podjęcie działalności gospodarczej. Głównym celem projektu było podjęcie działań zmierzających do zapewnienia trwałego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zrównoważonego rozwoju oraz spójności </a:t>
            </a:r>
            <a:r>
              <a:rPr lang="pl-PL" sz="2400" dirty="0" smtClean="0">
                <a:solidFill>
                  <a:schemeClr val="tx1"/>
                </a:solidFill>
              </a:rPr>
              <a:t>społeczno -</a:t>
            </a:r>
            <a:r>
              <a:rPr lang="pl-PL" sz="2400" dirty="0">
                <a:solidFill>
                  <a:schemeClr val="tx1"/>
                </a:solidFill>
              </a:rPr>
              <a:t>gospodarczej, w szczególności promocja zatrudnienia,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tym przeciwdziałanie bezrobociu, łagodzenie skutków bezrobocia i aktywizacja zawodowa.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428625" y="1147763"/>
            <a:ext cx="8247063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Realizacja projektów „Pomocna dłoń” i „Pomocna dłoń I” </a:t>
            </a:r>
            <a:r>
              <a:rPr lang="pl-PL" sz="2400" dirty="0" err="1">
                <a:solidFill>
                  <a:schemeClr val="tx1"/>
                </a:solidFill>
              </a:rPr>
              <a:t>Poddziałania</a:t>
            </a:r>
            <a:r>
              <a:rPr lang="pl-PL" sz="2400" dirty="0">
                <a:solidFill>
                  <a:schemeClr val="tx1"/>
                </a:solidFill>
              </a:rPr>
              <a:t>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</a:t>
            </a:r>
            <a:r>
              <a:rPr lang="pl-PL" sz="2400" dirty="0">
                <a:solidFill>
                  <a:schemeClr val="tx1"/>
                </a:solidFill>
              </a:rPr>
              <a:t> umożliwiła zatrudnienie 2 pośredników </a:t>
            </a:r>
            <a:r>
              <a:rPr lang="pl-PL" sz="2400" dirty="0" smtClean="0">
                <a:solidFill>
                  <a:schemeClr val="tx1"/>
                </a:solidFill>
              </a:rPr>
              <a:t>pracy - stażystów </a:t>
            </a:r>
            <a:r>
              <a:rPr lang="pl-PL" sz="2400" dirty="0">
                <a:solidFill>
                  <a:schemeClr val="tx1"/>
                </a:solidFill>
              </a:rPr>
              <a:t>i 2 doradców </a:t>
            </a:r>
            <a:r>
              <a:rPr lang="pl-PL" sz="2400" dirty="0" smtClean="0">
                <a:solidFill>
                  <a:schemeClr val="tx1"/>
                </a:solidFill>
              </a:rPr>
              <a:t>zawodowych -</a:t>
            </a:r>
            <a:r>
              <a:rPr lang="pl-PL" sz="2400" dirty="0">
                <a:solidFill>
                  <a:schemeClr val="tx1"/>
                </a:solidFill>
              </a:rPr>
              <a:t>stażystów.  Wzrost zatrudnienia </a:t>
            </a:r>
            <a:r>
              <a:rPr lang="pl-PL" sz="2400" dirty="0" smtClean="0">
                <a:solidFill>
                  <a:schemeClr val="tx1"/>
                </a:solidFill>
              </a:rPr>
              <a:t>pozwolił </a:t>
            </a:r>
            <a:r>
              <a:rPr lang="pl-PL" sz="2400" dirty="0">
                <a:solidFill>
                  <a:schemeClr val="tx1"/>
                </a:solidFill>
              </a:rPr>
              <a:t>podnieść jakość, zasięg i dostęp do świadczonych usług z zakresu pośrednictwa i doradztwa zawodowego. Nadrzędnym celem projektu było zwiększenie oddziaływania aktywnej polityki rynku pracy poprzez upowszechnienie dostępu do pośrednictwa pracy i doradztwa zawodowego wszystkich klientów naszego Urzędu: bezrobotnych, poszukujących pracy, niepełnosprawnych, biernych zawodowo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pracodawców.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827584" y="1124744"/>
            <a:ext cx="65595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>
                <a:solidFill>
                  <a:schemeClr val="tx1"/>
                </a:solidFill>
              </a:rPr>
              <a:t>Partnerstwo Lokalne </a:t>
            </a:r>
          </a:p>
          <a:p>
            <a:r>
              <a:rPr lang="pl-PL" sz="2800" b="1" dirty="0">
                <a:solidFill>
                  <a:schemeClr val="tx1"/>
                </a:solidFill>
              </a:rPr>
              <a:t>w Powiecie Warszawskim Zachodnim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827584" y="2132856"/>
            <a:ext cx="76708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W dniu 08 grudnia 2011 r. w Gościńcu Julinek, </a:t>
            </a:r>
            <a:r>
              <a:rPr lang="pl-PL" sz="2400" dirty="0" smtClean="0">
                <a:solidFill>
                  <a:schemeClr val="tx1"/>
                </a:solidFill>
              </a:rPr>
              <a:t>odbyła </a:t>
            </a:r>
            <a:r>
              <a:rPr lang="pl-PL" sz="2400" dirty="0">
                <a:solidFill>
                  <a:schemeClr val="tx1"/>
                </a:solidFill>
              </a:rPr>
              <a:t>się konferencja </a:t>
            </a:r>
            <a:r>
              <a:rPr lang="pl-PL" sz="2400" dirty="0" smtClean="0">
                <a:solidFill>
                  <a:schemeClr val="tx1"/>
                </a:solidFill>
              </a:rPr>
              <a:t>pn</a:t>
            </a:r>
            <a:r>
              <a:rPr lang="pl-PL" sz="2400" dirty="0">
                <a:solidFill>
                  <a:schemeClr val="tx1"/>
                </a:solidFill>
              </a:rPr>
              <a:t>. Partnerstwo lokalne na rzecz ekonomii społecznej. </a:t>
            </a:r>
            <a:endParaRPr lang="pl-PL" sz="24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</a:rPr>
              <a:t>Na konferencji  przedstawiono zagadnienia związane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ekonomią społeczną  w Polsce.  Omówiono rolę samorządów, organizacji pozarządowych, instytucji społecznych oraz biznesu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rozwoju sektora ekonomii społecznej oraz podstawy prawne tworzenia spółdzielni socjalnych.</a:t>
            </a:r>
          </a:p>
          <a:p>
            <a:r>
              <a:rPr lang="pl-PL" sz="2400" dirty="0" smtClean="0">
                <a:solidFill>
                  <a:schemeClr val="tx1"/>
                </a:solidFill>
              </a:rPr>
              <a:t>Scharakteryzowano również kilka podmiotów ekonomii społecznej.</a:t>
            </a:r>
          </a:p>
          <a:p>
            <a:endParaRPr lang="pl-PL" sz="20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95536" y="1052736"/>
            <a:ext cx="82089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Rejestracja OŚWIADCZEŃ O ZAMIARZE POWIERZENIA WYKONYWANIA PRACY OBYWATELOWI REPUBLIKI BIAŁORUŚ, REPUBLIKI GRUZJI, REPUBLIKI MOŁDOWY, FEDERACJI ROSYJSKIEJ LUB UKRAINY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na warunkach określonych w §2 </a:t>
            </a:r>
            <a:r>
              <a:rPr lang="pl-PL" dirty="0" err="1">
                <a:solidFill>
                  <a:schemeClr val="tx1"/>
                </a:solidFill>
              </a:rPr>
              <a:t>pkt</a:t>
            </a:r>
            <a:r>
              <a:rPr lang="pl-PL" dirty="0">
                <a:solidFill>
                  <a:schemeClr val="tx1"/>
                </a:solidFill>
              </a:rPr>
              <a:t> 27 lub 27a rozporządzenia Ministra Pracy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i </a:t>
            </a:r>
            <a:r>
              <a:rPr lang="pl-PL" dirty="0">
                <a:solidFill>
                  <a:schemeClr val="tx1"/>
                </a:solidFill>
              </a:rPr>
              <a:t>Polityki Społecznej z dnia 30 sierpnia 2006 r. 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w sprawie wykonywania pracy przez cudzoziemców bez konieczności uzyskania zezwolenia na pracę (Dz. U. z 2006 r., Nr 156, poz. 1116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</a:t>
            </a:r>
            <a:r>
              <a:rPr lang="pl-PL" dirty="0" err="1">
                <a:solidFill>
                  <a:schemeClr val="tx1"/>
                </a:solidFill>
              </a:rPr>
              <a:t>późn</a:t>
            </a:r>
            <a:r>
              <a:rPr lang="pl-PL" dirty="0">
                <a:solidFill>
                  <a:schemeClr val="tx1"/>
                </a:solidFill>
              </a:rPr>
              <a:t>. zm.)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95536" y="3789040"/>
            <a:ext cx="8358187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dirty="0">
                <a:solidFill>
                  <a:schemeClr val="tx1"/>
                </a:solidFill>
              </a:rPr>
              <a:t>LICZBA zarejestrowanych oświadczeń w Powiatowym Urzędzie Pracy w 2011 r. wynosiła -  </a:t>
            </a:r>
            <a:r>
              <a:rPr lang="pl-PL" sz="2000" b="1" dirty="0">
                <a:solidFill>
                  <a:schemeClr val="tx1"/>
                </a:solidFill>
              </a:rPr>
              <a:t>3347 szt. </a:t>
            </a:r>
          </a:p>
          <a:p>
            <a:r>
              <a:rPr lang="pl-PL" dirty="0">
                <a:solidFill>
                  <a:schemeClr val="tx1"/>
                </a:solidFill>
              </a:rPr>
              <a:t>Zgłoszenia dotyczyły </a:t>
            </a:r>
            <a:r>
              <a:rPr lang="pl-PL" dirty="0" smtClean="0">
                <a:solidFill>
                  <a:schemeClr val="tx1"/>
                </a:solidFill>
              </a:rPr>
              <a:t>głównie </a:t>
            </a:r>
            <a:r>
              <a:rPr lang="pl-PL" dirty="0">
                <a:solidFill>
                  <a:schemeClr val="tx1"/>
                </a:solidFill>
              </a:rPr>
              <a:t>pracowników – obywateli Ukrainy (3228);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Najczęściej powtarzające się branże : </a:t>
            </a:r>
          </a:p>
          <a:p>
            <a:r>
              <a:rPr lang="pl-PL" dirty="0">
                <a:solidFill>
                  <a:schemeClr val="tx1"/>
                </a:solidFill>
              </a:rPr>
              <a:t>- </a:t>
            </a:r>
            <a:r>
              <a:rPr lang="pl-PL" dirty="0" smtClean="0">
                <a:solidFill>
                  <a:schemeClr val="tx1"/>
                </a:solidFill>
              </a:rPr>
              <a:t>rolnictwo, 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- </a:t>
            </a:r>
            <a:r>
              <a:rPr lang="pl-PL" dirty="0" smtClean="0">
                <a:solidFill>
                  <a:schemeClr val="tx1"/>
                </a:solidFill>
              </a:rPr>
              <a:t>budownictwo,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- usługi domowe (opieka, prowadzenie domu</a:t>
            </a:r>
            <a:r>
              <a:rPr lang="pl-PL" dirty="0" smtClean="0">
                <a:solidFill>
                  <a:schemeClr val="tx1"/>
                </a:solidFill>
              </a:rPr>
              <a:t>).</a:t>
            </a:r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6323" name="pole tekstowe 3"/>
          <p:cNvSpPr txBox="1">
            <a:spLocks noChangeArrowheads="1"/>
          </p:cNvSpPr>
          <p:nvPr/>
        </p:nvSpPr>
        <p:spPr bwMode="auto">
          <a:xfrm>
            <a:off x="467544" y="1916832"/>
            <a:ext cx="7715250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W 2011 r. Urząd w toku postępowania administracyjnego wydał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dirty="0">
                <a:solidFill>
                  <a:schemeClr val="tx1"/>
                </a:solidFill>
              </a:rPr>
              <a:t>ogółem </a:t>
            </a:r>
            <a:r>
              <a:rPr lang="pl-PL" sz="2800" b="1" dirty="0" smtClean="0">
                <a:solidFill>
                  <a:schemeClr val="tx1"/>
                </a:solidFill>
              </a:rPr>
              <a:t>10 864 </a:t>
            </a:r>
            <a:r>
              <a:rPr lang="pl-PL" sz="2800" b="1" dirty="0" smtClean="0">
                <a:solidFill>
                  <a:schemeClr val="tx1"/>
                </a:solidFill>
              </a:rPr>
              <a:t>decyzje</a:t>
            </a:r>
            <a:r>
              <a:rPr lang="pl-PL" sz="2400" dirty="0" smtClean="0">
                <a:solidFill>
                  <a:schemeClr val="tx1"/>
                </a:solidFill>
              </a:rPr>
              <a:t>,</a:t>
            </a:r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r>
              <a:rPr lang="pl-PL" sz="2400" dirty="0">
                <a:solidFill>
                  <a:schemeClr val="tx1"/>
                </a:solidFill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</a:rPr>
              <a:t>14, </a:t>
            </a:r>
            <a:r>
              <a:rPr lang="pl-PL" sz="2400" dirty="0">
                <a:solidFill>
                  <a:schemeClr val="tx1"/>
                </a:solidFill>
              </a:rPr>
              <a:t>z których zostały uchylone 2 decyzje administracyjne.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7347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7200" b="1">
                <a:solidFill>
                  <a:schemeClr val="tx1"/>
                </a:solidFill>
              </a:rPr>
              <a:t>FINANSE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8371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/>
          </a:p>
        </p:txBody>
      </p:sp>
      <p:sp>
        <p:nvSpPr>
          <p:cNvPr id="58372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/>
          </a:p>
        </p:txBody>
      </p:sp>
      <p:sp>
        <p:nvSpPr>
          <p:cNvPr id="58373" name="pole tekstowe 5"/>
          <p:cNvSpPr txBox="1">
            <a:spLocks noChangeArrowheads="1"/>
          </p:cNvSpPr>
          <p:nvPr/>
        </p:nvSpPr>
        <p:spPr bwMode="auto">
          <a:xfrm>
            <a:off x="2411760" y="476672"/>
            <a:ext cx="60966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Aktywne formy przeciwdziałania </a:t>
            </a:r>
            <a:r>
              <a:rPr lang="pl-PL" b="1" dirty="0" smtClean="0">
                <a:solidFill>
                  <a:schemeClr val="tx1"/>
                </a:solidFill>
              </a:rPr>
              <a:t>bezrobociu w 2011 r. </a:t>
            </a:r>
            <a:endParaRPr lang="pl-PL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323530" y="1052736"/>
          <a:ext cx="8424933" cy="5978348"/>
        </p:xfrm>
        <a:graphic>
          <a:graphicData uri="http://schemas.openxmlformats.org/drawingml/2006/table">
            <a:tbl>
              <a:tblPr/>
              <a:tblGrid>
                <a:gridCol w="1296142"/>
                <a:gridCol w="934646"/>
                <a:gridCol w="738932"/>
                <a:gridCol w="747328"/>
                <a:gridCol w="730534"/>
                <a:gridCol w="747328"/>
                <a:gridCol w="730534"/>
                <a:gridCol w="555274"/>
                <a:gridCol w="175259"/>
                <a:gridCol w="285495"/>
                <a:gridCol w="547358"/>
                <a:gridCol w="216764"/>
                <a:gridCol w="260305"/>
                <a:gridCol w="459034"/>
              </a:tblGrid>
              <a:tr h="653286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latin typeface="Times New Roman"/>
                        </a:rPr>
                        <a:t>PLAN na 2011 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latin typeface="Times New Roman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LICZBA SKIEROWANYCH BEZROBOTNYCH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KONTYNUACJA                             Z ROKU POPRZEDNIEGO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EFEKTYWNOŚĆ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708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Arial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900 324,00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497 824,00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402 500,00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881 286,00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497 632,00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383 654,00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97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27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70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57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46,10%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682 428,00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682 428,00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677 535,00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677 535,00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83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83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40,38%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154 720,00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132 445,00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22 275,00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153 882,00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132 144,00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21 738,00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47,06%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96 939,00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44 939,00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52 000,00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94 730,00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44 864,00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49 866,00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26,47%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19 750,00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19 750,00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19 723,00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19 723,00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25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27 176,00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27 176,00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24 898,00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24 898,00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ŚRODKI NA PODJĘCIE DZIAŁALNOŚCI GOSPODARCZEJ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817 275,00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173 699,00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643 576,00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817 077,00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173 699,00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643 378,00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44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2 118,00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2 118,00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2 118,00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2 118,00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20 000,00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20 000,00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20 000,00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20 000,00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15  *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836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168,00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168,00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168,00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168,00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2 720 898,00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1 600 547,00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1 120 351,00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2 691 417,00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1 592 781,00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1 098 636,00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2774">
                <a:tc gridSpan="14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b="0" i="0" u="none" strike="noStrike" dirty="0" smtClean="0">
                          <a:latin typeface="Arial"/>
                        </a:rPr>
                        <a:t>* - 1 OSOBA PODJĘŁA ZATRUDNIENIE NA UTWORZONE STANOWISKO PRACY W 2011 </a:t>
                      </a:r>
                      <a:r>
                        <a:rPr lang="pl-PL" sz="1000" b="0" i="0" u="none" strike="noStrike" dirty="0" err="1" smtClean="0">
                          <a:latin typeface="Arial"/>
                        </a:rPr>
                        <a:t>r</a:t>
                      </a:r>
                      <a:r>
                        <a:rPr lang="pl-PL" sz="1000" b="0" i="0" u="none" strike="noStrike" dirty="0" smtClean="0">
                          <a:latin typeface="Arial"/>
                        </a:rPr>
                        <a:t>, 14 OSÓB ZOSTAŁO SKIEROWANYCH NA UTWORZONE STANOWISKA W 2010 r.</a:t>
                      </a:r>
                    </a:p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031">
                <a:tc gridSpan="7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9395" name="pole tekstowe 2"/>
          <p:cNvSpPr txBox="1">
            <a:spLocks noChangeArrowheads="1"/>
          </p:cNvSpPr>
          <p:nvPr/>
        </p:nvSpPr>
        <p:spPr bwMode="auto">
          <a:xfrm>
            <a:off x="2071688" y="1000125"/>
            <a:ext cx="51220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Pasywne wydatki z Funduszu Pracy w </a:t>
            </a:r>
            <a:r>
              <a:rPr lang="pl-PL" b="1" dirty="0" smtClean="0">
                <a:solidFill>
                  <a:schemeClr val="tx1"/>
                </a:solidFill>
              </a:rPr>
              <a:t>2011 r</a:t>
            </a:r>
            <a:r>
              <a:rPr lang="pl-PL" b="1" dirty="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66699" name="Group 139"/>
          <p:cNvGraphicFramePr>
            <a:graphicFrameLocks noGrp="1"/>
          </p:cNvGraphicFramePr>
          <p:nvPr/>
        </p:nvGraphicFramePr>
        <p:xfrm>
          <a:off x="755650" y="1481138"/>
          <a:ext cx="7488238" cy="4684715"/>
        </p:xfrm>
        <a:graphic>
          <a:graphicData uri="http://schemas.openxmlformats.org/drawingml/2006/table">
            <a:tbl>
              <a:tblPr/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wydatkowana kwota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zasiłki dla bezrobotnych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438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2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7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2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dodatki aktywizacyjne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95 969,50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organizacji partnerstwa lokalnego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10 000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,00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wezwań, zawiadomień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102 244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,0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systemu informatycznego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124 351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63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32 987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,00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razem FP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803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824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91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589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333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4411</TotalTime>
  <Words>2379</Words>
  <Application>Microsoft Office PowerPoint</Application>
  <PresentationFormat>Pokaz na ekranie (4:3)</PresentationFormat>
  <Paragraphs>660</Paragraphs>
  <Slides>52</Slides>
  <Notes>16</Notes>
  <HiddenSlides>0</HiddenSlides>
  <MMClips>0</MMClips>
  <ScaleCrop>false</ScaleCrop>
  <HeadingPairs>
    <vt:vector size="6" baseType="variant">
      <vt:variant>
        <vt:lpstr>Motyw</vt:lpstr>
      </vt:variant>
      <vt:variant>
        <vt:i4>2</vt:i4>
      </vt:variant>
      <vt:variant>
        <vt:lpstr>Osadzone serwery OLE</vt:lpstr>
      </vt:variant>
      <vt:variant>
        <vt:i4>2</vt:i4>
      </vt:variant>
      <vt:variant>
        <vt:lpstr>Tytuły slajdów</vt:lpstr>
      </vt:variant>
      <vt:variant>
        <vt:i4>52</vt:i4>
      </vt:variant>
    </vt:vector>
  </HeadingPairs>
  <TitlesOfParts>
    <vt:vector size="56" baseType="lpstr">
      <vt:lpstr>Projekt domyślny</vt:lpstr>
      <vt:lpstr>Aspekt</vt:lpstr>
      <vt:lpstr>Wykres</vt:lpstr>
      <vt:lpstr>Arkusz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W 2011 roku przy wsparciu doradców zawodowych,               dla bezrobotnych założono 490 Indywidualnych Planów Działania. W czasie ich realizacji, klienci mają możliwość określenia swoich mocnych i słabych stron, rozwijania umiejętności poszukiwania pracy oraz zdobywania nowych kompetencji zawodowych. Do końca grudnia 2011 roku zostały zakończone 63 Indywidualne Plany Działania.</vt:lpstr>
      <vt:lpstr>Slajd 28</vt:lpstr>
      <vt:lpstr>Slajd 29</vt:lpstr>
      <vt:lpstr>Slajd 30</vt:lpstr>
      <vt:lpstr>Slajd 31</vt:lpstr>
      <vt:lpstr>W 2011 roku zorganizowano 11 zajęć ,,Moje dokumenty’’ aplikacyjne” oraz 11 zajęć „Twarzą w twarz z pracodawcą”. Skierowano na zajęcia aktywizacyjne ogółem 84 osoby bezrobotne, w tym: 59 kobiet; 40 osób poniżej 25 roku życia; 12 osób powyżej 50 roku życia, 18 osób długotrwale bezrobotnych; 45 osób zamieszkujących tereny wiejskie;  1 osoba z orzeczeniem o niepełnosprawności.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Your User Name</cp:lastModifiedBy>
  <cp:revision>220</cp:revision>
  <cp:lastPrinted>2012-02-06T09:10:18Z</cp:lastPrinted>
  <dcterms:created xsi:type="dcterms:W3CDTF">2008-06-02T06:50:43Z</dcterms:created>
  <dcterms:modified xsi:type="dcterms:W3CDTF">2012-02-21T13:21:13Z</dcterms:modified>
</cp:coreProperties>
</file>