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3.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184" r:id="rId1"/>
    <p:sldMasterId id="2147484298" r:id="rId2"/>
    <p:sldMasterId id="2147484316" r:id="rId3"/>
  </p:sldMasterIdLst>
  <p:notesMasterIdLst>
    <p:notesMasterId r:id="rId61"/>
  </p:notesMasterIdLst>
  <p:handoutMasterIdLst>
    <p:handoutMasterId r:id="rId62"/>
  </p:handoutMasterIdLst>
  <p:sldIdLst>
    <p:sldId id="480" r:id="rId4"/>
    <p:sldId id="426" r:id="rId5"/>
    <p:sldId id="360" r:id="rId6"/>
    <p:sldId id="258" r:id="rId7"/>
    <p:sldId id="259" r:id="rId8"/>
    <p:sldId id="287" r:id="rId9"/>
    <p:sldId id="288" r:id="rId10"/>
    <p:sldId id="385" r:id="rId11"/>
    <p:sldId id="301" r:id="rId12"/>
    <p:sldId id="381" r:id="rId13"/>
    <p:sldId id="496" r:id="rId14"/>
    <p:sldId id="491" r:id="rId15"/>
    <p:sldId id="495" r:id="rId16"/>
    <p:sldId id="534" r:id="rId17"/>
    <p:sldId id="532" r:id="rId18"/>
    <p:sldId id="497" r:id="rId19"/>
    <p:sldId id="527" r:id="rId20"/>
    <p:sldId id="498" r:id="rId21"/>
    <p:sldId id="499" r:id="rId22"/>
    <p:sldId id="518" r:id="rId23"/>
    <p:sldId id="271" r:id="rId24"/>
    <p:sldId id="530" r:id="rId25"/>
    <p:sldId id="386" r:id="rId26"/>
    <p:sldId id="511" r:id="rId27"/>
    <p:sldId id="512" r:id="rId28"/>
    <p:sldId id="514" r:id="rId29"/>
    <p:sldId id="513" r:id="rId30"/>
    <p:sldId id="533" r:id="rId31"/>
    <p:sldId id="387" r:id="rId32"/>
    <p:sldId id="352" r:id="rId33"/>
    <p:sldId id="452" r:id="rId34"/>
    <p:sldId id="394" r:id="rId35"/>
    <p:sldId id="384" r:id="rId36"/>
    <p:sldId id="501" r:id="rId37"/>
    <p:sldId id="502" r:id="rId38"/>
    <p:sldId id="503" r:id="rId39"/>
    <p:sldId id="504" r:id="rId40"/>
    <p:sldId id="505" r:id="rId41"/>
    <p:sldId id="519" r:id="rId42"/>
    <p:sldId id="333" r:id="rId43"/>
    <p:sldId id="507" r:id="rId44"/>
    <p:sldId id="521" r:id="rId45"/>
    <p:sldId id="529" r:id="rId46"/>
    <p:sldId id="535" r:id="rId47"/>
    <p:sldId id="531" r:id="rId48"/>
    <p:sldId id="378" r:id="rId49"/>
    <p:sldId id="325" r:id="rId50"/>
    <p:sldId id="438" r:id="rId51"/>
    <p:sldId id="456" r:id="rId52"/>
    <p:sldId id="470" r:id="rId53"/>
    <p:sldId id="436" r:id="rId54"/>
    <p:sldId id="437" r:id="rId55"/>
    <p:sldId id="522" r:id="rId56"/>
    <p:sldId id="523" r:id="rId57"/>
    <p:sldId id="323" r:id="rId58"/>
    <p:sldId id="524" r:id="rId59"/>
    <p:sldId id="525" r:id="rId60"/>
  </p:sldIdLst>
  <p:sldSz cx="9144000" cy="6858000" type="screen4x3"/>
  <p:notesSz cx="6797675" cy="9926638"/>
  <p:defaultTextStyle>
    <a:defPPr>
      <a:defRPr lang="en-GB"/>
    </a:defPPr>
    <a:lvl1pPr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1pPr>
    <a:lvl2pPr marL="742950" indent="-28575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2pPr>
    <a:lvl3pPr marL="11430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3pPr>
    <a:lvl4pPr marL="16002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4pPr>
    <a:lvl5pPr marL="20574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5pPr>
    <a:lvl6pPr marL="2286000" algn="l" defTabSz="914400" rtl="0" eaLnBrk="1" latinLnBrk="0" hangingPunct="1">
      <a:defRPr kern="1200">
        <a:solidFill>
          <a:schemeClr val="bg1"/>
        </a:solidFill>
        <a:latin typeface="Arial" charset="0"/>
        <a:ea typeface="Arial Unicode MS" pitchFamily="34" charset="-128"/>
        <a:cs typeface="Arial Unicode MS" pitchFamily="34" charset="-128"/>
      </a:defRPr>
    </a:lvl6pPr>
    <a:lvl7pPr marL="2743200" algn="l" defTabSz="914400" rtl="0" eaLnBrk="1" latinLnBrk="0" hangingPunct="1">
      <a:defRPr kern="1200">
        <a:solidFill>
          <a:schemeClr val="bg1"/>
        </a:solidFill>
        <a:latin typeface="Arial" charset="0"/>
        <a:ea typeface="Arial Unicode MS" pitchFamily="34" charset="-128"/>
        <a:cs typeface="Arial Unicode MS" pitchFamily="34" charset="-128"/>
      </a:defRPr>
    </a:lvl7pPr>
    <a:lvl8pPr marL="3200400" algn="l" defTabSz="914400" rtl="0" eaLnBrk="1" latinLnBrk="0" hangingPunct="1">
      <a:defRPr kern="1200">
        <a:solidFill>
          <a:schemeClr val="bg1"/>
        </a:solidFill>
        <a:latin typeface="Arial" charset="0"/>
        <a:ea typeface="Arial Unicode MS" pitchFamily="34" charset="-128"/>
        <a:cs typeface="Arial Unicode MS" pitchFamily="34" charset="-128"/>
      </a:defRPr>
    </a:lvl8pPr>
    <a:lvl9pPr marL="3657600" algn="l" defTabSz="914400" rtl="0" eaLnBrk="1" latinLnBrk="0" hangingPunct="1">
      <a:defRPr kern="1200">
        <a:solidFill>
          <a:schemeClr val="bg1"/>
        </a:solidFill>
        <a:latin typeface="Arial" charset="0"/>
        <a:ea typeface="Arial Unicode MS" pitchFamily="34" charset="-128"/>
        <a:cs typeface="Arial Unicode MS"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FFFF66"/>
    <a:srgbClr val="0ABA5A"/>
    <a:srgbClr val="5C9D4D"/>
    <a:srgbClr val="CCCCFF"/>
    <a:srgbClr val="ECF7A7"/>
    <a:srgbClr val="800080"/>
    <a:srgbClr val="3399FF"/>
    <a:srgbClr val="CC330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 pośredni 2 — Ak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23" autoAdjust="0"/>
    <p:restoredTop sz="88221" autoAdjust="0"/>
  </p:normalViewPr>
  <p:slideViewPr>
    <p:cSldViewPr>
      <p:cViewPr varScale="1">
        <p:scale>
          <a:sx n="95" d="100"/>
          <a:sy n="95" d="100"/>
        </p:scale>
        <p:origin x="2040" y="78"/>
      </p:cViewPr>
      <p:guideLst>
        <p:guide orient="horz" pos="2160"/>
        <p:guide pos="2880"/>
      </p:guideLst>
    </p:cSldViewPr>
  </p:slideViewPr>
  <p:outlineViewPr>
    <p:cViewPr varScale="1">
      <p:scale>
        <a:sx n="170" d="200"/>
        <a:sy n="170" d="200"/>
      </p:scale>
      <p:origin x="18" y="0"/>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spPr>
        <a:solidFill>
          <a:schemeClr val="bg1"/>
        </a:solidFill>
      </c:spPr>
    </c:floor>
    <c:sideWall>
      <c:thickness val="0"/>
      <c:spPr>
        <a:solidFill>
          <a:schemeClr val="bg1"/>
        </a:solidFill>
      </c:spPr>
    </c:sideWall>
    <c:backWall>
      <c:thickness val="0"/>
      <c:spPr>
        <a:solidFill>
          <a:schemeClr val="bg1"/>
        </a:solidFill>
      </c:spPr>
    </c:backWall>
    <c:plotArea>
      <c:layout/>
      <c:bar3DChart>
        <c:barDir val="col"/>
        <c:grouping val="stacked"/>
        <c:varyColors val="0"/>
        <c:ser>
          <c:idx val="0"/>
          <c:order val="0"/>
          <c:tx>
            <c:strRef>
              <c:f>Arkusz1!$B$1</c:f>
              <c:strCache>
                <c:ptCount val="1"/>
                <c:pt idx="0">
                  <c:v>Stopa bezrobocia</c:v>
                </c:pt>
              </c:strCache>
            </c:strRef>
          </c:tx>
          <c:spPr>
            <a:solidFill>
              <a:srgbClr val="00B050"/>
            </a:solidFill>
          </c:spPr>
          <c:invertIfNegative val="0"/>
          <c:dLbls>
            <c:dLbl>
              <c:idx val="0"/>
              <c:layout>
                <c:manualLayout>
                  <c:x val="1.6744667812160225E-3"/>
                  <c:y val="1.469744102507128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02B-4A58-9D95-FAEABB3320FE}"/>
                </c:ext>
              </c:extLst>
            </c:dLbl>
            <c:dLbl>
              <c:idx val="1"/>
              <c:layout>
                <c:manualLayout>
                  <c:x val="1.6744667812159889E-3"/>
                  <c:y val="5.8789764100285313E-3"/>
                </c:manualLayout>
              </c:layout>
              <c:tx>
                <c:rich>
                  <a:bodyPr/>
                  <a:lstStyle/>
                  <a:p>
                    <a:fld id="{AF7CAE20-3835-42EE-BA6B-3432343A8B8E}" type="VALUE">
                      <a:rPr lang="en-US" smtClean="0"/>
                      <a:pPr/>
                      <a:t>[WARTOŚĆ]</a:t>
                    </a:fld>
                    <a:endParaRPr lang="pl-PL"/>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702B-4A58-9D95-FAEABB3320FE}"/>
                </c:ext>
              </c:extLst>
            </c:dLbl>
            <c:dLbl>
              <c:idx val="2"/>
              <c:layout>
                <c:manualLayout>
                  <c:x val="3.3489335624319904E-3"/>
                  <c:y val="5.878976410028412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02B-4A58-9D95-FAEABB3320FE}"/>
                </c:ext>
              </c:extLst>
            </c:dLbl>
            <c:dLbl>
              <c:idx val="3"/>
              <c:layout>
                <c:manualLayout>
                  <c:x val="-1.674466781216083E-3"/>
                  <c:y val="1.175795282005703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02B-4A58-9D95-FAEABB3320FE}"/>
                </c:ext>
              </c:extLst>
            </c:dLbl>
            <c:dLbl>
              <c:idx val="4"/>
              <c:layout>
                <c:manualLayout>
                  <c:x val="0"/>
                  <c:y val="8.818464615042716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02B-4A58-9D95-FAEABB3320FE}"/>
                </c:ext>
              </c:extLst>
            </c:dLbl>
            <c:dLbl>
              <c:idx val="5"/>
              <c:layout>
                <c:manualLayout>
                  <c:x val="3.3489335624319288E-3"/>
                  <c:y val="2.057641743509976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02B-4A58-9D95-FAEABB3320FE}"/>
                </c:ext>
              </c:extLst>
            </c:dLbl>
            <c:spPr>
              <a:noFill/>
              <a:ln>
                <a:noFill/>
              </a:ln>
              <a:effectLst/>
            </c:spPr>
            <c:txPr>
              <a:bodyPr wrap="square" lIns="38100" tIns="19050" rIns="38100" bIns="19050" anchor="ctr">
                <a:spAutoFit/>
              </a:bodyPr>
              <a:lstStyle/>
              <a:p>
                <a:pPr>
                  <a:defRPr sz="1800">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Arkusz1!$A$4:$A$9</c:f>
              <c:strCache>
                <c:ptCount val="6"/>
                <c:pt idx="0">
                  <c:v>2019 r.</c:v>
                </c:pt>
                <c:pt idx="1">
                  <c:v>2020 r.</c:v>
                </c:pt>
                <c:pt idx="2">
                  <c:v>2021 r.</c:v>
                </c:pt>
                <c:pt idx="3">
                  <c:v>2022 r.</c:v>
                </c:pt>
                <c:pt idx="4">
                  <c:v>2023 r.</c:v>
                </c:pt>
                <c:pt idx="5">
                  <c:v>2023 r.</c:v>
                </c:pt>
              </c:strCache>
            </c:strRef>
          </c:cat>
          <c:val>
            <c:numRef>
              <c:f>Arkusz1!$B$4:$B$9</c:f>
              <c:numCache>
                <c:formatCode>General</c:formatCode>
                <c:ptCount val="6"/>
                <c:pt idx="0" formatCode="0.0">
                  <c:v>1.6</c:v>
                </c:pt>
                <c:pt idx="1">
                  <c:v>2.2999999999999998</c:v>
                </c:pt>
                <c:pt idx="2" formatCode="0.0">
                  <c:v>1.9</c:v>
                </c:pt>
                <c:pt idx="3" formatCode="0.0">
                  <c:v>1.6</c:v>
                </c:pt>
                <c:pt idx="4" formatCode="0.0">
                  <c:v>1.6</c:v>
                </c:pt>
                <c:pt idx="5">
                  <c:v>1.6</c:v>
                </c:pt>
              </c:numCache>
            </c:numRef>
          </c:val>
          <c:extLst>
            <c:ext xmlns:c16="http://schemas.microsoft.com/office/drawing/2014/chart" uri="{C3380CC4-5D6E-409C-BE32-E72D297353CC}">
              <c16:uniqueId val="{00000006-702B-4A58-9D95-FAEABB3320FE}"/>
            </c:ext>
          </c:extLst>
        </c:ser>
        <c:dLbls>
          <c:showLegendKey val="0"/>
          <c:showVal val="0"/>
          <c:showCatName val="0"/>
          <c:showSerName val="0"/>
          <c:showPercent val="0"/>
          <c:showBubbleSize val="0"/>
        </c:dLbls>
        <c:gapWidth val="150"/>
        <c:shape val="box"/>
        <c:axId val="365209696"/>
        <c:axId val="365210088"/>
        <c:axId val="0"/>
      </c:bar3DChart>
      <c:catAx>
        <c:axId val="365209696"/>
        <c:scaling>
          <c:orientation val="minMax"/>
        </c:scaling>
        <c:delete val="0"/>
        <c:axPos val="b"/>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365210088"/>
        <c:crosses val="autoZero"/>
        <c:auto val="1"/>
        <c:lblAlgn val="ctr"/>
        <c:lblOffset val="100"/>
        <c:noMultiLvlLbl val="0"/>
      </c:catAx>
      <c:valAx>
        <c:axId val="365210088"/>
        <c:scaling>
          <c:orientation val="minMax"/>
        </c:scaling>
        <c:delete val="0"/>
        <c:axPos val="l"/>
        <c:majorGridlines/>
        <c:numFmt formatCode="0.0"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365209696"/>
        <c:crosses val="autoZero"/>
        <c:crossBetween val="between"/>
        <c:majorUnit val="1"/>
      </c:valAx>
    </c:plotArea>
    <c:plotVisOnly val="1"/>
    <c:dispBlanksAs val="gap"/>
    <c:showDLblsOverMax val="0"/>
  </c:chart>
  <c:txPr>
    <a:bodyPr/>
    <a:lstStyle/>
    <a:p>
      <a:pPr>
        <a:defRPr sz="1800"/>
      </a:pPr>
      <a:endParaRPr lang="pl-P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view3D>
      <c:rotX val="0"/>
      <c:rotY val="0"/>
      <c:rAngAx val="0"/>
      <c:perspective val="0"/>
    </c:view3D>
    <c:floor>
      <c:thickness val="0"/>
    </c:floor>
    <c:sideWall>
      <c:thickness val="0"/>
      <c:spPr>
        <a:solidFill>
          <a:schemeClr val="bg1"/>
        </a:solidFill>
        <a:ln w="25396">
          <a:noFill/>
        </a:ln>
      </c:spPr>
    </c:sideWall>
    <c:backWall>
      <c:thickness val="0"/>
      <c:spPr>
        <a:solidFill>
          <a:schemeClr val="bg1"/>
        </a:solidFill>
        <a:ln w="25396">
          <a:noFill/>
        </a:ln>
      </c:spPr>
    </c:backWall>
    <c:plotArea>
      <c:layout/>
      <c:bar3DChart>
        <c:barDir val="bar"/>
        <c:grouping val="clustered"/>
        <c:varyColors val="0"/>
        <c:ser>
          <c:idx val="0"/>
          <c:order val="0"/>
          <c:tx>
            <c:strRef>
              <c:f>Arkusz1!$B$1</c:f>
              <c:strCache>
                <c:ptCount val="1"/>
                <c:pt idx="0">
                  <c:v>Stopa bezrobocia</c:v>
                </c:pt>
              </c:strCache>
            </c:strRef>
          </c:tx>
          <c:spPr>
            <a:solidFill>
              <a:srgbClr val="00B050"/>
            </a:solidFill>
          </c:spPr>
          <c:invertIfNegative val="0"/>
          <c:dLbls>
            <c:dLbl>
              <c:idx val="0"/>
              <c:layout>
                <c:manualLayout>
                  <c:x val="-4.8096192384768964E-3"/>
                  <c:y val="-2.3833688148764292E-3"/>
                </c:manualLayout>
              </c:layout>
              <c:tx>
                <c:rich>
                  <a:bodyPr/>
                  <a:lstStyle/>
                  <a:p>
                    <a:r>
                      <a:rPr lang="en-US" dirty="0"/>
                      <a:t>2,6</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9C95-4210-9D07-308C85FEDE27}"/>
                </c:ext>
              </c:extLst>
            </c:dLbl>
            <c:dLbl>
              <c:idx val="1"/>
              <c:layout>
                <c:manualLayout>
                  <c:x val="-4.8096192384769537E-3"/>
                  <c:y val="-2.3833688148765194E-3"/>
                </c:manualLayout>
              </c:layout>
              <c:tx>
                <c:rich>
                  <a:bodyPr/>
                  <a:lstStyle/>
                  <a:p>
                    <a:r>
                      <a:rPr lang="en-US" dirty="0"/>
                      <a:t>2,6</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9C95-4210-9D07-308C85FEDE27}"/>
                </c:ext>
              </c:extLst>
            </c:dLbl>
            <c:dLbl>
              <c:idx val="2"/>
              <c:layout>
                <c:manualLayout>
                  <c:x val="-3.206412825651369E-3"/>
                  <c:y val="-4.7667376297529374E-3"/>
                </c:manualLayout>
              </c:layout>
              <c:tx>
                <c:rich>
                  <a:bodyPr/>
                  <a:lstStyle/>
                  <a:p>
                    <a:r>
                      <a:rPr lang="en-US" dirty="0"/>
                      <a:t>3,4</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9C95-4210-9D07-308C85FEDE27}"/>
                </c:ext>
              </c:extLst>
            </c:dLbl>
            <c:dLbl>
              <c:idx val="3"/>
              <c:layout>
                <c:manualLayout>
                  <c:x val="0"/>
                  <c:y val="-2.3833688148764292E-3"/>
                </c:manualLayout>
              </c:layout>
              <c:tx>
                <c:rich>
                  <a:bodyPr/>
                  <a:lstStyle/>
                  <a:p>
                    <a:r>
                      <a:rPr lang="en-US" dirty="0"/>
                      <a:t>2,1</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9C95-4210-9D07-308C85FEDE27}"/>
                </c:ext>
              </c:extLst>
            </c:dLbl>
            <c:dLbl>
              <c:idx val="4"/>
              <c:layout>
                <c:manualLayout>
                  <c:x val="-1.6032064128256513E-3"/>
                  <c:y val="-2.3833688148764292E-3"/>
                </c:manualLayout>
              </c:layout>
              <c:tx>
                <c:rich>
                  <a:bodyPr/>
                  <a:lstStyle/>
                  <a:p>
                    <a:r>
                      <a:rPr lang="en-US" dirty="0"/>
                      <a:t>2,7</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9C95-4210-9D07-308C85FEDE27}"/>
                </c:ext>
              </c:extLst>
            </c:dLbl>
            <c:dLbl>
              <c:idx val="5"/>
              <c:layout>
                <c:manualLayout>
                  <c:x val="-4.8096192384769537E-3"/>
                  <c:y val="-2.3833688148764691E-3"/>
                </c:manualLayout>
              </c:layout>
              <c:tx>
                <c:rich>
                  <a:bodyPr/>
                  <a:lstStyle/>
                  <a:p>
                    <a:r>
                      <a:rPr lang="en-US" dirty="0"/>
                      <a:t>1,6</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9C95-4210-9D07-308C85FEDE27}"/>
                </c:ext>
              </c:extLst>
            </c:dLbl>
            <c:dLbl>
              <c:idx val="6"/>
              <c:layout>
                <c:manualLayout>
                  <c:x val="-8.0160320641283998E-3"/>
                  <c:y val="-2.3833688148764292E-3"/>
                </c:manualLayout>
              </c:layout>
              <c:tx>
                <c:rich>
                  <a:bodyPr/>
                  <a:lstStyle/>
                  <a:p>
                    <a:r>
                      <a:rPr lang="en-US" dirty="0"/>
                      <a:t>8,7</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6-9C95-4210-9D07-308C85FEDE27}"/>
                </c:ext>
              </c:extLst>
            </c:dLbl>
            <c:dLbl>
              <c:idx val="7"/>
              <c:layout>
                <c:manualLayout>
                  <c:x val="-9.6192384769539247E-3"/>
                  <c:y val="-4.7667376297528524E-3"/>
                </c:manualLayout>
              </c:layout>
              <c:tx>
                <c:rich>
                  <a:bodyPr/>
                  <a:lstStyle/>
                  <a:p>
                    <a:r>
                      <a:rPr lang="en-US" dirty="0"/>
                      <a:t>4,0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9C95-4210-9D07-308C85FEDE27}"/>
                </c:ext>
              </c:extLst>
            </c:dLbl>
            <c:dLbl>
              <c:idx val="8"/>
              <c:layout>
                <c:manualLayout>
                  <c:x val="-3.2064128256513108E-3"/>
                  <c:y val="-2.3833688148764292E-3"/>
                </c:manualLayout>
              </c:layout>
              <c:tx>
                <c:rich>
                  <a:bodyPr/>
                  <a:lstStyle/>
                  <a:p>
                    <a:r>
                      <a:rPr lang="en-US" dirty="0"/>
                      <a:t>5,1</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9C95-4210-9D07-308C85FEDE27}"/>
                </c:ext>
              </c:extLst>
            </c:dLbl>
            <c:dLbl>
              <c:idx val="9"/>
              <c:layout>
                <c:manualLayout>
                  <c:x val="-0.28056112224448931"/>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9C95-4210-9D07-308C85FEDE27}"/>
                </c:ext>
              </c:extLst>
            </c:dLbl>
            <c:spPr>
              <a:noFill/>
              <a:ln>
                <a:noFill/>
              </a:ln>
              <a:effectLst/>
            </c:spPr>
            <c:txPr>
              <a:bodyPr wrap="square" lIns="38100" tIns="19050" rIns="38100" bIns="19050" anchor="ctr">
                <a:spAutoFit/>
              </a:bodyPr>
              <a:lstStyle/>
              <a:p>
                <a:pPr>
                  <a:defRPr>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Arkusz1!$A$2:$A$10</c:f>
              <c:strCache>
                <c:ptCount val="9"/>
                <c:pt idx="0">
                  <c:v>Grodziski</c:v>
                </c:pt>
                <c:pt idx="1">
                  <c:v>Grójecki</c:v>
                </c:pt>
                <c:pt idx="2">
                  <c:v>Piaseczyński</c:v>
                </c:pt>
                <c:pt idx="3">
                  <c:v>Pruszkowski</c:v>
                </c:pt>
                <c:pt idx="4">
                  <c:v>Sochaczewski</c:v>
                </c:pt>
                <c:pt idx="5">
                  <c:v>Warszawski zachodni</c:v>
                </c:pt>
                <c:pt idx="6">
                  <c:v>Żyrardowski</c:v>
                </c:pt>
                <c:pt idx="7">
                  <c:v>WOJ. MAZOWIECKIE</c:v>
                </c:pt>
                <c:pt idx="8">
                  <c:v>POLSKA </c:v>
                </c:pt>
              </c:strCache>
            </c:strRef>
          </c:cat>
          <c:val>
            <c:numRef>
              <c:f>Arkusz1!$B$2:$B$10</c:f>
              <c:numCache>
                <c:formatCode>0.0</c:formatCode>
                <c:ptCount val="9"/>
                <c:pt idx="0">
                  <c:v>2.2999999999999998</c:v>
                </c:pt>
                <c:pt idx="1">
                  <c:v>2</c:v>
                </c:pt>
                <c:pt idx="2">
                  <c:v>3.1</c:v>
                </c:pt>
                <c:pt idx="3">
                  <c:v>2.7</c:v>
                </c:pt>
                <c:pt idx="4">
                  <c:v>4.5999999999999996</c:v>
                </c:pt>
                <c:pt idx="5">
                  <c:v>1.6</c:v>
                </c:pt>
                <c:pt idx="6">
                  <c:v>9.6</c:v>
                </c:pt>
                <c:pt idx="7">
                  <c:v>4.4000000000000004</c:v>
                </c:pt>
                <c:pt idx="8">
                  <c:v>5.2</c:v>
                </c:pt>
              </c:numCache>
            </c:numRef>
          </c:val>
          <c:extLst>
            <c:ext xmlns:c16="http://schemas.microsoft.com/office/drawing/2014/chart" uri="{C3380CC4-5D6E-409C-BE32-E72D297353CC}">
              <c16:uniqueId val="{0000000A-9C95-4210-9D07-308C85FEDE27}"/>
            </c:ext>
          </c:extLst>
        </c:ser>
        <c:dLbls>
          <c:showLegendKey val="0"/>
          <c:showVal val="0"/>
          <c:showCatName val="0"/>
          <c:showSerName val="0"/>
          <c:showPercent val="0"/>
          <c:showBubbleSize val="0"/>
        </c:dLbls>
        <c:gapWidth val="100"/>
        <c:gapDepth val="100"/>
        <c:shape val="box"/>
        <c:axId val="314044312"/>
        <c:axId val="314044704"/>
        <c:axId val="0"/>
      </c:bar3DChart>
      <c:catAx>
        <c:axId val="314044312"/>
        <c:scaling>
          <c:orientation val="minMax"/>
        </c:scaling>
        <c:delete val="0"/>
        <c:axPos val="l"/>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14044704"/>
        <c:crosses val="autoZero"/>
        <c:auto val="1"/>
        <c:lblAlgn val="ctr"/>
        <c:lblOffset val="100"/>
        <c:noMultiLvlLbl val="0"/>
      </c:catAx>
      <c:valAx>
        <c:axId val="314044704"/>
        <c:scaling>
          <c:orientation val="minMax"/>
        </c:scaling>
        <c:delete val="0"/>
        <c:axPos val="b"/>
        <c:majorGridlines/>
        <c:numFmt formatCode="0.0"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14044312"/>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view3D>
      <c:rotX val="0"/>
      <c:rotY val="0"/>
      <c:rAngAx val="0"/>
      <c:perspective val="0"/>
    </c:view3D>
    <c:floor>
      <c:thickness val="0"/>
    </c:floor>
    <c:sideWall>
      <c:thickness val="0"/>
      <c:spPr>
        <a:solidFill>
          <a:schemeClr val="bg1"/>
        </a:solidFill>
        <a:ln w="25396">
          <a:noFill/>
        </a:ln>
      </c:spPr>
    </c:sideWall>
    <c:backWall>
      <c:thickness val="0"/>
      <c:spPr>
        <a:solidFill>
          <a:schemeClr val="bg1"/>
        </a:solidFill>
        <a:ln w="25396">
          <a:noFill/>
        </a:ln>
      </c:spPr>
    </c:backWall>
    <c:plotArea>
      <c:layout/>
      <c:bar3DChart>
        <c:barDir val="bar"/>
        <c:grouping val="clustered"/>
        <c:varyColors val="0"/>
        <c:ser>
          <c:idx val="0"/>
          <c:order val="0"/>
          <c:tx>
            <c:strRef>
              <c:f>Arkusz1!$B$1</c:f>
              <c:strCache>
                <c:ptCount val="1"/>
                <c:pt idx="0">
                  <c:v>Seria 2</c:v>
                </c:pt>
              </c:strCache>
            </c:strRef>
          </c:tx>
          <c:spPr>
            <a:solidFill>
              <a:srgbClr val="00B050"/>
            </a:solidFill>
          </c:spPr>
          <c:invertIfNegative val="0"/>
          <c:dLbls>
            <c:dLbl>
              <c:idx val="0"/>
              <c:layout>
                <c:manualLayout>
                  <c:x val="-4.8096192384769537E-3"/>
                  <c:y val="2.3833688148764292E-3"/>
                </c:manualLayout>
              </c:layout>
              <c:tx>
                <c:rich>
                  <a:bodyPr/>
                  <a:lstStyle/>
                  <a:p>
                    <a:r>
                      <a:rPr lang="en-US" dirty="0"/>
                      <a:t>186</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A7F9-43BA-9ACF-39F92F75A609}"/>
                </c:ext>
              </c:extLst>
            </c:dLbl>
            <c:dLbl>
              <c:idx val="1"/>
              <c:layout>
                <c:manualLayout>
                  <c:x val="-6.4128256513027362E-3"/>
                  <c:y val="-4.7667376297528524E-3"/>
                </c:manualLayout>
              </c:layout>
              <c:tx>
                <c:rich>
                  <a:bodyPr/>
                  <a:lstStyle/>
                  <a:p>
                    <a:r>
                      <a:rPr lang="en-US" dirty="0"/>
                      <a:t>45</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A7F9-43BA-9ACF-39F92F75A609}"/>
                </c:ext>
              </c:extLst>
            </c:dLbl>
            <c:dLbl>
              <c:idx val="2"/>
              <c:layout>
                <c:manualLayout>
                  <c:x val="-3.206412825651369E-3"/>
                  <c:y val="-2.3833688148764292E-3"/>
                </c:manualLayout>
              </c:layout>
              <c:tx>
                <c:rich>
                  <a:bodyPr/>
                  <a:lstStyle/>
                  <a:p>
                    <a:r>
                      <a:rPr lang="en-US" dirty="0"/>
                      <a:t>31</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A7F9-43BA-9ACF-39F92F75A609}"/>
                </c:ext>
              </c:extLst>
            </c:dLbl>
            <c:dLbl>
              <c:idx val="3"/>
              <c:layout>
                <c:manualLayout>
                  <c:x val="-8.0160320641282975E-3"/>
                  <c:y val="2.3833688148764292E-3"/>
                </c:manualLayout>
              </c:layout>
              <c:tx>
                <c:rich>
                  <a:bodyPr/>
                  <a:lstStyle/>
                  <a:p>
                    <a:r>
                      <a:rPr lang="en-US" dirty="0"/>
                      <a:t>68</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A7F9-43BA-9ACF-39F92F75A609}"/>
                </c:ext>
              </c:extLst>
            </c:dLbl>
            <c:dLbl>
              <c:idx val="4"/>
              <c:layout>
                <c:manualLayout>
                  <c:x val="8.0160320641282565E-4"/>
                  <c:y val="-4.7667376297528506E-3"/>
                </c:manualLayout>
              </c:layout>
              <c:tx>
                <c:rich>
                  <a:bodyPr/>
                  <a:lstStyle/>
                  <a:p>
                    <a:r>
                      <a:rPr lang="en-US" dirty="0"/>
                      <a:t>83</a:t>
                    </a:r>
                  </a:p>
                </c:rich>
              </c:tx>
              <c:showLegendKey val="0"/>
              <c:showVal val="1"/>
              <c:showCatName val="0"/>
              <c:showSerName val="0"/>
              <c:showPercent val="0"/>
              <c:showBubbleSize val="0"/>
              <c:extLst>
                <c:ext xmlns:c15="http://schemas.microsoft.com/office/drawing/2012/chart" uri="{CE6537A1-D6FC-4f65-9D91-7224C49458BB}">
                  <c15:layout>
                    <c:manualLayout>
                      <c:w val="5.9719438877755521E-2"/>
                      <c:h val="5.9524729984956629E-2"/>
                    </c:manualLayout>
                  </c15:layout>
                  <c15:showDataLabelsRange val="0"/>
                </c:ext>
                <c:ext xmlns:c16="http://schemas.microsoft.com/office/drawing/2014/chart" uri="{C3380CC4-5D6E-409C-BE32-E72D297353CC}">
                  <c16:uniqueId val="{00000004-A7F9-43BA-9ACF-39F92F75A609}"/>
                </c:ext>
              </c:extLst>
            </c:dLbl>
            <c:dLbl>
              <c:idx val="5"/>
              <c:layout>
                <c:manualLayout>
                  <c:x val="-9.6192384769539663E-3"/>
                  <c:y val="-2.3833688148764292E-3"/>
                </c:manualLayout>
              </c:layout>
              <c:tx>
                <c:rich>
                  <a:bodyPr/>
                  <a:lstStyle/>
                  <a:p>
                    <a:r>
                      <a:rPr lang="en-US" dirty="0"/>
                      <a:t>94</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A7F9-43BA-9ACF-39F92F75A609}"/>
                </c:ext>
              </c:extLst>
            </c:dLbl>
            <c:dLbl>
              <c:idx val="6"/>
              <c:layout>
                <c:manualLayout>
                  <c:x val="-6.4128256513026191E-3"/>
                  <c:y val="2.3833688148764292E-3"/>
                </c:manualLayout>
              </c:layout>
              <c:tx>
                <c:rich>
                  <a:bodyPr/>
                  <a:lstStyle/>
                  <a:p>
                    <a:r>
                      <a:rPr lang="en-US" dirty="0"/>
                      <a:t>165</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6-A7F9-43BA-9ACF-39F92F75A609}"/>
                </c:ext>
              </c:extLst>
            </c:dLbl>
            <c:dLbl>
              <c:idx val="7"/>
              <c:layout>
                <c:manualLayout>
                  <c:x val="-4.8096192384771913E-3"/>
                  <c:y val="-4.7667376297528983E-3"/>
                </c:manualLayout>
              </c:layout>
              <c:tx>
                <c:rich>
                  <a:bodyPr/>
                  <a:lstStyle/>
                  <a:p>
                    <a:r>
                      <a:rPr lang="en-US" dirty="0"/>
                      <a:t>370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A7F9-43BA-9ACF-39F92F75A609}"/>
                </c:ext>
              </c:extLst>
            </c:dLbl>
            <c:dLbl>
              <c:idx val="8"/>
              <c:layout>
                <c:manualLayout>
                  <c:x val="-3.2064128256513108E-3"/>
                  <c:y val="-2.1847295087883761E-17"/>
                </c:manualLayout>
              </c:layout>
              <c:tx>
                <c:rich>
                  <a:bodyPr/>
                  <a:lstStyle/>
                  <a:p>
                    <a:r>
                      <a:rPr lang="en-US" dirty="0"/>
                      <a:t>253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A7F9-43BA-9ACF-39F92F75A609}"/>
                </c:ext>
              </c:extLst>
            </c:dLbl>
            <c:dLbl>
              <c:idx val="9"/>
              <c:layout>
                <c:manualLayout>
                  <c:x val="-4.8096192384770734E-3"/>
                  <c:y val="2.3833688148764292E-3"/>
                </c:manualLayout>
              </c:layout>
              <c:tx>
                <c:rich>
                  <a:bodyPr/>
                  <a:lstStyle/>
                  <a:p>
                    <a:r>
                      <a:rPr lang="en-US" dirty="0"/>
                      <a:t>482</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9-A7F9-43BA-9ACF-39F92F75A609}"/>
                </c:ext>
              </c:extLst>
            </c:dLbl>
            <c:spPr>
              <a:noFill/>
              <a:ln>
                <a:noFill/>
              </a:ln>
              <a:effectLst/>
            </c:spPr>
            <c:txPr>
              <a:bodyPr wrap="square" lIns="38100" tIns="19050" rIns="38100" bIns="19050" anchor="ctr">
                <a:spAutoFit/>
              </a:bodyPr>
              <a:lstStyle/>
              <a:p>
                <a:pPr>
                  <a:defRPr>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Arkusz1!$A$2:$A$11</c:f>
              <c:strCache>
                <c:ptCount val="10"/>
                <c:pt idx="0">
                  <c:v>do 30 roku życia</c:v>
                </c:pt>
                <c:pt idx="1">
                  <c:v>niepełnosprawni</c:v>
                </c:pt>
                <c:pt idx="2">
                  <c:v>osoby w okresie 12 miesięcy od dnia ukończenia nauki</c:v>
                </c:pt>
                <c:pt idx="3">
                  <c:v>kobiety, które nie podjęły zatrudnienia po urodzeniu dziecka</c:v>
                </c:pt>
                <c:pt idx="4">
                  <c:v>posiadające co najmniej jedno dziecko do 6 roku życia</c:v>
                </c:pt>
                <c:pt idx="5">
                  <c:v>do 25 roku życia</c:v>
                </c:pt>
                <c:pt idx="6">
                  <c:v>bez doświadczenia zawodowego</c:v>
                </c:pt>
                <c:pt idx="7">
                  <c:v>powyżej 50 roku życia</c:v>
                </c:pt>
                <c:pt idx="8">
                  <c:v>bez kwalifikiacji zawodowych</c:v>
                </c:pt>
                <c:pt idx="9">
                  <c:v>długotrwale bezrobotne</c:v>
                </c:pt>
              </c:strCache>
            </c:strRef>
          </c:cat>
          <c:val>
            <c:numRef>
              <c:f>Arkusz1!$B$2:$B$11</c:f>
              <c:numCache>
                <c:formatCode>General</c:formatCode>
                <c:ptCount val="10"/>
                <c:pt idx="0">
                  <c:v>155</c:v>
                </c:pt>
                <c:pt idx="1">
                  <c:v>46</c:v>
                </c:pt>
                <c:pt idx="2">
                  <c:v>39</c:v>
                </c:pt>
                <c:pt idx="3">
                  <c:v>66</c:v>
                </c:pt>
                <c:pt idx="4">
                  <c:v>83</c:v>
                </c:pt>
                <c:pt idx="5">
                  <c:v>84</c:v>
                </c:pt>
                <c:pt idx="6">
                  <c:v>162</c:v>
                </c:pt>
                <c:pt idx="7">
                  <c:v>337</c:v>
                </c:pt>
                <c:pt idx="8">
                  <c:v>231</c:v>
                </c:pt>
                <c:pt idx="9">
                  <c:v>508</c:v>
                </c:pt>
              </c:numCache>
            </c:numRef>
          </c:val>
          <c:extLst>
            <c:ext xmlns:c16="http://schemas.microsoft.com/office/drawing/2014/chart" uri="{C3380CC4-5D6E-409C-BE32-E72D297353CC}">
              <c16:uniqueId val="{0000000A-A7F9-43BA-9ACF-39F92F75A609}"/>
            </c:ext>
          </c:extLst>
        </c:ser>
        <c:dLbls>
          <c:showLegendKey val="0"/>
          <c:showVal val="0"/>
          <c:showCatName val="0"/>
          <c:showSerName val="0"/>
          <c:showPercent val="0"/>
          <c:showBubbleSize val="0"/>
        </c:dLbls>
        <c:gapWidth val="100"/>
        <c:gapDepth val="100"/>
        <c:shape val="box"/>
        <c:axId val="365210872"/>
        <c:axId val="369051320"/>
        <c:axId val="0"/>
      </c:bar3DChart>
      <c:catAx>
        <c:axId val="365210872"/>
        <c:scaling>
          <c:orientation val="minMax"/>
        </c:scaling>
        <c:delete val="0"/>
        <c:axPos val="l"/>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69051320"/>
        <c:crosses val="autoZero"/>
        <c:auto val="1"/>
        <c:lblAlgn val="ctr"/>
        <c:lblOffset val="100"/>
        <c:noMultiLvlLbl val="0"/>
      </c:catAx>
      <c:valAx>
        <c:axId val="369051320"/>
        <c:scaling>
          <c:orientation val="minMax"/>
        </c:scaling>
        <c:delete val="0"/>
        <c:axPos val="b"/>
        <c:majorGridlines/>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65210872"/>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2098" name="Rectangle 2"/>
          <p:cNvSpPr>
            <a:spLocks noGrp="1" noChangeArrowheads="1"/>
          </p:cNvSpPr>
          <p:nvPr>
            <p:ph type="hdr" sz="quarter"/>
          </p:nvPr>
        </p:nvSpPr>
        <p:spPr bwMode="auto">
          <a:xfrm>
            <a:off x="8" y="0"/>
            <a:ext cx="2944813" cy="496888"/>
          </a:xfrm>
          <a:prstGeom prst="rect">
            <a:avLst/>
          </a:prstGeom>
          <a:noFill/>
          <a:ln w="9525">
            <a:noFill/>
            <a:miter lim="800000"/>
            <a:headEnd/>
            <a:tailEnd/>
          </a:ln>
          <a:effectLst/>
        </p:spPr>
        <p:txBody>
          <a:bodyPr vert="horz" wrap="square" lIns="91333" tIns="45666" rIns="91333" bIns="45666" numCol="1" anchor="t" anchorCtr="0" compatLnSpc="1">
            <a:prstTxWarp prst="textNoShape">
              <a:avLst/>
            </a:prstTxWarp>
          </a:bodyPr>
          <a:lstStyle>
            <a:lvl1pPr eaLnBrk="0" hangingPunct="0">
              <a:buClr>
                <a:srgbClr val="000000"/>
              </a:buClr>
              <a:buSzPct val="100000"/>
              <a:buFont typeface="Times New Roman" pitchFamily="18" charset="0"/>
              <a:buNone/>
              <a:defRPr sz="1200"/>
            </a:lvl1pPr>
          </a:lstStyle>
          <a:p>
            <a:pPr>
              <a:defRPr/>
            </a:pPr>
            <a:endParaRPr lang="pl-PL"/>
          </a:p>
        </p:txBody>
      </p:sp>
      <p:sp>
        <p:nvSpPr>
          <p:cNvPr id="132099" name="Rectangle 3"/>
          <p:cNvSpPr>
            <a:spLocks noGrp="1" noChangeArrowheads="1"/>
          </p:cNvSpPr>
          <p:nvPr>
            <p:ph type="dt" sz="quarter" idx="1"/>
          </p:nvPr>
        </p:nvSpPr>
        <p:spPr bwMode="auto">
          <a:xfrm>
            <a:off x="3851283" y="0"/>
            <a:ext cx="2944813" cy="496888"/>
          </a:xfrm>
          <a:prstGeom prst="rect">
            <a:avLst/>
          </a:prstGeom>
          <a:noFill/>
          <a:ln w="9525">
            <a:noFill/>
            <a:miter lim="800000"/>
            <a:headEnd/>
            <a:tailEnd/>
          </a:ln>
          <a:effectLst/>
        </p:spPr>
        <p:txBody>
          <a:bodyPr vert="horz" wrap="square" lIns="91333" tIns="45666" rIns="91333" bIns="45666" numCol="1" anchor="t" anchorCtr="0" compatLnSpc="1">
            <a:prstTxWarp prst="textNoShape">
              <a:avLst/>
            </a:prstTxWarp>
          </a:bodyPr>
          <a:lstStyle>
            <a:lvl1pPr algn="r" eaLnBrk="0" hangingPunct="0">
              <a:buClr>
                <a:srgbClr val="000000"/>
              </a:buClr>
              <a:buSzPct val="100000"/>
              <a:buFont typeface="Times New Roman" pitchFamily="18" charset="0"/>
              <a:buNone/>
              <a:defRPr sz="1200"/>
            </a:lvl1pPr>
          </a:lstStyle>
          <a:p>
            <a:pPr>
              <a:defRPr/>
            </a:pPr>
            <a:fld id="{7E411259-1B56-48B6-9326-BBB491A4CEE3}" type="datetimeFigureOut">
              <a:rPr lang="pl-PL"/>
              <a:pPr>
                <a:defRPr/>
              </a:pPr>
              <a:t>03.04.2025</a:t>
            </a:fld>
            <a:endParaRPr lang="pl-PL"/>
          </a:p>
        </p:txBody>
      </p:sp>
      <p:sp>
        <p:nvSpPr>
          <p:cNvPr id="132100" name="Rectangle 4"/>
          <p:cNvSpPr>
            <a:spLocks noGrp="1" noChangeArrowheads="1"/>
          </p:cNvSpPr>
          <p:nvPr>
            <p:ph type="ftr" sz="quarter" idx="2"/>
          </p:nvPr>
        </p:nvSpPr>
        <p:spPr bwMode="auto">
          <a:xfrm>
            <a:off x="8" y="9428165"/>
            <a:ext cx="2944813" cy="496887"/>
          </a:xfrm>
          <a:prstGeom prst="rect">
            <a:avLst/>
          </a:prstGeom>
          <a:noFill/>
          <a:ln w="9525">
            <a:noFill/>
            <a:miter lim="800000"/>
            <a:headEnd/>
            <a:tailEnd/>
          </a:ln>
          <a:effectLst/>
        </p:spPr>
        <p:txBody>
          <a:bodyPr vert="horz" wrap="square" lIns="91333" tIns="45666" rIns="91333" bIns="45666" numCol="1" anchor="b" anchorCtr="0" compatLnSpc="1">
            <a:prstTxWarp prst="textNoShape">
              <a:avLst/>
            </a:prstTxWarp>
          </a:bodyPr>
          <a:lstStyle>
            <a:lvl1pPr eaLnBrk="0" hangingPunct="0">
              <a:buClr>
                <a:srgbClr val="000000"/>
              </a:buClr>
              <a:buSzPct val="100000"/>
              <a:buFont typeface="Times New Roman" pitchFamily="18" charset="0"/>
              <a:buNone/>
              <a:defRPr sz="1200"/>
            </a:lvl1pPr>
          </a:lstStyle>
          <a:p>
            <a:pPr>
              <a:defRPr/>
            </a:pPr>
            <a:endParaRPr lang="pl-PL"/>
          </a:p>
        </p:txBody>
      </p:sp>
      <p:sp>
        <p:nvSpPr>
          <p:cNvPr id="132101" name="Rectangle 5"/>
          <p:cNvSpPr>
            <a:spLocks noGrp="1" noChangeArrowheads="1"/>
          </p:cNvSpPr>
          <p:nvPr>
            <p:ph type="sldNum" sz="quarter" idx="3"/>
          </p:nvPr>
        </p:nvSpPr>
        <p:spPr bwMode="auto">
          <a:xfrm>
            <a:off x="3851283" y="9428165"/>
            <a:ext cx="2944813" cy="496887"/>
          </a:xfrm>
          <a:prstGeom prst="rect">
            <a:avLst/>
          </a:prstGeom>
          <a:noFill/>
          <a:ln w="9525">
            <a:noFill/>
            <a:miter lim="800000"/>
            <a:headEnd/>
            <a:tailEnd/>
          </a:ln>
          <a:effectLst/>
        </p:spPr>
        <p:txBody>
          <a:bodyPr vert="horz" wrap="square" lIns="91333" tIns="45666" rIns="91333" bIns="45666" numCol="1" anchor="b" anchorCtr="0" compatLnSpc="1">
            <a:prstTxWarp prst="textNoShape">
              <a:avLst/>
            </a:prstTxWarp>
          </a:bodyPr>
          <a:lstStyle>
            <a:lvl1pPr algn="r" eaLnBrk="0" hangingPunct="0">
              <a:buClr>
                <a:srgbClr val="000000"/>
              </a:buClr>
              <a:buSzPct val="100000"/>
              <a:buFont typeface="Times New Roman" pitchFamily="18" charset="0"/>
              <a:buNone/>
              <a:defRPr sz="1200"/>
            </a:lvl1pPr>
          </a:lstStyle>
          <a:p>
            <a:pPr>
              <a:defRPr/>
            </a:pPr>
            <a:fld id="{293DBE49-27B5-4313-958A-8259F3BFC82C}" type="slidenum">
              <a:rPr lang="pl-PL"/>
              <a:pPr>
                <a:defRPr/>
              </a:pPr>
              <a:t>‹#›</a:t>
            </a:fld>
            <a:endParaRPr lang="pl-PL"/>
          </a:p>
        </p:txBody>
      </p:sp>
    </p:spTree>
    <p:extLst>
      <p:ext uri="{BB962C8B-B14F-4D97-AF65-F5344CB8AC3E}">
        <p14:creationId xmlns:p14="http://schemas.microsoft.com/office/powerpoint/2010/main" val="32757190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AutoShape 1"/>
          <p:cNvSpPr>
            <a:spLocks noChangeArrowheads="1"/>
          </p:cNvSpPr>
          <p:nvPr/>
        </p:nvSpPr>
        <p:spPr bwMode="auto">
          <a:xfrm>
            <a:off x="0" y="2"/>
            <a:ext cx="6797675" cy="9926638"/>
          </a:xfrm>
          <a:prstGeom prst="roundRect">
            <a:avLst>
              <a:gd name="adj" fmla="val 23"/>
            </a:avLst>
          </a:prstGeom>
          <a:solidFill>
            <a:srgbClr val="FFFFFF"/>
          </a:solidFill>
          <a:ln w="9525">
            <a:noFill/>
            <a:round/>
            <a:headEnd/>
            <a:tailEnd/>
          </a:ln>
        </p:spPr>
        <p:txBody>
          <a:bodyPr wrap="none" lIns="91333" tIns="45666" rIns="91333" bIns="45666" anchor="ctr"/>
          <a:lstStyle/>
          <a:p>
            <a:pPr>
              <a:buClr>
                <a:srgbClr val="000000"/>
              </a:buClr>
              <a:buSzPct val="100000"/>
              <a:buFont typeface="Times New Roman" pitchFamily="18" charset="0"/>
              <a:buNone/>
              <a:defRPr/>
            </a:pPr>
            <a:endParaRPr lang="pl-PL"/>
          </a:p>
        </p:txBody>
      </p:sp>
      <p:sp>
        <p:nvSpPr>
          <p:cNvPr id="73731" name="Text Box 2"/>
          <p:cNvSpPr txBox="1">
            <a:spLocks noChangeArrowheads="1"/>
          </p:cNvSpPr>
          <p:nvPr/>
        </p:nvSpPr>
        <p:spPr bwMode="auto">
          <a:xfrm>
            <a:off x="2" y="0"/>
            <a:ext cx="2946400" cy="496888"/>
          </a:xfrm>
          <a:prstGeom prst="rect">
            <a:avLst/>
          </a:prstGeom>
          <a:noFill/>
          <a:ln w="9525">
            <a:noFill/>
            <a:round/>
            <a:headEnd/>
            <a:tailEnd/>
          </a:ln>
        </p:spPr>
        <p:txBody>
          <a:bodyPr wrap="none" lIns="91333" tIns="45666" rIns="91333" bIns="45666" anchor="ctr"/>
          <a:lstStyle/>
          <a:p>
            <a:pPr>
              <a:buClr>
                <a:srgbClr val="000000"/>
              </a:buClr>
              <a:buSzPct val="100000"/>
              <a:buFont typeface="Times New Roman" pitchFamily="18" charset="0"/>
              <a:buNone/>
              <a:defRPr/>
            </a:pPr>
            <a:endParaRPr lang="pl-PL"/>
          </a:p>
        </p:txBody>
      </p:sp>
      <p:sp>
        <p:nvSpPr>
          <p:cNvPr id="2051" name="Rectangle 3"/>
          <p:cNvSpPr>
            <a:spLocks noGrp="1" noChangeArrowheads="1"/>
          </p:cNvSpPr>
          <p:nvPr>
            <p:ph type="dt"/>
          </p:nvPr>
        </p:nvSpPr>
        <p:spPr bwMode="auto">
          <a:xfrm>
            <a:off x="3851283" y="2"/>
            <a:ext cx="2944813" cy="495300"/>
          </a:xfrm>
          <a:prstGeom prst="rect">
            <a:avLst/>
          </a:prstGeom>
          <a:noFill/>
          <a:ln w="9525">
            <a:noFill/>
            <a:round/>
            <a:headEnd/>
            <a:tailEnd/>
          </a:ln>
        </p:spPr>
        <p:txBody>
          <a:bodyPr vert="horz" wrap="square" lIns="89894" tIns="46744" rIns="89894" bIns="46744" numCol="1" anchor="t" anchorCtr="0" compatLnSpc="1">
            <a:prstTxWarp prst="textNoShape">
              <a:avLst/>
            </a:prstTxWarp>
          </a:bodyPr>
          <a:lstStyle>
            <a:lvl1pPr algn="r">
              <a:buClr>
                <a:srgbClr val="000000"/>
              </a:buClr>
              <a:buSzPct val="100000"/>
              <a:buFont typeface="Times New Roman" pitchFamily="18" charset="0"/>
              <a:buNone/>
              <a:tabLst>
                <a:tab pos="0" algn="l"/>
                <a:tab pos="914238" algn="l"/>
                <a:tab pos="1828474" algn="l"/>
                <a:tab pos="2742712" algn="l"/>
                <a:tab pos="3656948" algn="l"/>
                <a:tab pos="4571186" algn="l"/>
                <a:tab pos="5485422" algn="l"/>
                <a:tab pos="6399660" algn="l"/>
                <a:tab pos="7313898" algn="l"/>
                <a:tab pos="8228135" algn="l"/>
                <a:tab pos="9142370" algn="l"/>
                <a:tab pos="10056608" algn="l"/>
              </a:tabLst>
              <a:defRPr sz="1200">
                <a:solidFill>
                  <a:srgbClr val="000000"/>
                </a:solidFill>
                <a:ea typeface="+mn-ea"/>
                <a:cs typeface="Arial Unicode MS" charset="0"/>
              </a:defRPr>
            </a:lvl1pPr>
          </a:lstStyle>
          <a:p>
            <a:pPr>
              <a:defRPr/>
            </a:pPr>
            <a:endParaRPr lang="pl-PL"/>
          </a:p>
        </p:txBody>
      </p:sp>
      <p:sp>
        <p:nvSpPr>
          <p:cNvPr id="74757" name="Rectangle 4"/>
          <p:cNvSpPr>
            <a:spLocks noGrp="1" noRot="1" noChangeAspect="1" noChangeArrowheads="1"/>
          </p:cNvSpPr>
          <p:nvPr>
            <p:ph type="sldImg"/>
          </p:nvPr>
        </p:nvSpPr>
        <p:spPr bwMode="auto">
          <a:xfrm>
            <a:off x="917575" y="744538"/>
            <a:ext cx="4960938" cy="3721100"/>
          </a:xfrm>
          <a:prstGeom prst="rect">
            <a:avLst/>
          </a:prstGeom>
          <a:noFill/>
          <a:ln w="12600">
            <a:solidFill>
              <a:srgbClr val="000000"/>
            </a:solidFill>
            <a:miter lim="800000"/>
            <a:headEnd/>
            <a:tailEnd/>
          </a:ln>
        </p:spPr>
      </p:sp>
      <p:sp>
        <p:nvSpPr>
          <p:cNvPr id="2053" name="Rectangle 5"/>
          <p:cNvSpPr>
            <a:spLocks noGrp="1" noChangeArrowheads="1"/>
          </p:cNvSpPr>
          <p:nvPr>
            <p:ph type="body"/>
          </p:nvPr>
        </p:nvSpPr>
        <p:spPr bwMode="auto">
          <a:xfrm>
            <a:off x="679455" y="4716467"/>
            <a:ext cx="5438775" cy="4464050"/>
          </a:xfrm>
          <a:prstGeom prst="rect">
            <a:avLst/>
          </a:prstGeom>
          <a:noFill/>
          <a:ln w="9525">
            <a:noFill/>
            <a:round/>
            <a:headEnd/>
            <a:tailEnd/>
          </a:ln>
        </p:spPr>
        <p:txBody>
          <a:bodyPr vert="horz" wrap="square" lIns="89894" tIns="46744" rIns="89894" bIns="46744" numCol="1" anchor="t" anchorCtr="0" compatLnSpc="1">
            <a:prstTxWarp prst="textNoShape">
              <a:avLst/>
            </a:prstTxWarp>
          </a:bodyPr>
          <a:lstStyle/>
          <a:p>
            <a:pPr lvl="0"/>
            <a:endParaRPr lang="pl-PL" noProof="0"/>
          </a:p>
        </p:txBody>
      </p:sp>
      <p:sp>
        <p:nvSpPr>
          <p:cNvPr id="73735" name="Text Box 6"/>
          <p:cNvSpPr txBox="1">
            <a:spLocks noChangeArrowheads="1"/>
          </p:cNvSpPr>
          <p:nvPr/>
        </p:nvSpPr>
        <p:spPr bwMode="auto">
          <a:xfrm>
            <a:off x="2" y="9428165"/>
            <a:ext cx="2946400" cy="496887"/>
          </a:xfrm>
          <a:prstGeom prst="rect">
            <a:avLst/>
          </a:prstGeom>
          <a:noFill/>
          <a:ln w="9525">
            <a:noFill/>
            <a:round/>
            <a:headEnd/>
            <a:tailEnd/>
          </a:ln>
        </p:spPr>
        <p:txBody>
          <a:bodyPr wrap="none" lIns="91333" tIns="45666" rIns="91333" bIns="45666" anchor="ctr"/>
          <a:lstStyle/>
          <a:p>
            <a:pPr>
              <a:buClr>
                <a:srgbClr val="000000"/>
              </a:buClr>
              <a:buSzPct val="100000"/>
              <a:buFont typeface="Times New Roman" pitchFamily="18" charset="0"/>
              <a:buNone/>
              <a:defRPr/>
            </a:pPr>
            <a:endParaRPr lang="pl-PL"/>
          </a:p>
        </p:txBody>
      </p:sp>
      <p:sp>
        <p:nvSpPr>
          <p:cNvPr id="2055" name="Rectangle 7"/>
          <p:cNvSpPr>
            <a:spLocks noGrp="1" noChangeArrowheads="1"/>
          </p:cNvSpPr>
          <p:nvPr>
            <p:ph type="sldNum"/>
          </p:nvPr>
        </p:nvSpPr>
        <p:spPr bwMode="auto">
          <a:xfrm>
            <a:off x="3851283" y="9428163"/>
            <a:ext cx="2944813" cy="495300"/>
          </a:xfrm>
          <a:prstGeom prst="rect">
            <a:avLst/>
          </a:prstGeom>
          <a:noFill/>
          <a:ln w="9525">
            <a:noFill/>
            <a:round/>
            <a:headEnd/>
            <a:tailEnd/>
          </a:ln>
        </p:spPr>
        <p:txBody>
          <a:bodyPr vert="horz" wrap="square" lIns="89894" tIns="46744" rIns="89894" bIns="46744" numCol="1" anchor="b" anchorCtr="0" compatLnSpc="1">
            <a:prstTxWarp prst="textNoShape">
              <a:avLst/>
            </a:prstTxWarp>
          </a:bodyPr>
          <a:lstStyle>
            <a:lvl1pPr algn="r">
              <a:buClr>
                <a:srgbClr val="000000"/>
              </a:buClr>
              <a:buSzPct val="100000"/>
              <a:buFont typeface="Times New Roman" pitchFamily="18" charset="0"/>
              <a:buNone/>
              <a:tabLst>
                <a:tab pos="0" algn="l"/>
                <a:tab pos="914238" algn="l"/>
                <a:tab pos="1828474" algn="l"/>
                <a:tab pos="2742712" algn="l"/>
                <a:tab pos="3656948" algn="l"/>
                <a:tab pos="4571186" algn="l"/>
                <a:tab pos="5485422" algn="l"/>
                <a:tab pos="6399660" algn="l"/>
                <a:tab pos="7313898" algn="l"/>
                <a:tab pos="8228135" algn="l"/>
                <a:tab pos="9142370" algn="l"/>
                <a:tab pos="10056608" algn="l"/>
              </a:tabLst>
              <a:defRPr sz="1200">
                <a:solidFill>
                  <a:srgbClr val="000000"/>
                </a:solidFill>
                <a:ea typeface="+mn-ea"/>
                <a:cs typeface="Arial Unicode MS" charset="0"/>
              </a:defRPr>
            </a:lvl1pPr>
          </a:lstStyle>
          <a:p>
            <a:pPr>
              <a:defRPr/>
            </a:pPr>
            <a:fld id="{E43DAE39-3200-4A70-A30E-C6B3199C97FB}" type="slidenum">
              <a:rPr lang="pl-PL"/>
              <a:pPr>
                <a:defRPr/>
              </a:pPr>
              <a:t>‹#›</a:t>
            </a:fld>
            <a:endParaRPr lang="pl-PL"/>
          </a:p>
        </p:txBody>
      </p:sp>
    </p:spTree>
    <p:extLst>
      <p:ext uri="{BB962C8B-B14F-4D97-AF65-F5344CB8AC3E}">
        <p14:creationId xmlns:p14="http://schemas.microsoft.com/office/powerpoint/2010/main" val="333341724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3</a:t>
            </a:fld>
            <a:endParaRPr lang="pl-PL" dirty="0"/>
          </a:p>
        </p:txBody>
      </p:sp>
    </p:spTree>
    <p:extLst>
      <p:ext uri="{BB962C8B-B14F-4D97-AF65-F5344CB8AC3E}">
        <p14:creationId xmlns:p14="http://schemas.microsoft.com/office/powerpoint/2010/main" val="169471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7"/>
          <p:cNvSpPr>
            <a:spLocks noGrp="1" noChangeArrowheads="1"/>
          </p:cNvSpPr>
          <p:nvPr>
            <p:ph type="sldNum" sz="quarter"/>
          </p:nvPr>
        </p:nvSpPr>
        <p:spPr>
          <a:noFill/>
        </p:spPr>
        <p:txBody>
          <a:bodyPr/>
          <a:lstStyle/>
          <a:p>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fld id="{12B55F04-A769-493B-A34C-B552BCB4597D}" type="slidenum">
              <a:rPr lang="pl-PL" smtClean="0">
                <a:ea typeface="Arial Unicode MS" pitchFamily="34" charset="-128"/>
                <a:cs typeface="Arial Unicode MS" pitchFamily="34" charset="-128"/>
              </a:rPr>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t>4</a:t>
            </a:fld>
            <a:endParaRPr lang="pl-PL" dirty="0">
              <a:ea typeface="Arial Unicode MS" pitchFamily="34" charset="-128"/>
              <a:cs typeface="Arial Unicode MS" pitchFamily="34" charset="-128"/>
            </a:endParaRPr>
          </a:p>
        </p:txBody>
      </p:sp>
      <p:sp>
        <p:nvSpPr>
          <p:cNvPr id="76803" name="Rectangle 1"/>
          <p:cNvSpPr>
            <a:spLocks noGrp="1" noRot="1" noChangeAspect="1" noChangeArrowheads="1" noTextEdit="1"/>
          </p:cNvSpPr>
          <p:nvPr>
            <p:ph type="sldImg"/>
          </p:nvPr>
        </p:nvSpPr>
        <p:spPr>
          <a:xfrm>
            <a:off x="919163" y="744538"/>
            <a:ext cx="4960937" cy="3722687"/>
          </a:xfrm>
          <a:solidFill>
            <a:srgbClr val="FFFFFF"/>
          </a:solidFill>
          <a:ln/>
        </p:spPr>
      </p:sp>
      <p:sp>
        <p:nvSpPr>
          <p:cNvPr id="76804" name="Rectangle 2"/>
          <p:cNvSpPr>
            <a:spLocks noGrp="1" noChangeArrowheads="1"/>
          </p:cNvSpPr>
          <p:nvPr>
            <p:ph type="body" idx="1"/>
          </p:nvPr>
        </p:nvSpPr>
        <p:spPr>
          <a:xfrm>
            <a:off x="679456" y="4716465"/>
            <a:ext cx="5440363" cy="4559300"/>
          </a:xfrm>
          <a:noFill/>
          <a:ln/>
        </p:spPr>
        <p:txBody>
          <a:bodyPr wrap="none" anchor="ctr"/>
          <a:lstStyle/>
          <a:p>
            <a:endParaRPr lang="pl-PL" dirty="0"/>
          </a:p>
        </p:txBody>
      </p:sp>
    </p:spTree>
    <p:extLst>
      <p:ext uri="{BB962C8B-B14F-4D97-AF65-F5344CB8AC3E}">
        <p14:creationId xmlns:p14="http://schemas.microsoft.com/office/powerpoint/2010/main" val="4116095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7"/>
          <p:cNvSpPr>
            <a:spLocks noGrp="1" noChangeArrowheads="1"/>
          </p:cNvSpPr>
          <p:nvPr>
            <p:ph type="sldNum" sz="quarter"/>
          </p:nvPr>
        </p:nvSpPr>
        <p:spPr>
          <a:noFill/>
        </p:spPr>
        <p:txBody>
          <a:bodyPr/>
          <a:lstStyle/>
          <a:p>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fld id="{90239D35-15CF-4319-BEFF-1D54E9B878E2}" type="slidenum">
              <a:rPr lang="pl-PL" smtClean="0">
                <a:ea typeface="Arial Unicode MS" pitchFamily="34" charset="-128"/>
                <a:cs typeface="Arial Unicode MS" pitchFamily="34" charset="-128"/>
              </a:rPr>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t>5</a:t>
            </a:fld>
            <a:endParaRPr lang="pl-PL" dirty="0">
              <a:ea typeface="Arial Unicode MS" pitchFamily="34" charset="-128"/>
              <a:cs typeface="Arial Unicode MS" pitchFamily="34" charset="-128"/>
            </a:endParaRPr>
          </a:p>
        </p:txBody>
      </p:sp>
      <p:sp>
        <p:nvSpPr>
          <p:cNvPr id="77827" name="Rectangle 1"/>
          <p:cNvSpPr>
            <a:spLocks noGrp="1" noRot="1" noChangeAspect="1" noChangeArrowheads="1" noTextEdit="1"/>
          </p:cNvSpPr>
          <p:nvPr>
            <p:ph type="sldImg"/>
          </p:nvPr>
        </p:nvSpPr>
        <p:spPr>
          <a:xfrm>
            <a:off x="919163" y="744538"/>
            <a:ext cx="4960937" cy="3722687"/>
          </a:xfrm>
          <a:solidFill>
            <a:srgbClr val="FFFFFF"/>
          </a:solidFill>
          <a:ln/>
        </p:spPr>
      </p:sp>
      <p:sp>
        <p:nvSpPr>
          <p:cNvPr id="77828" name="Rectangle 2"/>
          <p:cNvSpPr>
            <a:spLocks noGrp="1" noChangeArrowheads="1"/>
          </p:cNvSpPr>
          <p:nvPr>
            <p:ph type="body" idx="1"/>
          </p:nvPr>
        </p:nvSpPr>
        <p:spPr>
          <a:xfrm>
            <a:off x="679456" y="4716465"/>
            <a:ext cx="5440363" cy="4559300"/>
          </a:xfrm>
          <a:noFill/>
          <a:ln/>
        </p:spPr>
        <p:txBody>
          <a:bodyPr wrap="none" anchor="ctr"/>
          <a:lstStyle/>
          <a:p>
            <a:endParaRPr lang="pl-PL" dirty="0"/>
          </a:p>
        </p:txBody>
      </p:sp>
    </p:spTree>
    <p:extLst>
      <p:ext uri="{BB962C8B-B14F-4D97-AF65-F5344CB8AC3E}">
        <p14:creationId xmlns:p14="http://schemas.microsoft.com/office/powerpoint/2010/main" val="693948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ymbol zastępczy obrazu slajdu 1"/>
          <p:cNvSpPr>
            <a:spLocks noGrp="1" noRot="1" noChangeAspect="1" noTextEdit="1"/>
          </p:cNvSpPr>
          <p:nvPr>
            <p:ph type="sldImg"/>
          </p:nvPr>
        </p:nvSpPr>
        <p:spPr>
          <a:ln/>
        </p:spPr>
      </p:sp>
      <p:sp>
        <p:nvSpPr>
          <p:cNvPr id="78851" name="Symbol zastępczy notatek 2"/>
          <p:cNvSpPr>
            <a:spLocks noGrp="1"/>
          </p:cNvSpPr>
          <p:nvPr>
            <p:ph type="body" idx="1"/>
          </p:nvPr>
        </p:nvSpPr>
        <p:spPr>
          <a:noFill/>
          <a:ln/>
        </p:spPr>
        <p:txBody>
          <a:bodyPr/>
          <a:lstStyle/>
          <a:p>
            <a:endParaRPr lang="pl-PL" dirty="0"/>
          </a:p>
        </p:txBody>
      </p:sp>
      <p:sp>
        <p:nvSpPr>
          <p:cNvPr id="4" name="Symbol zastępczy numeru slajdu 3"/>
          <p:cNvSpPr>
            <a:spLocks noGrp="1"/>
          </p:cNvSpPr>
          <p:nvPr>
            <p:ph type="sldNum" sz="quarter"/>
          </p:nvPr>
        </p:nvSpPr>
        <p:spPr/>
        <p:txBody>
          <a:bodyPr/>
          <a:lstStyle/>
          <a:p>
            <a:pPr>
              <a:defRPr/>
            </a:pPr>
            <a:fld id="{0DAE9A28-0AB8-4339-8A9E-9EF2E91EE4D7}" type="slidenum">
              <a:rPr lang="pl-PL" smtClean="0"/>
              <a:pPr>
                <a:defRPr/>
              </a:pPr>
              <a:t>6</a:t>
            </a:fld>
            <a:endParaRPr lang="pl-PL" dirty="0"/>
          </a:p>
        </p:txBody>
      </p:sp>
    </p:spTree>
    <p:extLst>
      <p:ext uri="{BB962C8B-B14F-4D97-AF65-F5344CB8AC3E}">
        <p14:creationId xmlns:p14="http://schemas.microsoft.com/office/powerpoint/2010/main" val="2530026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7"/>
          <p:cNvSpPr>
            <a:spLocks noGrp="1" noChangeArrowheads="1"/>
          </p:cNvSpPr>
          <p:nvPr>
            <p:ph type="sldNum" sz="quarter"/>
          </p:nvPr>
        </p:nvSpPr>
        <p:spPr>
          <a:noFill/>
        </p:spPr>
        <p:txBody>
          <a:bodyPr/>
          <a:lstStyle/>
          <a:p>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fld id="{083B55AD-A8DD-4F04-91C5-7D090B34C016}" type="slidenum">
              <a:rPr lang="pl-PL" smtClean="0">
                <a:ea typeface="Arial Unicode MS" pitchFamily="34" charset="-128"/>
                <a:cs typeface="Arial Unicode MS" pitchFamily="34" charset="-128"/>
              </a:rPr>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t>34</a:t>
            </a:fld>
            <a:endParaRPr lang="pl-PL">
              <a:ea typeface="Arial Unicode MS" pitchFamily="34" charset="-128"/>
              <a:cs typeface="Arial Unicode MS" pitchFamily="34" charset="-128"/>
            </a:endParaRPr>
          </a:p>
        </p:txBody>
      </p:sp>
      <p:sp>
        <p:nvSpPr>
          <p:cNvPr id="86019" name="Rectangle 1"/>
          <p:cNvSpPr>
            <a:spLocks noGrp="1" noRot="1" noChangeAspect="1" noChangeArrowheads="1" noTextEdit="1"/>
          </p:cNvSpPr>
          <p:nvPr>
            <p:ph type="sldImg"/>
          </p:nvPr>
        </p:nvSpPr>
        <p:spPr>
          <a:xfrm>
            <a:off x="919163" y="744538"/>
            <a:ext cx="4960937" cy="3722687"/>
          </a:xfrm>
          <a:solidFill>
            <a:srgbClr val="FFFFFF"/>
          </a:solidFill>
          <a:ln/>
        </p:spPr>
      </p:sp>
      <p:sp>
        <p:nvSpPr>
          <p:cNvPr id="86020" name="Rectangle 2"/>
          <p:cNvSpPr>
            <a:spLocks noGrp="1" noChangeArrowheads="1"/>
          </p:cNvSpPr>
          <p:nvPr>
            <p:ph type="body" idx="1"/>
          </p:nvPr>
        </p:nvSpPr>
        <p:spPr>
          <a:xfrm>
            <a:off x="679456" y="4716465"/>
            <a:ext cx="5440363" cy="4559300"/>
          </a:xfrm>
          <a:noFill/>
          <a:ln/>
        </p:spPr>
        <p:txBody>
          <a:bodyPr wrap="none" anchor="ctr"/>
          <a:lstStyle/>
          <a:p>
            <a:endParaRPr lang="pl-PL"/>
          </a:p>
        </p:txBody>
      </p:sp>
    </p:spTree>
    <p:extLst>
      <p:ext uri="{BB962C8B-B14F-4D97-AF65-F5344CB8AC3E}">
        <p14:creationId xmlns:p14="http://schemas.microsoft.com/office/powerpoint/2010/main" val="1015299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7"/>
          <p:cNvSpPr>
            <a:spLocks noGrp="1" noChangeArrowheads="1"/>
          </p:cNvSpPr>
          <p:nvPr>
            <p:ph type="sldNum" sz="quarter"/>
          </p:nvPr>
        </p:nvSpPr>
        <p:spPr>
          <a:noFill/>
        </p:spPr>
        <p:txBody>
          <a:bodyPr/>
          <a:lstStyle/>
          <a:p>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fld id="{0A16474F-EF7F-4E67-966B-99D8CBC01F6D}" type="slidenum">
              <a:rPr lang="pl-PL" smtClean="0">
                <a:ea typeface="Arial Unicode MS" pitchFamily="34" charset="-128"/>
                <a:cs typeface="Arial Unicode MS" pitchFamily="34" charset="-128"/>
              </a:rPr>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t>36</a:t>
            </a:fld>
            <a:endParaRPr lang="pl-PL">
              <a:ea typeface="Arial Unicode MS" pitchFamily="34" charset="-128"/>
              <a:cs typeface="Arial Unicode MS" pitchFamily="34" charset="-128"/>
            </a:endParaRPr>
          </a:p>
        </p:txBody>
      </p:sp>
      <p:sp>
        <p:nvSpPr>
          <p:cNvPr id="89091" name="Rectangle 1"/>
          <p:cNvSpPr>
            <a:spLocks noGrp="1" noRot="1" noChangeAspect="1" noChangeArrowheads="1" noTextEdit="1"/>
          </p:cNvSpPr>
          <p:nvPr>
            <p:ph type="sldImg"/>
          </p:nvPr>
        </p:nvSpPr>
        <p:spPr>
          <a:xfrm>
            <a:off x="919163" y="744538"/>
            <a:ext cx="4960937" cy="3722687"/>
          </a:xfrm>
          <a:solidFill>
            <a:srgbClr val="FFFFFF"/>
          </a:solidFill>
          <a:ln/>
        </p:spPr>
      </p:sp>
      <p:sp>
        <p:nvSpPr>
          <p:cNvPr id="89092" name="Rectangle 2"/>
          <p:cNvSpPr>
            <a:spLocks noGrp="1" noChangeArrowheads="1"/>
          </p:cNvSpPr>
          <p:nvPr>
            <p:ph type="body" idx="1"/>
          </p:nvPr>
        </p:nvSpPr>
        <p:spPr>
          <a:xfrm>
            <a:off x="679456" y="4716465"/>
            <a:ext cx="5440363" cy="4559300"/>
          </a:xfrm>
          <a:noFill/>
          <a:ln/>
        </p:spPr>
        <p:txBody>
          <a:bodyPr wrap="none" anchor="ctr"/>
          <a:lstStyle/>
          <a:p>
            <a:endParaRPr lang="pl-PL"/>
          </a:p>
        </p:txBody>
      </p:sp>
    </p:spTree>
    <p:extLst>
      <p:ext uri="{BB962C8B-B14F-4D97-AF65-F5344CB8AC3E}">
        <p14:creationId xmlns:p14="http://schemas.microsoft.com/office/powerpoint/2010/main" val="564225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37</a:t>
            </a:fld>
            <a:endParaRPr lang="pl-PL"/>
          </a:p>
        </p:txBody>
      </p:sp>
    </p:spTree>
    <p:extLst>
      <p:ext uri="{BB962C8B-B14F-4D97-AF65-F5344CB8AC3E}">
        <p14:creationId xmlns:p14="http://schemas.microsoft.com/office/powerpoint/2010/main" val="1169628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p:spPr>
        <p:txBody>
          <a:bodyPr/>
          <a:lstStyle/>
          <a:p>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fld id="{36F3BFF4-F3AA-4E2F-9C5A-ACD5A0B096A3}" type="slidenum">
              <a:rPr lang="pl-PL" smtClean="0">
                <a:ea typeface="Arial Unicode MS" pitchFamily="34" charset="-128"/>
                <a:cs typeface="Arial Unicode MS" pitchFamily="34" charset="-128"/>
              </a:rPr>
              <a:pPr>
                <a:tabLst>
                  <a:tab pos="0" algn="l"/>
                  <a:tab pos="912650" algn="l"/>
                  <a:tab pos="1826887" algn="l"/>
                  <a:tab pos="2739537" algn="l"/>
                  <a:tab pos="3653774" algn="l"/>
                  <a:tab pos="4566424" algn="l"/>
                  <a:tab pos="5480662" algn="l"/>
                  <a:tab pos="6393311" algn="l"/>
                  <a:tab pos="7305961" algn="l"/>
                  <a:tab pos="8220199" algn="l"/>
                  <a:tab pos="9132849" algn="l"/>
                  <a:tab pos="10047085" algn="l"/>
                </a:tabLst>
              </a:pPr>
              <a:t>38</a:t>
            </a:fld>
            <a:endParaRPr lang="pl-PL">
              <a:ea typeface="Arial Unicode MS" pitchFamily="34" charset="-128"/>
              <a:cs typeface="Arial Unicode MS" pitchFamily="34" charset="-128"/>
            </a:endParaRPr>
          </a:p>
        </p:txBody>
      </p:sp>
      <p:sp>
        <p:nvSpPr>
          <p:cNvPr id="87043" name="Rectangle 1"/>
          <p:cNvSpPr>
            <a:spLocks noGrp="1" noRot="1" noChangeAspect="1" noChangeArrowheads="1" noTextEdit="1"/>
          </p:cNvSpPr>
          <p:nvPr>
            <p:ph type="sldImg"/>
          </p:nvPr>
        </p:nvSpPr>
        <p:spPr>
          <a:xfrm>
            <a:off x="919163" y="744538"/>
            <a:ext cx="4960937" cy="3722687"/>
          </a:xfrm>
          <a:solidFill>
            <a:srgbClr val="FFFFFF"/>
          </a:solidFill>
          <a:ln/>
        </p:spPr>
      </p:sp>
      <p:sp>
        <p:nvSpPr>
          <p:cNvPr id="87044" name="Rectangle 2"/>
          <p:cNvSpPr>
            <a:spLocks noGrp="1" noChangeArrowheads="1"/>
          </p:cNvSpPr>
          <p:nvPr>
            <p:ph type="body" idx="1"/>
          </p:nvPr>
        </p:nvSpPr>
        <p:spPr>
          <a:xfrm>
            <a:off x="679456" y="4716465"/>
            <a:ext cx="5440363" cy="4559300"/>
          </a:xfrm>
          <a:noFill/>
          <a:ln/>
        </p:spPr>
        <p:txBody>
          <a:bodyPr wrap="none" anchor="ctr"/>
          <a:lstStyle/>
          <a:p>
            <a:endParaRPr lang="pl-PL"/>
          </a:p>
        </p:txBody>
      </p:sp>
    </p:spTree>
    <p:extLst>
      <p:ext uri="{BB962C8B-B14F-4D97-AF65-F5344CB8AC3E}">
        <p14:creationId xmlns:p14="http://schemas.microsoft.com/office/powerpoint/2010/main" val="2074924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p:nvPr>
        </p:nvSpPr>
        <p:spPr/>
        <p:txBody>
          <a:bodyPr/>
          <a:lstStyle/>
          <a:p>
            <a:pPr>
              <a:defRPr/>
            </a:pPr>
            <a:fld id="{E43DAE39-3200-4A70-A30E-C6B3199C97FB}" type="slidenum">
              <a:rPr lang="pl-PL" smtClean="0"/>
              <a:pPr>
                <a:defRPr/>
              </a:pPr>
              <a:t>42</a:t>
            </a:fld>
            <a:endParaRPr lang="pl-PL"/>
          </a:p>
        </p:txBody>
      </p:sp>
    </p:spTree>
    <p:extLst>
      <p:ext uri="{BB962C8B-B14F-4D97-AF65-F5344CB8AC3E}">
        <p14:creationId xmlns:p14="http://schemas.microsoft.com/office/powerpoint/2010/main" val="1006161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p:nvPr>
        </p:nvSpPr>
        <p:spPr/>
        <p:txBody>
          <a:bodyPr/>
          <a:lstStyle/>
          <a:p>
            <a:pPr>
              <a:defRPr/>
            </a:pPr>
            <a:fld id="{E43DAE39-3200-4A70-A30E-C6B3199C97FB}" type="slidenum">
              <a:rPr lang="pl-PL" smtClean="0"/>
              <a:pPr>
                <a:defRPr/>
              </a:pPr>
              <a:t>54</a:t>
            </a:fld>
            <a:endParaRPr lang="pl-PL"/>
          </a:p>
        </p:txBody>
      </p:sp>
    </p:spTree>
    <p:extLst>
      <p:ext uri="{BB962C8B-B14F-4D97-AF65-F5344CB8AC3E}">
        <p14:creationId xmlns:p14="http://schemas.microsoft.com/office/powerpoint/2010/main" val="8088456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56</a:t>
            </a:fld>
            <a:endParaRPr lang="pl-PL"/>
          </a:p>
        </p:txBody>
      </p:sp>
    </p:spTree>
    <p:extLst>
      <p:ext uri="{BB962C8B-B14F-4D97-AF65-F5344CB8AC3E}">
        <p14:creationId xmlns:p14="http://schemas.microsoft.com/office/powerpoint/2010/main" val="2167262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pl-PL"/>
              <a:t>Kliknij, aby edytować styl</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pl-PL"/>
              <a:t>Kliknij, aby edytować styl wzorca podtytułu</a:t>
            </a:r>
            <a:endParaRPr lang="en-US" dirty="0"/>
          </a:p>
        </p:txBody>
      </p:sp>
      <p:sp>
        <p:nvSpPr>
          <p:cNvPr id="4" name="Date Placeholder 3"/>
          <p:cNvSpPr>
            <a:spLocks noGrp="1"/>
          </p:cNvSpPr>
          <p:nvPr>
            <p:ph type="dt" sz="half" idx="10"/>
          </p:nvPr>
        </p:nvSpPr>
        <p:spPr/>
        <p:txBody>
          <a:bodyPr/>
          <a:lstStyle/>
          <a:p>
            <a:pPr>
              <a:defRPr/>
            </a:pPr>
            <a:fld id="{AEB05DFB-580B-4C6C-BAB6-518D8BD4E69C}" type="datetimeFigureOut">
              <a:rPr lang="en-US" smtClean="0"/>
              <a:pPr>
                <a:defRPr/>
              </a:pPr>
              <a:t>4/3/2025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F32BE9E-BBF1-47B1-AE17-271F3CF64838}" type="slidenum">
              <a:rPr lang="pl-PL" smtClean="0"/>
              <a:pPr>
                <a:defRPr/>
              </a:pPr>
              <a:t>‹#›</a:t>
            </a:fld>
            <a:endParaRPr lang="pl-PL"/>
          </a:p>
        </p:txBody>
      </p:sp>
    </p:spTree>
    <p:extLst>
      <p:ext uri="{BB962C8B-B14F-4D97-AF65-F5344CB8AC3E}">
        <p14:creationId xmlns:p14="http://schemas.microsoft.com/office/powerpoint/2010/main" val="1473003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28C3D3C4-1343-4BA5-B401-5BEDE094660A}" type="datetimeFigureOut">
              <a:rPr lang="en-US" smtClean="0"/>
              <a:pPr>
                <a:defRPr/>
              </a:pPr>
              <a:t>4/3/2025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02D6A8A-916A-4647-A9DD-F085E2AFC857}" type="slidenum">
              <a:rPr lang="pl-PL" smtClean="0"/>
              <a:pPr>
                <a:defRPr/>
              </a:pPr>
              <a:t>‹#›</a:t>
            </a:fld>
            <a:endParaRPr lang="pl-PL"/>
          </a:p>
        </p:txBody>
      </p:sp>
    </p:spTree>
    <p:extLst>
      <p:ext uri="{BB962C8B-B14F-4D97-AF65-F5344CB8AC3E}">
        <p14:creationId xmlns:p14="http://schemas.microsoft.com/office/powerpoint/2010/main" val="3984408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pl-PL"/>
              <a:t>Kliknij, aby edytować styl</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pPr>
                <a:defRPr/>
              </a:pPr>
              <a:t>4/3/2025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3395814-692A-4108-A66D-0035D9081037}" type="slidenum">
              <a:rPr lang="pl-PL" smtClean="0"/>
              <a:pPr>
                <a:defRPr/>
              </a:pPr>
              <a:t>‹#›</a:t>
            </a:fld>
            <a:endParaRPr lang="pl-PL"/>
          </a:p>
        </p:txBody>
      </p:sp>
    </p:spTree>
    <p:extLst>
      <p:ext uri="{BB962C8B-B14F-4D97-AF65-F5344CB8AC3E}">
        <p14:creationId xmlns:p14="http://schemas.microsoft.com/office/powerpoint/2010/main" val="733064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pPr>
                <a:defRPr/>
              </a:pPr>
              <a:t>4/3/2025</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pPr>
                <a:defRPr/>
              </a:pPr>
              <a:t>‹#›</a:t>
            </a:fld>
            <a:endParaRPr lang="pl-PL"/>
          </a:p>
        </p:txBody>
      </p:sp>
    </p:spTree>
    <p:extLst>
      <p:ext uri="{BB962C8B-B14F-4D97-AF65-F5344CB8AC3E}">
        <p14:creationId xmlns:p14="http://schemas.microsoft.com/office/powerpoint/2010/main" val="1317028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orównani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a:t>Kliknij, aby edytować style wzorca tekstu</a:t>
            </a:r>
          </a:p>
        </p:txBody>
      </p:sp>
      <p:sp>
        <p:nvSpPr>
          <p:cNvPr id="4" name="Content Placeholder 3"/>
          <p:cNvSpPr>
            <a:spLocks noGrp="1"/>
          </p:cNvSpPr>
          <p:nvPr>
            <p:ph sz="half" idx="2"/>
          </p:nvPr>
        </p:nvSpPr>
        <p:spPr>
          <a:xfrm>
            <a:off x="633845" y="2507551"/>
            <a:ext cx="3867150" cy="3680525"/>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a:t>Kliknij, aby edytować style wzorca tekstu</a:t>
            </a:r>
          </a:p>
        </p:txBody>
      </p:sp>
      <p:sp>
        <p:nvSpPr>
          <p:cNvPr id="6" name="Content Placeholder 5"/>
          <p:cNvSpPr>
            <a:spLocks noGrp="1"/>
          </p:cNvSpPr>
          <p:nvPr>
            <p:ph sz="quarter" idx="4"/>
          </p:nvPr>
        </p:nvSpPr>
        <p:spPr>
          <a:xfrm>
            <a:off x="4629150" y="2507551"/>
            <a:ext cx="3886201" cy="3680525"/>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pPr>
                <a:defRPr/>
              </a:pPr>
              <a:t>4/3/2025</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pPr>
                <a:defRPr/>
              </a:pPr>
              <a:t>‹#›</a:t>
            </a:fld>
            <a:endParaRPr lang="pl-PL"/>
          </a:p>
        </p:txBody>
      </p:sp>
      <p:sp>
        <p:nvSpPr>
          <p:cNvPr id="10" name="Title 9"/>
          <p:cNvSpPr>
            <a:spLocks noGrp="1"/>
          </p:cNvSpPr>
          <p:nvPr>
            <p:ph type="title"/>
          </p:nvPr>
        </p:nvSpPr>
        <p:spPr/>
        <p:txBody>
          <a:bodyPr/>
          <a:lstStyle/>
          <a:p>
            <a:r>
              <a:rPr lang="pl-PL"/>
              <a:t>Kliknij, aby edytować styl</a:t>
            </a:r>
            <a:endParaRPr lang="en-US" dirty="0"/>
          </a:p>
        </p:txBody>
      </p:sp>
    </p:spTree>
    <p:extLst>
      <p:ext uri="{BB962C8B-B14F-4D97-AF65-F5344CB8AC3E}">
        <p14:creationId xmlns:p14="http://schemas.microsoft.com/office/powerpoint/2010/main" val="1376070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ylko tytuł">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E01B3AC7-DF76-488C-BE78-6EFB6B90B537}" type="datetimeFigureOut">
              <a:rPr lang="en-US" smtClean="0"/>
              <a:pPr>
                <a:defRPr/>
              </a:pPr>
              <a:t>4/3/2025</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pPr>
                <a:defRPr/>
              </a:pPr>
              <a:t>‹#›</a:t>
            </a:fld>
            <a:endParaRPr lang="pl-PL"/>
          </a:p>
        </p:txBody>
      </p:sp>
      <p:sp>
        <p:nvSpPr>
          <p:cNvPr id="6" name="Title 5"/>
          <p:cNvSpPr>
            <a:spLocks noGrp="1"/>
          </p:cNvSpPr>
          <p:nvPr>
            <p:ph type="title"/>
          </p:nvPr>
        </p:nvSpPr>
        <p:spPr/>
        <p:txBody>
          <a:bodyPr/>
          <a:lstStyle/>
          <a:p>
            <a:r>
              <a:rPr lang="pl-PL"/>
              <a:t>Kliknij, aby edytować styl</a:t>
            </a:r>
            <a:endParaRPr lang="en-US"/>
          </a:p>
        </p:txBody>
      </p:sp>
    </p:spTree>
    <p:extLst>
      <p:ext uri="{BB962C8B-B14F-4D97-AF65-F5344CB8AC3E}">
        <p14:creationId xmlns:p14="http://schemas.microsoft.com/office/powerpoint/2010/main" val="774167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pPr>
                <a:defRPr/>
              </a:pPr>
              <a:t>4/3/2025</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pPr>
                <a:defRPr/>
              </a:pPr>
              <a:t>‹#›</a:t>
            </a:fld>
            <a:endParaRPr lang="pl-PL"/>
          </a:p>
        </p:txBody>
      </p:sp>
    </p:spTree>
    <p:extLst>
      <p:ext uri="{BB962C8B-B14F-4D97-AF65-F5344CB8AC3E}">
        <p14:creationId xmlns:p14="http://schemas.microsoft.com/office/powerpoint/2010/main" val="2409488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pl-PL"/>
              <a:t>Kliknij, aby edytować styl</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pPr>
                <a:defRPr/>
              </a:pPr>
              <a:t>4/3/2025</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pPr>
                <a:defRPr/>
              </a:pPr>
              <a:t>‹#›</a:t>
            </a:fld>
            <a:endParaRPr lang="pl-PL"/>
          </a:p>
        </p:txBody>
      </p:sp>
    </p:spTree>
    <p:extLst>
      <p:ext uri="{BB962C8B-B14F-4D97-AF65-F5344CB8AC3E}">
        <p14:creationId xmlns:p14="http://schemas.microsoft.com/office/powerpoint/2010/main" val="2192169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pl-PL"/>
              <a:t>Kliknij, aby edytować styl</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l-PL"/>
              <a:t>Kliknij ikonę, aby dodać obraz</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pPr>
                <a:defRPr/>
              </a:pPr>
              <a:t>4/3/2025</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pPr>
                <a:defRPr/>
              </a:pPr>
              <a:t>‹#›</a:t>
            </a:fld>
            <a:endParaRPr lang="pl-PL"/>
          </a:p>
        </p:txBody>
      </p:sp>
    </p:spTree>
    <p:extLst>
      <p:ext uri="{BB962C8B-B14F-4D97-AF65-F5344CB8AC3E}">
        <p14:creationId xmlns:p14="http://schemas.microsoft.com/office/powerpoint/2010/main" val="2151616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a:p>
        </p:txBody>
      </p:sp>
      <p:sp>
        <p:nvSpPr>
          <p:cNvPr id="3" name="Vertical Text Placeholder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pPr>
                <a:defRPr/>
              </a:pPr>
              <a:t>4/3/2025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pPr>
                <a:defRPr/>
              </a:pPr>
              <a:t>‹#›</a:t>
            </a:fld>
            <a:endParaRPr lang="pl-PL"/>
          </a:p>
        </p:txBody>
      </p:sp>
    </p:spTree>
    <p:extLst>
      <p:ext uri="{BB962C8B-B14F-4D97-AF65-F5344CB8AC3E}">
        <p14:creationId xmlns:p14="http://schemas.microsoft.com/office/powerpoint/2010/main" val="2418842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pl-PL"/>
              <a:t>Kliknij, aby edytować styl</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pPr>
                <a:defRPr/>
              </a:pPr>
              <a:t>4/3/2025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pPr>
                <a:defRPr/>
              </a:pPr>
              <a:t>‹#›</a:t>
            </a:fld>
            <a:endParaRPr lang="pl-PL"/>
          </a:p>
        </p:txBody>
      </p:sp>
    </p:spTree>
    <p:extLst>
      <p:ext uri="{BB962C8B-B14F-4D97-AF65-F5344CB8AC3E}">
        <p14:creationId xmlns:p14="http://schemas.microsoft.com/office/powerpoint/2010/main" val="478215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pl-PL"/>
              <a:t>Kliknij, aby edytować styl</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endParaRPr lang="en-US" dirty="0"/>
          </a:p>
        </p:txBody>
      </p:sp>
      <p:sp>
        <p:nvSpPr>
          <p:cNvPr id="4" name="Date Placeholder 3"/>
          <p:cNvSpPr>
            <a:spLocks noGrp="1"/>
          </p:cNvSpPr>
          <p:nvPr>
            <p:ph type="dt" sz="half" idx="10"/>
          </p:nvPr>
        </p:nvSpPr>
        <p:spPr>
          <a:xfrm>
            <a:off x="7325773" y="6117336"/>
            <a:ext cx="857473" cy="365125"/>
          </a:xfrm>
        </p:spPr>
        <p:txBody>
          <a:bodyPr/>
          <a:lstStyle/>
          <a:p>
            <a:pPr>
              <a:defRPr/>
            </a:pPr>
            <a:fld id="{AEB05DFB-580B-4C6C-BAB6-518D8BD4E69C}" type="datetimeFigureOut">
              <a:rPr lang="en-US" smtClean="0"/>
              <a:pPr>
                <a:defRPr/>
              </a:pPr>
              <a:t>4/3/2025</a:t>
            </a:fld>
            <a:endParaRPr lang="en-US"/>
          </a:p>
        </p:txBody>
      </p:sp>
      <p:sp>
        <p:nvSpPr>
          <p:cNvPr id="5" name="Footer Placeholder 4"/>
          <p:cNvSpPr>
            <a:spLocks noGrp="1"/>
          </p:cNvSpPr>
          <p:nvPr>
            <p:ph type="ftr" sz="quarter" idx="11"/>
          </p:nvPr>
        </p:nvSpPr>
        <p:spPr>
          <a:xfrm>
            <a:off x="3623733" y="6117336"/>
            <a:ext cx="3609438" cy="365125"/>
          </a:xfrm>
        </p:spPr>
        <p:txBody>
          <a:bodyPr/>
          <a:lstStyle/>
          <a:p>
            <a:pPr>
              <a:defRPr/>
            </a:pPr>
            <a:endParaRPr lang="en-US"/>
          </a:p>
        </p:txBody>
      </p:sp>
      <p:sp>
        <p:nvSpPr>
          <p:cNvPr id="6" name="Slide Number Placeholder 5"/>
          <p:cNvSpPr>
            <a:spLocks noGrp="1"/>
          </p:cNvSpPr>
          <p:nvPr>
            <p:ph type="sldNum" sz="quarter" idx="12"/>
          </p:nvPr>
        </p:nvSpPr>
        <p:spPr>
          <a:xfrm>
            <a:off x="8275320" y="6117336"/>
            <a:ext cx="411480" cy="365125"/>
          </a:xfrm>
        </p:spPr>
        <p:txBody>
          <a:bodyPr/>
          <a:lstStyle/>
          <a:p>
            <a:pPr>
              <a:defRPr/>
            </a:pPr>
            <a:fld id="{4F32BE9E-BBF1-47B1-AE17-271F3CF64838}" type="slidenum">
              <a:rPr lang="pl-PL" smtClean="0"/>
              <a:pPr>
                <a:defRPr/>
              </a:pPr>
              <a:t>‹#›</a:t>
            </a:fld>
            <a:endParaRPr lang="pl-PL"/>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38875951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pl-PL"/>
              <a:t>Kliknij, aby edytować styl</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a:xfrm>
            <a:off x="7344329" y="6108173"/>
            <a:ext cx="857473" cy="365125"/>
          </a:xfrm>
        </p:spPr>
        <p:txBody>
          <a:bodyPr/>
          <a:lstStyle/>
          <a:p>
            <a:pPr>
              <a:defRPr/>
            </a:pPr>
            <a:fld id="{28C3D3C4-1343-4BA5-B401-5BEDE094660A}" type="datetimeFigureOut">
              <a:rPr lang="en-US" smtClean="0"/>
              <a:pPr>
                <a:defRPr/>
              </a:pPr>
              <a:t>4/3/2025</a:t>
            </a:fld>
            <a:endParaRPr lang="en-US"/>
          </a:p>
        </p:txBody>
      </p:sp>
      <p:sp>
        <p:nvSpPr>
          <p:cNvPr id="5" name="Footer Placeholder 4"/>
          <p:cNvSpPr>
            <a:spLocks noGrp="1"/>
          </p:cNvSpPr>
          <p:nvPr>
            <p:ph type="ftr" sz="quarter" idx="11"/>
          </p:nvPr>
        </p:nvSpPr>
        <p:spPr>
          <a:xfrm>
            <a:off x="1972647" y="6108173"/>
            <a:ext cx="5314517" cy="365125"/>
          </a:xfrm>
        </p:spPr>
        <p:txBody>
          <a:bodyPr/>
          <a:lstStyle/>
          <a:p>
            <a:pPr>
              <a:defRPr/>
            </a:pPr>
            <a:endParaRPr lang="en-US"/>
          </a:p>
        </p:txBody>
      </p:sp>
      <p:sp>
        <p:nvSpPr>
          <p:cNvPr id="6" name="Slide Number Placeholder 5"/>
          <p:cNvSpPr>
            <a:spLocks noGrp="1"/>
          </p:cNvSpPr>
          <p:nvPr>
            <p:ph type="sldNum" sz="quarter" idx="12"/>
          </p:nvPr>
        </p:nvSpPr>
        <p:spPr>
          <a:xfrm>
            <a:off x="8258967" y="6108173"/>
            <a:ext cx="427833" cy="365125"/>
          </a:xfrm>
        </p:spPr>
        <p:txBody>
          <a:bodyPr/>
          <a:lstStyle/>
          <a:p>
            <a:pPr>
              <a:defRPr/>
            </a:pPr>
            <a:fld id="{802D6A8A-916A-4647-A9DD-F085E2AFC857}" type="slidenum">
              <a:rPr lang="pl-PL" smtClean="0"/>
              <a:pPr>
                <a:defRPr/>
              </a:pPr>
              <a:t>‹#›</a:t>
            </a:fld>
            <a:endParaRPr lang="pl-PL"/>
          </a:p>
        </p:txBody>
      </p:sp>
    </p:spTree>
    <p:extLst>
      <p:ext uri="{BB962C8B-B14F-4D97-AF65-F5344CB8AC3E}">
        <p14:creationId xmlns:p14="http://schemas.microsoft.com/office/powerpoint/2010/main" val="8317758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pl-PL"/>
              <a:t>Kliknij, aby edytować styl</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pPr>
                <a:defRPr/>
              </a:pPr>
              <a:t>4/3/2025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a:xfrm>
            <a:off x="8273317" y="6116070"/>
            <a:ext cx="413483" cy="365125"/>
          </a:xfrm>
        </p:spPr>
        <p:txBody>
          <a:bodyPr/>
          <a:lstStyle/>
          <a:p>
            <a:pPr>
              <a:defRPr/>
            </a:pPr>
            <a:fld id="{03395814-692A-4108-A66D-0035D9081037}" type="slidenum">
              <a:rPr lang="pl-PL" smtClean="0"/>
              <a:pPr>
                <a:defRPr/>
              </a:pPr>
              <a:t>‹#›</a:t>
            </a:fld>
            <a:endParaRPr lang="pl-PL"/>
          </a:p>
        </p:txBody>
      </p:sp>
    </p:spTree>
    <p:extLst>
      <p:ext uri="{BB962C8B-B14F-4D97-AF65-F5344CB8AC3E}">
        <p14:creationId xmlns:p14="http://schemas.microsoft.com/office/powerpoint/2010/main" val="36688411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pl-PL"/>
              <a:t>Kliknij, aby edytować styl</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pPr>
                <a:defRPr/>
              </a:pPr>
              <a:t>4/3/2025</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pPr>
                <a:defRPr/>
              </a:pPr>
              <a:t>‹#›</a:t>
            </a:fld>
            <a:endParaRPr lang="pl-PL"/>
          </a:p>
        </p:txBody>
      </p:sp>
    </p:spTree>
    <p:extLst>
      <p:ext uri="{BB962C8B-B14F-4D97-AF65-F5344CB8AC3E}">
        <p14:creationId xmlns:p14="http://schemas.microsoft.com/office/powerpoint/2010/main" val="1589768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l-PL"/>
              <a:t>Kliknij, aby edytować styl</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pPr>
                <a:defRPr/>
              </a:pPr>
              <a:t>4/3/2025</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pPr>
                <a:defRPr/>
              </a:pPr>
              <a:t>‹#›</a:t>
            </a:fld>
            <a:endParaRPr lang="pl-PL"/>
          </a:p>
        </p:txBody>
      </p:sp>
    </p:spTree>
    <p:extLst>
      <p:ext uri="{BB962C8B-B14F-4D97-AF65-F5344CB8AC3E}">
        <p14:creationId xmlns:p14="http://schemas.microsoft.com/office/powerpoint/2010/main" val="2316951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pPr>
              <a:defRPr/>
            </a:pPr>
            <a:fld id="{E01B3AC7-DF76-488C-BE78-6EFB6B90B537}" type="datetimeFigureOut">
              <a:rPr lang="en-US" smtClean="0"/>
              <a:pPr>
                <a:defRPr/>
              </a:pPr>
              <a:t>4/3/2025</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pPr>
                <a:defRPr/>
              </a:pPr>
              <a:t>‹#›</a:t>
            </a:fld>
            <a:endParaRPr lang="pl-PL"/>
          </a:p>
        </p:txBody>
      </p:sp>
    </p:spTree>
    <p:extLst>
      <p:ext uri="{BB962C8B-B14F-4D97-AF65-F5344CB8AC3E}">
        <p14:creationId xmlns:p14="http://schemas.microsoft.com/office/powerpoint/2010/main" val="22820138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pPr>
                <a:defRPr/>
              </a:pPr>
              <a:t>4/3/2025</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pPr>
                <a:defRPr/>
              </a:pPr>
              <a:t>‹#›</a:t>
            </a:fld>
            <a:endParaRPr lang="pl-PL"/>
          </a:p>
        </p:txBody>
      </p:sp>
    </p:spTree>
    <p:extLst>
      <p:ext uri="{BB962C8B-B14F-4D97-AF65-F5344CB8AC3E}">
        <p14:creationId xmlns:p14="http://schemas.microsoft.com/office/powerpoint/2010/main" val="25103149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pl-PL"/>
              <a:t>Kliknij, aby edytować styl</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pPr>
                <a:defRPr/>
              </a:pPr>
              <a:t>4/3/2025</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pPr>
                <a:defRPr/>
              </a:pPr>
              <a:t>‹#›</a:t>
            </a:fld>
            <a:endParaRPr lang="pl-PL"/>
          </a:p>
        </p:txBody>
      </p:sp>
    </p:spTree>
    <p:extLst>
      <p:ext uri="{BB962C8B-B14F-4D97-AF65-F5344CB8AC3E}">
        <p14:creationId xmlns:p14="http://schemas.microsoft.com/office/powerpoint/2010/main" val="9409929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pl-PL"/>
              <a:t>Kliknij, aby edytować styl</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a:t>Kliknij ikonę, aby dodać obraz</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pPr>
                <a:defRPr/>
              </a:pPr>
              <a:t>4/3/2025</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pPr>
                <a:defRPr/>
              </a:pPr>
              <a:t>‹#›</a:t>
            </a:fld>
            <a:endParaRPr lang="pl-PL"/>
          </a:p>
        </p:txBody>
      </p:sp>
    </p:spTree>
    <p:extLst>
      <p:ext uri="{BB962C8B-B14F-4D97-AF65-F5344CB8AC3E}">
        <p14:creationId xmlns:p14="http://schemas.microsoft.com/office/powerpoint/2010/main" val="19089545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Obraz panoramiczny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pl-PL"/>
              <a:t>Kliknij, aby edytować styl</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a:t>Kliknij ikonę, aby dodać obraz</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endParaRPr lang="pl-PL"/>
          </a:p>
        </p:txBody>
      </p:sp>
      <p:sp>
        <p:nvSpPr>
          <p:cNvPr id="6" name="Footer Placeholder 5"/>
          <p:cNvSpPr>
            <a:spLocks noGrp="1"/>
          </p:cNvSpPr>
          <p:nvPr>
            <p:ph type="ftr" sz="quarter" idx="11"/>
          </p:nvPr>
        </p:nvSpPr>
        <p:spPr/>
        <p:txBody>
          <a:bodyPr/>
          <a:lstStyle/>
          <a:p>
            <a:pPr>
              <a:defRPr/>
            </a:pPr>
            <a:endParaRPr lang="pl-PL"/>
          </a:p>
        </p:txBody>
      </p:sp>
      <p:sp>
        <p:nvSpPr>
          <p:cNvPr id="7" name="Slide Number Placeholder 6"/>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2202190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pl-PL"/>
              <a:t>Kliknij, aby edytować styl</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5313321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pl-PL"/>
              <a:t>Kliknij, aby edytować styl</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a:t>Kliknij, aby edytować style wzorca tekstu</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3942599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pl-PL"/>
              <a:t>Kliknij, aby edytować styl</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20121123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Karta nazwy cytatu">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pl-PL"/>
              <a:t>Kliknij, aby edytować styl</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pl-PL"/>
              <a:t>Kliknij, aby edytować style wzorca tekstu</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7874517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Prawda lub fałsz">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pl-PL"/>
              <a:t>Kliknij, aby edytować styl</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pl-PL"/>
              <a:t>Kliknij, aby edytować style wzorca tekstu</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4376350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ancho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pPr>
                <a:defRPr/>
              </a:pPr>
              <a:t>4/3/2025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pPr>
                <a:defRPr/>
              </a:pPr>
              <a:t>‹#›</a:t>
            </a:fld>
            <a:endParaRPr lang="pl-PL"/>
          </a:p>
        </p:txBody>
      </p:sp>
    </p:spTree>
    <p:extLst>
      <p:ext uri="{BB962C8B-B14F-4D97-AF65-F5344CB8AC3E}">
        <p14:creationId xmlns:p14="http://schemas.microsoft.com/office/powerpoint/2010/main" val="36587609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pl-PL"/>
              <a:t>Kliknij, aby edytować styl</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pPr>
                <a:defRPr/>
              </a:pPr>
              <a:t>4/3/2025</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pPr>
                <a:defRPr/>
              </a:pPr>
              <a:t>‹#›</a:t>
            </a:fld>
            <a:endParaRPr lang="pl-PL"/>
          </a:p>
        </p:txBody>
      </p:sp>
    </p:spTree>
    <p:extLst>
      <p:ext uri="{BB962C8B-B14F-4D97-AF65-F5344CB8AC3E}">
        <p14:creationId xmlns:p14="http://schemas.microsoft.com/office/powerpoint/2010/main" val="15798604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grpSp>
        <p:nvGrpSpPr>
          <p:cNvPr id="25" name="Group 24"/>
          <p:cNvGrpSpPr/>
          <p:nvPr/>
        </p:nvGrpSpPr>
        <p:grpSpPr>
          <a:xfrm>
            <a:off x="203200" y="2"/>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4" y="914401"/>
            <a:ext cx="6947127" cy="3488266"/>
          </a:xfrm>
        </p:spPr>
        <p:txBody>
          <a:bodyPr anchor="b">
            <a:normAutofit/>
          </a:bodyPr>
          <a:lstStyle>
            <a:lvl1pPr algn="r">
              <a:defRPr sz="4050">
                <a:effectLst/>
              </a:defRPr>
            </a:lvl1pPr>
          </a:lstStyle>
          <a:p>
            <a:r>
              <a:rPr lang="pl-PL"/>
              <a:t>Kliknij, aby edytować styl</a:t>
            </a:r>
            <a:endParaRPr lang="en-US" dirty="0"/>
          </a:p>
        </p:txBody>
      </p:sp>
      <p:sp>
        <p:nvSpPr>
          <p:cNvPr id="3" name="Subtitle 2"/>
          <p:cNvSpPr>
            <a:spLocks noGrp="1"/>
          </p:cNvSpPr>
          <p:nvPr>
            <p:ph type="subTitle" idx="1"/>
          </p:nvPr>
        </p:nvSpPr>
        <p:spPr>
          <a:xfrm>
            <a:off x="2924239" y="4402668"/>
            <a:ext cx="5762563" cy="1364531"/>
          </a:xfrm>
        </p:spPr>
        <p:txBody>
          <a:bodyPr anchor="t">
            <a:normAutofit/>
          </a:bodyPr>
          <a:lstStyle>
            <a:lvl1pPr marL="0" indent="0" algn="r">
              <a:buNone/>
              <a:defRPr sz="1350">
                <a:solidFill>
                  <a:schemeClr val="tx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pl-PL"/>
              <a:t>Kliknij, aby edytować styl wzorca podtytułu</a:t>
            </a:r>
            <a:endParaRPr lang="en-US" dirty="0"/>
          </a:p>
        </p:txBody>
      </p:sp>
      <p:sp>
        <p:nvSpPr>
          <p:cNvPr id="4" name="Date Placeholder 3"/>
          <p:cNvSpPr>
            <a:spLocks noGrp="1"/>
          </p:cNvSpPr>
          <p:nvPr>
            <p:ph type="dt" sz="half" idx="10"/>
          </p:nvPr>
        </p:nvSpPr>
        <p:spPr>
          <a:xfrm>
            <a:off x="7325774" y="6117338"/>
            <a:ext cx="857473" cy="365125"/>
          </a:xfrm>
        </p:spPr>
        <p:txBody>
          <a:bodyPr/>
          <a:lstStyle/>
          <a:p>
            <a:pPr>
              <a:defRPr/>
            </a:pPr>
            <a:fld id="{AEB05DFB-580B-4C6C-BAB6-518D8BD4E69C}" type="datetimeFigureOut">
              <a:rPr lang="en-US" smtClean="0">
                <a:solidFill>
                  <a:prstClr val="black"/>
                </a:solidFill>
              </a:rPr>
              <a:pPr>
                <a:defRPr/>
              </a:pPr>
              <a:t>4/3/2025</a:t>
            </a:fld>
            <a:endParaRPr lang="en-US">
              <a:solidFill>
                <a:prstClr val="black"/>
              </a:solidFill>
            </a:endParaRPr>
          </a:p>
        </p:txBody>
      </p:sp>
      <p:sp>
        <p:nvSpPr>
          <p:cNvPr id="5" name="Footer Placeholder 4"/>
          <p:cNvSpPr>
            <a:spLocks noGrp="1"/>
          </p:cNvSpPr>
          <p:nvPr>
            <p:ph type="ftr" sz="quarter" idx="11"/>
          </p:nvPr>
        </p:nvSpPr>
        <p:spPr>
          <a:xfrm>
            <a:off x="3623733" y="6117338"/>
            <a:ext cx="3609438" cy="365125"/>
          </a:xfrm>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a:xfrm>
            <a:off x="8275320" y="6117338"/>
            <a:ext cx="411480" cy="365125"/>
          </a:xfrm>
        </p:spPr>
        <p:txBody>
          <a:bodyPr/>
          <a:lstStyle/>
          <a:p>
            <a:pPr>
              <a:defRPr/>
            </a:pPr>
            <a:fld id="{4F32BE9E-BBF1-47B1-AE17-271F3CF64838}" type="slidenum">
              <a:rPr lang="pl-PL" smtClean="0">
                <a:solidFill>
                  <a:prstClr val="black"/>
                </a:solidFill>
              </a:rPr>
              <a:pPr>
                <a:defRPr/>
              </a:pPr>
              <a:t>‹#›</a:t>
            </a:fld>
            <a:endParaRPr lang="pl-PL">
              <a:solidFill>
                <a:prstClr val="black"/>
              </a:solidFill>
            </a:endParaRPr>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3"/>
          <p:cNvSpPr/>
          <p:nvPr/>
        </p:nvSpPr>
        <p:spPr bwMode="auto">
          <a:xfrm>
            <a:off x="560389"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29735990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a:xfrm>
            <a:off x="982134" y="457201"/>
            <a:ext cx="7704667" cy="1981200"/>
          </a:xfrm>
        </p:spPr>
        <p:txBody>
          <a:bodyPr/>
          <a:lstStyle/>
          <a:p>
            <a:r>
              <a:rPr lang="pl-PL"/>
              <a:t>Kliknij, aby edytować styl</a:t>
            </a:r>
            <a:endParaRPr lang="en-US" dirty="0"/>
          </a:p>
        </p:txBody>
      </p:sp>
      <p:sp>
        <p:nvSpPr>
          <p:cNvPr id="3" name="Content Placeholder 2"/>
          <p:cNvSpPr>
            <a:spLocks noGrp="1"/>
          </p:cNvSpPr>
          <p:nvPr>
            <p:ph idx="1"/>
          </p:nvPr>
        </p:nvSpPr>
        <p:spPr>
          <a:xfrm>
            <a:off x="982134" y="2667000"/>
            <a:ext cx="7704667" cy="3332816"/>
          </a:xfrm>
        </p:spPr>
        <p:txBody>
          <a:bodyPr anchor="ct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a:xfrm>
            <a:off x="7344330" y="6108175"/>
            <a:ext cx="857473" cy="365125"/>
          </a:xfrm>
        </p:spPr>
        <p:txBody>
          <a:bodyPr/>
          <a:lstStyle/>
          <a:p>
            <a:pPr>
              <a:defRPr/>
            </a:pPr>
            <a:fld id="{28C3D3C4-1343-4BA5-B401-5BEDE094660A}" type="datetimeFigureOut">
              <a:rPr lang="en-US" smtClean="0">
                <a:solidFill>
                  <a:prstClr val="black"/>
                </a:solidFill>
              </a:rPr>
              <a:pPr>
                <a:defRPr/>
              </a:pPr>
              <a:t>4/3/2025</a:t>
            </a:fld>
            <a:endParaRPr lang="en-US">
              <a:solidFill>
                <a:prstClr val="black"/>
              </a:solidFill>
            </a:endParaRPr>
          </a:p>
        </p:txBody>
      </p:sp>
      <p:sp>
        <p:nvSpPr>
          <p:cNvPr id="5" name="Footer Placeholder 4"/>
          <p:cNvSpPr>
            <a:spLocks noGrp="1"/>
          </p:cNvSpPr>
          <p:nvPr>
            <p:ph type="ftr" sz="quarter" idx="11"/>
          </p:nvPr>
        </p:nvSpPr>
        <p:spPr>
          <a:xfrm>
            <a:off x="1972648" y="6108175"/>
            <a:ext cx="5314517" cy="365125"/>
          </a:xfrm>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a:xfrm>
            <a:off x="8258968" y="6108175"/>
            <a:ext cx="427833" cy="365125"/>
          </a:xfrm>
        </p:spPr>
        <p:txBody>
          <a:bodyPr/>
          <a:lstStyle/>
          <a:p>
            <a:pPr>
              <a:defRPr/>
            </a:pPr>
            <a:fld id="{802D6A8A-916A-4647-A9DD-F085E2AFC857}"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41668000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1986996" y="2667000"/>
            <a:ext cx="6699805" cy="2360071"/>
          </a:xfrm>
        </p:spPr>
        <p:txBody>
          <a:bodyPr anchor="b"/>
          <a:lstStyle>
            <a:lvl1pPr algn="r">
              <a:defRPr sz="3000" b="0" cap="none"/>
            </a:lvl1pPr>
          </a:lstStyle>
          <a:p>
            <a:r>
              <a:rPr lang="pl-PL"/>
              <a:t>Kliknij, aby edytować styl</a:t>
            </a:r>
            <a:endParaRPr lang="en-US" dirty="0"/>
          </a:p>
        </p:txBody>
      </p:sp>
      <p:sp>
        <p:nvSpPr>
          <p:cNvPr id="3" name="Text Placeholder 2"/>
          <p:cNvSpPr>
            <a:spLocks noGrp="1"/>
          </p:cNvSpPr>
          <p:nvPr>
            <p:ph type="body" idx="1"/>
          </p:nvPr>
        </p:nvSpPr>
        <p:spPr>
          <a:xfrm>
            <a:off x="1986999" y="5027070"/>
            <a:ext cx="6699802" cy="860400"/>
          </a:xfrm>
        </p:spPr>
        <p:txBody>
          <a:bodyPr anchor="t">
            <a:normAutofit/>
          </a:bodyPr>
          <a:lstStyle>
            <a:lvl1pPr marL="0" indent="0" algn="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solidFill>
                  <a:prstClr val="black"/>
                </a:solidFill>
              </a:rPr>
              <a:pPr>
                <a:defRPr/>
              </a:pPr>
              <a:t>4/3/2025</a:t>
            </a:fld>
            <a:endParaRPr lang="en-US">
              <a:solidFill>
                <a:prstClr val="black"/>
              </a:solidFill>
            </a:endParaRPr>
          </a:p>
        </p:txBody>
      </p:sp>
      <p:sp>
        <p:nvSpPr>
          <p:cNvPr id="5" name="Footer Placeholder 4"/>
          <p:cNvSpPr>
            <a:spLocks noGrp="1"/>
          </p:cNvSpPr>
          <p:nvPr>
            <p:ph type="ftr" sz="quarter" idx="11"/>
          </p:nvPr>
        </p:nvSpPr>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a:xfrm>
            <a:off x="8273318" y="6116072"/>
            <a:ext cx="413483" cy="365125"/>
          </a:xfrm>
        </p:spPr>
        <p:txBody>
          <a:bodyPr/>
          <a:lstStyle/>
          <a:p>
            <a:pPr>
              <a:defRPr/>
            </a:pPr>
            <a:fld id="{03395814-692A-4108-A66D-0035D9081037}"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6312252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982134" y="685803"/>
            <a:ext cx="7704667" cy="1752599"/>
          </a:xfrm>
        </p:spPr>
        <p:txBody>
          <a:bodyPr/>
          <a:lstStyle/>
          <a:p>
            <a:r>
              <a:rPr lang="pl-PL"/>
              <a:t>Kliknij, aby edytować styl</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solidFill>
                  <a:prstClr val="black"/>
                </a:solidFill>
              </a:rPr>
              <a:pPr>
                <a:defRPr/>
              </a:pPr>
              <a:t>4/3/2025</a:t>
            </a:fld>
            <a:endParaRPr lang="en-US">
              <a:solidFill>
                <a:prstClr val="black"/>
              </a:solidFill>
            </a:endParaRPr>
          </a:p>
        </p:txBody>
      </p:sp>
      <p:sp>
        <p:nvSpPr>
          <p:cNvPr id="6" name="Footer Placeholder 5"/>
          <p:cNvSpPr>
            <a:spLocks noGrp="1"/>
          </p:cNvSpPr>
          <p:nvPr>
            <p:ph type="ftr" sz="quarter" idx="11"/>
          </p:nvPr>
        </p:nvSpPr>
        <p:spPr/>
        <p:txBody>
          <a:bodyPr/>
          <a:lstStyle/>
          <a:p>
            <a:pPr>
              <a:defRPr/>
            </a:pPr>
            <a:endParaRPr lang="en-US">
              <a:solidFill>
                <a:prstClr val="black"/>
              </a:solidFill>
            </a:endParaRPr>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3544997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l-PL"/>
              <a:t>Kliknij, aby edytować styl</a:t>
            </a:r>
            <a:endParaRPr lang="en-US" dirty="0"/>
          </a:p>
        </p:txBody>
      </p:sp>
      <p:sp>
        <p:nvSpPr>
          <p:cNvPr id="3" name="Text Placeholder 2"/>
          <p:cNvSpPr>
            <a:spLocks noGrp="1"/>
          </p:cNvSpPr>
          <p:nvPr>
            <p:ph type="body" idx="1"/>
          </p:nvPr>
        </p:nvSpPr>
        <p:spPr>
          <a:xfrm>
            <a:off x="1329482" y="2658533"/>
            <a:ext cx="3456291" cy="576262"/>
          </a:xfrm>
        </p:spPr>
        <p:txBody>
          <a:bodyPr anchor="b">
            <a:noAutofit/>
          </a:bodyPr>
          <a:lstStyle>
            <a:lvl1pPr marL="0" indent="0">
              <a:buNone/>
              <a:defRPr sz="2100" b="0">
                <a:solidFill>
                  <a:schemeClr val="accent1">
                    <a:lumMod val="7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a:t>Kliknij, aby edytować style wzorca tekstu</a:t>
            </a:r>
          </a:p>
        </p:txBody>
      </p:sp>
      <p:sp>
        <p:nvSpPr>
          <p:cNvPr id="4" name="Content Placeholder 3"/>
          <p:cNvSpPr>
            <a:spLocks noGrp="1"/>
          </p:cNvSpPr>
          <p:nvPr>
            <p:ph sz="half" idx="2"/>
          </p:nvPr>
        </p:nvSpPr>
        <p:spPr>
          <a:xfrm>
            <a:off x="1113523" y="3335338"/>
            <a:ext cx="3672248" cy="2665259"/>
          </a:xfrm>
        </p:spPr>
        <p:txBody>
          <a:bodyPr anchor="t">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100" b="0">
                <a:solidFill>
                  <a:schemeClr val="accent1">
                    <a:lumMod val="7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a:t>Kliknij, aby edytować style wzorca tekstu</a:t>
            </a:r>
          </a:p>
        </p:txBody>
      </p:sp>
      <p:sp>
        <p:nvSpPr>
          <p:cNvPr id="6" name="Content Placeholder 5"/>
          <p:cNvSpPr>
            <a:spLocks noGrp="1"/>
          </p:cNvSpPr>
          <p:nvPr>
            <p:ph sz="quarter" idx="4"/>
          </p:nvPr>
        </p:nvSpPr>
        <p:spPr>
          <a:xfrm>
            <a:off x="4957267" y="3335338"/>
            <a:ext cx="3672248" cy="2665259"/>
          </a:xfrm>
        </p:spPr>
        <p:txBody>
          <a:bodyPr anchor="t">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solidFill>
                  <a:prstClr val="black"/>
                </a:solidFill>
              </a:rPr>
              <a:pPr>
                <a:defRPr/>
              </a:pPr>
              <a:t>4/3/2025</a:t>
            </a:fld>
            <a:endParaRPr lang="en-US">
              <a:solidFill>
                <a:prstClr val="black"/>
              </a:solidFill>
            </a:endParaRPr>
          </a:p>
        </p:txBody>
      </p:sp>
      <p:sp>
        <p:nvSpPr>
          <p:cNvPr id="8" name="Footer Placeholder 7"/>
          <p:cNvSpPr>
            <a:spLocks noGrp="1"/>
          </p:cNvSpPr>
          <p:nvPr>
            <p:ph type="ftr" sz="quarter" idx="11"/>
          </p:nvPr>
        </p:nvSpPr>
        <p:spPr/>
        <p:txBody>
          <a:bodyPr/>
          <a:lstStyle/>
          <a:p>
            <a:pPr>
              <a:defRPr/>
            </a:pPr>
            <a:endParaRPr lang="en-US">
              <a:solidFill>
                <a:prstClr val="black"/>
              </a:solidFill>
            </a:endParaRPr>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12263654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pPr>
              <a:defRPr/>
            </a:pPr>
            <a:fld id="{E01B3AC7-DF76-488C-BE78-6EFB6B90B537}" type="datetimeFigureOut">
              <a:rPr lang="en-US" smtClean="0">
                <a:solidFill>
                  <a:prstClr val="black"/>
                </a:solidFill>
              </a:rPr>
              <a:pPr>
                <a:defRPr/>
              </a:pPr>
              <a:t>4/3/2025</a:t>
            </a:fld>
            <a:endParaRPr lang="en-US">
              <a:solidFill>
                <a:prstClr val="black"/>
              </a:solidFill>
            </a:endParaRPr>
          </a:p>
        </p:txBody>
      </p:sp>
      <p:sp>
        <p:nvSpPr>
          <p:cNvPr id="4" name="Footer Placeholder 3"/>
          <p:cNvSpPr>
            <a:spLocks noGrp="1"/>
          </p:cNvSpPr>
          <p:nvPr>
            <p:ph type="ftr" sz="quarter" idx="11"/>
          </p:nvPr>
        </p:nvSpPr>
        <p:spPr/>
        <p:txBody>
          <a:bodyPr/>
          <a:lstStyle/>
          <a:p>
            <a:pPr>
              <a:defRPr/>
            </a:pPr>
            <a:endParaRPr lang="en-US">
              <a:solidFill>
                <a:prstClr val="black"/>
              </a:solidFill>
            </a:endParaRPr>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4522445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solidFill>
                  <a:prstClr val="black"/>
                </a:solidFill>
              </a:rPr>
              <a:pPr>
                <a:defRPr/>
              </a:pPr>
              <a:t>4/3/2025</a:t>
            </a:fld>
            <a:endParaRPr lang="en-US">
              <a:solidFill>
                <a:prstClr val="black"/>
              </a:solidFill>
            </a:endParaRPr>
          </a:p>
        </p:txBody>
      </p:sp>
      <p:sp>
        <p:nvSpPr>
          <p:cNvPr id="3" name="Footer Placeholder 2"/>
          <p:cNvSpPr>
            <a:spLocks noGrp="1"/>
          </p:cNvSpPr>
          <p:nvPr>
            <p:ph type="ftr" sz="quarter" idx="11"/>
          </p:nvPr>
        </p:nvSpPr>
        <p:spPr/>
        <p:txBody>
          <a:bodyPr/>
          <a:lstStyle/>
          <a:p>
            <a:pPr>
              <a:defRPr/>
            </a:pPr>
            <a:endParaRPr lang="en-US">
              <a:solidFill>
                <a:prstClr val="black"/>
              </a:solidFill>
            </a:endParaRPr>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10251410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5" y="1600200"/>
            <a:ext cx="2662534" cy="1371600"/>
          </a:xfrm>
        </p:spPr>
        <p:txBody>
          <a:bodyPr anchor="b">
            <a:normAutofit/>
          </a:bodyPr>
          <a:lstStyle>
            <a:lvl1pPr algn="ctr">
              <a:defRPr sz="1800" b="0"/>
            </a:lvl1pPr>
          </a:lstStyle>
          <a:p>
            <a:r>
              <a:rPr lang="pl-PL"/>
              <a:t>Kliknij, aby edytować styl</a:t>
            </a:r>
            <a:endParaRPr lang="en-US" dirty="0"/>
          </a:p>
        </p:txBody>
      </p:sp>
      <p:sp>
        <p:nvSpPr>
          <p:cNvPr id="3" name="Content Placeholder 2"/>
          <p:cNvSpPr>
            <a:spLocks noGrp="1"/>
          </p:cNvSpPr>
          <p:nvPr>
            <p:ph idx="1"/>
          </p:nvPr>
        </p:nvSpPr>
        <p:spPr>
          <a:xfrm>
            <a:off x="3947553" y="685802"/>
            <a:ext cx="4681962" cy="5105401"/>
          </a:xfrm>
        </p:spPr>
        <p:txBody>
          <a:bodyPr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1113525" y="2971800"/>
            <a:ext cx="2662534" cy="1828800"/>
          </a:xfrm>
        </p:spPr>
        <p:txBody>
          <a:bodyPr>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solidFill>
                  <a:prstClr val="black"/>
                </a:solidFill>
              </a:rPr>
              <a:pPr>
                <a:defRPr/>
              </a:pPr>
              <a:t>4/3/2025</a:t>
            </a:fld>
            <a:endParaRPr lang="en-US">
              <a:solidFill>
                <a:prstClr val="black"/>
              </a:solidFill>
            </a:endParaRPr>
          </a:p>
        </p:txBody>
      </p:sp>
      <p:sp>
        <p:nvSpPr>
          <p:cNvPr id="6" name="Footer Placeholder 5"/>
          <p:cNvSpPr>
            <a:spLocks noGrp="1"/>
          </p:cNvSpPr>
          <p:nvPr>
            <p:ph type="ftr" sz="quarter" idx="11"/>
          </p:nvPr>
        </p:nvSpPr>
        <p:spPr/>
        <p:txBody>
          <a:bodyPr/>
          <a:lstStyle/>
          <a:p>
            <a:pPr>
              <a:defRPr/>
            </a:pPr>
            <a:endParaRPr lang="en-US">
              <a:solidFill>
                <a:prstClr val="black"/>
              </a:solidFill>
            </a:endParaRPr>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1907884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2333" y="1752599"/>
            <a:ext cx="4070679" cy="1371600"/>
          </a:xfrm>
        </p:spPr>
        <p:txBody>
          <a:bodyPr anchor="b">
            <a:normAutofit/>
          </a:bodyPr>
          <a:lstStyle>
            <a:lvl1pPr algn="ctr">
              <a:defRPr sz="2100" b="0"/>
            </a:lvl1pPr>
          </a:lstStyle>
          <a:p>
            <a:r>
              <a:rPr lang="pl-PL"/>
              <a:t>Kliknij, aby edytować styl</a:t>
            </a:r>
            <a:endParaRPr lang="en-US" dirty="0"/>
          </a:p>
        </p:txBody>
      </p:sp>
      <p:sp>
        <p:nvSpPr>
          <p:cNvPr id="14" name="Picture Placeholder 2"/>
          <p:cNvSpPr>
            <a:spLocks noGrp="1" noChangeAspect="1"/>
          </p:cNvSpPr>
          <p:nvPr>
            <p:ph type="pic" idx="1"/>
          </p:nvPr>
        </p:nvSpPr>
        <p:spPr>
          <a:xfrm>
            <a:off x="5697496"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l-PL"/>
              <a:t>Kliknij ikonę, aby dodać obraz</a:t>
            </a:r>
            <a:endParaRPr lang="en-US" dirty="0"/>
          </a:p>
        </p:txBody>
      </p:sp>
      <p:sp>
        <p:nvSpPr>
          <p:cNvPr id="4" name="Text Placeholder 3"/>
          <p:cNvSpPr>
            <a:spLocks noGrp="1"/>
          </p:cNvSpPr>
          <p:nvPr>
            <p:ph type="body" sz="half" idx="2"/>
          </p:nvPr>
        </p:nvSpPr>
        <p:spPr>
          <a:xfrm>
            <a:off x="1112333" y="3124199"/>
            <a:ext cx="4070679" cy="1828800"/>
          </a:xfrm>
        </p:spPr>
        <p:txBody>
          <a:bodyPr>
            <a:normAutofit/>
          </a:bodyPr>
          <a:lstStyle>
            <a:lvl1pPr marL="0" indent="0" algn="ctr">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solidFill>
                  <a:prstClr val="black"/>
                </a:solidFill>
              </a:rPr>
              <a:pPr>
                <a:defRPr/>
              </a:pPr>
              <a:t>4/3/2025</a:t>
            </a:fld>
            <a:endParaRPr lang="en-US">
              <a:solidFill>
                <a:prstClr val="black"/>
              </a:solidFill>
            </a:endParaRPr>
          </a:p>
        </p:txBody>
      </p:sp>
      <p:sp>
        <p:nvSpPr>
          <p:cNvPr id="6" name="Footer Placeholder 5"/>
          <p:cNvSpPr>
            <a:spLocks noGrp="1"/>
          </p:cNvSpPr>
          <p:nvPr>
            <p:ph type="ftr" sz="quarter" idx="11"/>
          </p:nvPr>
        </p:nvSpPr>
        <p:spPr/>
        <p:txBody>
          <a:bodyPr/>
          <a:lstStyle/>
          <a:p>
            <a:pPr>
              <a:defRPr/>
            </a:pPr>
            <a:endParaRPr lang="en-US">
              <a:solidFill>
                <a:prstClr val="black"/>
              </a:solidFill>
            </a:endParaRPr>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04641978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Obraz panoramiczny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4" y="4732865"/>
            <a:ext cx="7515991" cy="566738"/>
          </a:xfrm>
        </p:spPr>
        <p:txBody>
          <a:bodyPr anchor="b">
            <a:normAutofit/>
          </a:bodyPr>
          <a:lstStyle>
            <a:lvl1pPr algn="ctr">
              <a:defRPr sz="1800" b="0"/>
            </a:lvl1pPr>
          </a:lstStyle>
          <a:p>
            <a:r>
              <a:rPr lang="pl-PL"/>
              <a:t>Kliknij, aby edytować styl</a:t>
            </a:r>
            <a:endParaRPr lang="en-US" dirty="0"/>
          </a:p>
        </p:txBody>
      </p:sp>
      <p:sp>
        <p:nvSpPr>
          <p:cNvPr id="3" name="Picture Placeholder 2"/>
          <p:cNvSpPr>
            <a:spLocks noGrp="1" noChangeAspect="1"/>
          </p:cNvSpPr>
          <p:nvPr>
            <p:ph type="pic" idx="1"/>
          </p:nvPr>
        </p:nvSpPr>
        <p:spPr>
          <a:xfrm>
            <a:off x="1789976"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l-PL"/>
              <a:t>Kliknij ikonę, aby dodać obraz</a:t>
            </a:r>
            <a:endParaRPr lang="en-US" dirty="0"/>
          </a:p>
        </p:txBody>
      </p:sp>
      <p:sp>
        <p:nvSpPr>
          <p:cNvPr id="4" name="Text Placeholder 3"/>
          <p:cNvSpPr>
            <a:spLocks noGrp="1"/>
          </p:cNvSpPr>
          <p:nvPr>
            <p:ph type="body" sz="half" idx="2"/>
          </p:nvPr>
        </p:nvSpPr>
        <p:spPr>
          <a:xfrm>
            <a:off x="1113524" y="5299603"/>
            <a:ext cx="7515991" cy="493712"/>
          </a:xfrm>
        </p:spPr>
        <p:txBody>
          <a:bodyPr>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endParaRPr lang="pl-PL">
              <a:solidFill>
                <a:prstClr val="black"/>
              </a:solidFill>
            </a:endParaRPr>
          </a:p>
        </p:txBody>
      </p:sp>
      <p:sp>
        <p:nvSpPr>
          <p:cNvPr id="6" name="Footer Placeholder 5"/>
          <p:cNvSpPr>
            <a:spLocks noGrp="1"/>
          </p:cNvSpPr>
          <p:nvPr>
            <p:ph type="ftr" sz="quarter" idx="11"/>
          </p:nvPr>
        </p:nvSpPr>
        <p:spPr/>
        <p:txBody>
          <a:bodyPr/>
          <a:lstStyle/>
          <a:p>
            <a:pPr>
              <a:defRPr/>
            </a:pPr>
            <a:endParaRPr lang="pl-PL">
              <a:solidFill>
                <a:prstClr val="black"/>
              </a:solidFill>
            </a:endParaRPr>
          </a:p>
        </p:txBody>
      </p:sp>
      <p:sp>
        <p:nvSpPr>
          <p:cNvPr id="7" name="Slide Number Placeholder 6"/>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11620450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0"/>
            <a:ext cx="7515991" cy="3048000"/>
          </a:xfrm>
        </p:spPr>
        <p:txBody>
          <a:bodyPr anchor="ctr">
            <a:normAutofit/>
          </a:bodyPr>
          <a:lstStyle>
            <a:lvl1pPr algn="ctr">
              <a:defRPr sz="2400" b="0" cap="none"/>
            </a:lvl1pPr>
          </a:lstStyle>
          <a:p>
            <a:r>
              <a:rPr lang="pl-PL"/>
              <a:t>Kliknij, aby edytować styl</a:t>
            </a:r>
            <a:endParaRPr lang="en-US" dirty="0"/>
          </a:p>
        </p:txBody>
      </p:sp>
      <p:sp>
        <p:nvSpPr>
          <p:cNvPr id="3" name="Text Placeholder 2"/>
          <p:cNvSpPr>
            <a:spLocks noGrp="1"/>
          </p:cNvSpPr>
          <p:nvPr>
            <p:ph type="body" idx="1"/>
          </p:nvPr>
        </p:nvSpPr>
        <p:spPr>
          <a:xfrm>
            <a:off x="1113525" y="4343400"/>
            <a:ext cx="7515992" cy="1447800"/>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6615711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sp>
        <p:nvSpPr>
          <p:cNvPr id="14" name="TextBox 13"/>
          <p:cNvSpPr txBox="1"/>
          <p:nvPr/>
        </p:nvSpPr>
        <p:spPr>
          <a:xfrm>
            <a:off x="969422" y="863023"/>
            <a:ext cx="457319"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en-US" sz="6000" dirty="0">
                <a:solidFill>
                  <a:prstClr val="black"/>
                </a:solidFill>
                <a:effectLst/>
              </a:rPr>
              <a:t>“</a:t>
            </a:r>
          </a:p>
        </p:txBody>
      </p:sp>
      <p:sp>
        <p:nvSpPr>
          <p:cNvPr id="15" name="TextBox 14"/>
          <p:cNvSpPr txBox="1"/>
          <p:nvPr/>
        </p:nvSpPr>
        <p:spPr>
          <a:xfrm>
            <a:off x="8172198" y="2819399"/>
            <a:ext cx="457319"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a:r>
              <a:rPr lang="en-US" sz="6000" dirty="0">
                <a:solidFill>
                  <a:prstClr val="black"/>
                </a:solidFill>
                <a:effectLst/>
              </a:rPr>
              <a:t>”</a:t>
            </a:r>
          </a:p>
        </p:txBody>
      </p:sp>
      <p:sp>
        <p:nvSpPr>
          <p:cNvPr id="2" name="Title 1"/>
          <p:cNvSpPr>
            <a:spLocks noGrp="1"/>
          </p:cNvSpPr>
          <p:nvPr>
            <p:ph type="title"/>
          </p:nvPr>
        </p:nvSpPr>
        <p:spPr>
          <a:xfrm>
            <a:off x="1426742" y="685801"/>
            <a:ext cx="6974115" cy="2743199"/>
          </a:xfrm>
        </p:spPr>
        <p:txBody>
          <a:bodyPr anchor="ctr">
            <a:normAutofit/>
          </a:bodyPr>
          <a:lstStyle>
            <a:lvl1pPr algn="ctr">
              <a:defRPr sz="2400" b="0" cap="none">
                <a:solidFill>
                  <a:schemeClr val="tx1"/>
                </a:solidFill>
              </a:defRPr>
            </a:lvl1pPr>
          </a:lstStyle>
          <a:p>
            <a:r>
              <a:rPr lang="pl-PL"/>
              <a:t>Kliknij, aby edytować styl</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350"/>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pl-PL"/>
              <a:t>Kliknij, aby edytować style wzorca tekstu</a:t>
            </a:r>
          </a:p>
        </p:txBody>
      </p:sp>
      <p:sp>
        <p:nvSpPr>
          <p:cNvPr id="3" name="Text Placeholder 2"/>
          <p:cNvSpPr>
            <a:spLocks noGrp="1"/>
          </p:cNvSpPr>
          <p:nvPr>
            <p:ph type="body" idx="1"/>
          </p:nvPr>
        </p:nvSpPr>
        <p:spPr>
          <a:xfrm>
            <a:off x="1113524" y="4343400"/>
            <a:ext cx="7515991" cy="1447800"/>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93410995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sp>
        <p:nvSpPr>
          <p:cNvPr id="2" name="Title 1"/>
          <p:cNvSpPr>
            <a:spLocks noGrp="1"/>
          </p:cNvSpPr>
          <p:nvPr>
            <p:ph type="title"/>
          </p:nvPr>
        </p:nvSpPr>
        <p:spPr>
          <a:xfrm>
            <a:off x="1113526" y="3308581"/>
            <a:ext cx="7515989" cy="1468800"/>
          </a:xfrm>
        </p:spPr>
        <p:txBody>
          <a:bodyPr anchor="b">
            <a:normAutofit/>
          </a:bodyPr>
          <a:lstStyle>
            <a:lvl1pPr algn="r">
              <a:defRPr sz="2400" b="0" cap="none"/>
            </a:lvl1pPr>
          </a:lstStyle>
          <a:p>
            <a:r>
              <a:rPr lang="pl-PL"/>
              <a:t>Kliknij, aby edytować styl</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54619745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Karta nazwy cytatu">
    <p:spTree>
      <p:nvGrpSpPr>
        <p:cNvPr id="1" name=""/>
        <p:cNvGrpSpPr/>
        <p:nvPr/>
      </p:nvGrpSpPr>
      <p:grpSpPr>
        <a:xfrm>
          <a:off x="0" y="0"/>
          <a:ext cx="0" cy="0"/>
          <a:chOff x="0" y="0"/>
          <a:chExt cx="0" cy="0"/>
        </a:xfrm>
      </p:grpSpPr>
      <p:sp>
        <p:nvSpPr>
          <p:cNvPr id="14" name="TextBox 13"/>
          <p:cNvSpPr txBox="1"/>
          <p:nvPr/>
        </p:nvSpPr>
        <p:spPr>
          <a:xfrm>
            <a:off x="969422" y="863023"/>
            <a:ext cx="457319"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en-US" sz="6000" dirty="0">
                <a:solidFill>
                  <a:prstClr val="black"/>
                </a:solidFill>
                <a:effectLst/>
              </a:rPr>
              <a:t>“</a:t>
            </a:r>
          </a:p>
        </p:txBody>
      </p:sp>
      <p:sp>
        <p:nvSpPr>
          <p:cNvPr id="15" name="TextBox 14"/>
          <p:cNvSpPr txBox="1"/>
          <p:nvPr/>
        </p:nvSpPr>
        <p:spPr>
          <a:xfrm>
            <a:off x="8172198" y="2819399"/>
            <a:ext cx="457319"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a:r>
              <a:rPr lang="en-US" sz="6000" dirty="0">
                <a:solidFill>
                  <a:prstClr val="black"/>
                </a:solidFill>
                <a:effectLst/>
              </a:rPr>
              <a:t>”</a:t>
            </a:r>
          </a:p>
        </p:txBody>
      </p:sp>
      <p:sp>
        <p:nvSpPr>
          <p:cNvPr id="2" name="Title 1"/>
          <p:cNvSpPr>
            <a:spLocks noGrp="1"/>
          </p:cNvSpPr>
          <p:nvPr>
            <p:ph type="title"/>
          </p:nvPr>
        </p:nvSpPr>
        <p:spPr>
          <a:xfrm>
            <a:off x="1426742" y="685801"/>
            <a:ext cx="6974115" cy="2743199"/>
          </a:xfrm>
        </p:spPr>
        <p:txBody>
          <a:bodyPr anchor="ctr">
            <a:normAutofit/>
          </a:bodyPr>
          <a:lstStyle>
            <a:lvl1pPr algn="ctr">
              <a:defRPr sz="2400" b="0" cap="none">
                <a:solidFill>
                  <a:schemeClr val="tx1"/>
                </a:solidFill>
              </a:defRPr>
            </a:lvl1pPr>
          </a:lstStyle>
          <a:p>
            <a:r>
              <a:rPr lang="pl-PL"/>
              <a:t>Kliknij, aby edytować styl</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1800" b="0" cap="none" dirty="0">
                <a:ln w="3175" cmpd="sng">
                  <a:noFill/>
                </a:ln>
                <a:solidFill>
                  <a:schemeClr val="tx1"/>
                </a:solidFill>
                <a:effectLst/>
              </a:defRPr>
            </a:lvl1pPr>
          </a:lstStyle>
          <a:p>
            <a:pPr marL="0" lvl="0">
              <a:spcBef>
                <a:spcPct val="0"/>
              </a:spcBef>
              <a:buNone/>
            </a:pPr>
            <a:r>
              <a:rPr lang="pl-PL"/>
              <a:t>Kliknij, aby edytować style wzorca tekstu</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35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1819788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Prawda lub fałsz">
    <p:spTree>
      <p:nvGrpSpPr>
        <p:cNvPr id="1" name=""/>
        <p:cNvGrpSpPr/>
        <p:nvPr/>
      </p:nvGrpSpPr>
      <p:grpSpPr>
        <a:xfrm>
          <a:off x="0" y="0"/>
          <a:ext cx="0" cy="0"/>
          <a:chOff x="0" y="0"/>
          <a:chExt cx="0" cy="0"/>
        </a:xfrm>
      </p:grpSpPr>
      <p:sp>
        <p:nvSpPr>
          <p:cNvPr id="2" name="Title 1"/>
          <p:cNvSpPr>
            <a:spLocks noGrp="1"/>
          </p:cNvSpPr>
          <p:nvPr>
            <p:ph type="title"/>
          </p:nvPr>
        </p:nvSpPr>
        <p:spPr>
          <a:xfrm>
            <a:off x="1113526" y="685803"/>
            <a:ext cx="7515991" cy="2727325"/>
          </a:xfrm>
        </p:spPr>
        <p:txBody>
          <a:bodyPr vert="horz" lIns="91440" tIns="45720" rIns="91440" bIns="45720" rtlCol="0" anchor="ctr">
            <a:normAutofit/>
          </a:bodyPr>
          <a:lstStyle>
            <a:lvl1pPr>
              <a:defRPr lang="en-US" b="0" dirty="0"/>
            </a:lvl1pPr>
          </a:lstStyle>
          <a:p>
            <a:pPr marL="0" lvl="0"/>
            <a:r>
              <a:rPr lang="pl-PL"/>
              <a:t>Kliknij, aby edytować styl</a:t>
            </a:r>
            <a:endParaRPr lang="en-US" dirty="0"/>
          </a:p>
        </p:txBody>
      </p:sp>
      <p:sp>
        <p:nvSpPr>
          <p:cNvPr id="10" name="Text Placeholder 9"/>
          <p:cNvSpPr>
            <a:spLocks noGrp="1"/>
          </p:cNvSpPr>
          <p:nvPr>
            <p:ph type="body" sz="quarter" idx="13"/>
          </p:nvPr>
        </p:nvSpPr>
        <p:spPr>
          <a:xfrm>
            <a:off x="1113525" y="3505200"/>
            <a:ext cx="7515992" cy="838200"/>
          </a:xfrm>
        </p:spPr>
        <p:txBody>
          <a:bodyPr vert="horz" lIns="91440" tIns="45720" rIns="91440" bIns="45720" rtlCol="0" anchor="b">
            <a:normAutofit/>
          </a:bodyPr>
          <a:lstStyle>
            <a:lvl1pPr>
              <a:buNone/>
              <a:defRPr lang="en-US" sz="2100" b="0" cap="none" dirty="0">
                <a:ln w="3175" cmpd="sng">
                  <a:noFill/>
                </a:ln>
                <a:solidFill>
                  <a:schemeClr val="tx1"/>
                </a:solidFill>
                <a:effectLst/>
              </a:defRPr>
            </a:lvl1pPr>
          </a:lstStyle>
          <a:p>
            <a:pPr marL="0" lvl="0">
              <a:spcBef>
                <a:spcPct val="0"/>
              </a:spcBef>
              <a:buNone/>
            </a:pPr>
            <a:r>
              <a:rPr lang="pl-PL"/>
              <a:t>Kliknij, aby edytować style wzorca tekstu</a:t>
            </a:r>
          </a:p>
        </p:txBody>
      </p:sp>
      <p:sp>
        <p:nvSpPr>
          <p:cNvPr id="3" name="Text Placeholder 2"/>
          <p:cNvSpPr>
            <a:spLocks noGrp="1"/>
          </p:cNvSpPr>
          <p:nvPr>
            <p:ph type="body" idx="1"/>
          </p:nvPr>
        </p:nvSpPr>
        <p:spPr>
          <a:xfrm>
            <a:off x="1113525" y="4343400"/>
            <a:ext cx="7515992" cy="1447800"/>
          </a:xfrm>
        </p:spPr>
        <p:txBody>
          <a:bodyPr anchor="t">
            <a:normAutofit/>
          </a:bodyPr>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07950117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ancho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solidFill>
                  <a:prstClr val="black"/>
                </a:solidFill>
              </a:rPr>
              <a:pPr>
                <a:defRPr/>
              </a:pPr>
              <a:t>4/3/2025</a:t>
            </a:fld>
            <a:endParaRPr lang="en-US">
              <a:solidFill>
                <a:prstClr val="black"/>
              </a:solidFill>
            </a:endParaRPr>
          </a:p>
        </p:txBody>
      </p:sp>
      <p:sp>
        <p:nvSpPr>
          <p:cNvPr id="5" name="Footer Placeholder 4"/>
          <p:cNvSpPr>
            <a:spLocks noGrp="1"/>
          </p:cNvSpPr>
          <p:nvPr>
            <p:ph type="ftr" sz="quarter" idx="11"/>
          </p:nvPr>
        </p:nvSpPr>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65164005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4" y="685800"/>
            <a:ext cx="1328123" cy="5105400"/>
          </a:xfrm>
        </p:spPr>
        <p:txBody>
          <a:bodyPr vert="eaVert"/>
          <a:lstStyle/>
          <a:p>
            <a:r>
              <a:rPr lang="pl-PL"/>
              <a:t>Kliknij, aby edytować styl</a:t>
            </a:r>
            <a:endParaRPr lang="en-US" dirty="0"/>
          </a:p>
        </p:txBody>
      </p:sp>
      <p:sp>
        <p:nvSpPr>
          <p:cNvPr id="3" name="Vertical Text Placeholder 2"/>
          <p:cNvSpPr>
            <a:spLocks noGrp="1"/>
          </p:cNvSpPr>
          <p:nvPr>
            <p:ph type="body" orient="vert" idx="1"/>
          </p:nvPr>
        </p:nvSpPr>
        <p:spPr>
          <a:xfrm>
            <a:off x="1113525" y="685800"/>
            <a:ext cx="6016373" cy="5105400"/>
          </a:xfrm>
        </p:spPr>
        <p:txBody>
          <a:bodyPr vert="eaVert" ancho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solidFill>
                  <a:prstClr val="black"/>
                </a:solidFill>
              </a:rPr>
              <a:pPr>
                <a:defRPr/>
              </a:pPr>
              <a:t>4/3/2025</a:t>
            </a:fld>
            <a:endParaRPr lang="en-US">
              <a:solidFill>
                <a:prstClr val="black"/>
              </a:solidFill>
            </a:endParaRPr>
          </a:p>
        </p:txBody>
      </p:sp>
      <p:sp>
        <p:nvSpPr>
          <p:cNvPr id="5" name="Footer Placeholder 4"/>
          <p:cNvSpPr>
            <a:spLocks noGrp="1"/>
          </p:cNvSpPr>
          <p:nvPr>
            <p:ph type="ftr" sz="quarter" idx="11"/>
          </p:nvPr>
        </p:nvSpPr>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573463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theme" Target="../theme/theme3.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pPr>
              <a:defRPr/>
            </a:pPr>
            <a:endParaRPr lang="pl-P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pPr>
              <a:defRPr/>
            </a:pPr>
            <a:endParaRPr lang="pl-PL"/>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478102110"/>
      </p:ext>
    </p:extLst>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 id="2147484191" r:id="rId7"/>
    <p:sldLayoutId id="2147484192" r:id="rId8"/>
    <p:sldLayoutId id="2147484193" r:id="rId9"/>
    <p:sldLayoutId id="2147484194" r:id="rId10"/>
    <p:sldLayoutId id="21474841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pl-PL"/>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pl-PL"/>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1701406678"/>
      </p:ext>
    </p:extLst>
  </p:cSld>
  <p:clrMap bg1="lt1" tx1="dk1" bg2="lt2" tx2="dk2" accent1="accent1" accent2="accent2" accent3="accent3" accent4="accent4" accent5="accent5" accent6="accent6" hlink="hlink" folHlink="folHlink"/>
  <p:sldLayoutIdLst>
    <p:sldLayoutId id="2147484299" r:id="rId1"/>
    <p:sldLayoutId id="2147484300" r:id="rId2"/>
    <p:sldLayoutId id="2147484301" r:id="rId3"/>
    <p:sldLayoutId id="2147484302" r:id="rId4"/>
    <p:sldLayoutId id="2147484303" r:id="rId5"/>
    <p:sldLayoutId id="2147484304" r:id="rId6"/>
    <p:sldLayoutId id="2147484305" r:id="rId7"/>
    <p:sldLayoutId id="2147484306" r:id="rId8"/>
    <p:sldLayoutId id="2147484307" r:id="rId9"/>
    <p:sldLayoutId id="2147484308" r:id="rId10"/>
    <p:sldLayoutId id="2147484309" r:id="rId11"/>
    <p:sldLayoutId id="2147484310" r:id="rId12"/>
    <p:sldLayoutId id="2147484311" r:id="rId13"/>
    <p:sldLayoutId id="2147484312" r:id="rId14"/>
    <p:sldLayoutId id="2147484313" r:id="rId15"/>
    <p:sldLayoutId id="2147484314" r:id="rId16"/>
    <p:sldLayoutId id="214748431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1" y="2"/>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4" y="457201"/>
            <a:ext cx="7704667" cy="1981200"/>
          </a:xfrm>
          <a:prstGeom prst="rect">
            <a:avLst/>
          </a:prstGeom>
          <a:effectLst/>
        </p:spPr>
        <p:txBody>
          <a:bodyPr vert="horz" lIns="91440" tIns="45720" rIns="91440" bIns="4572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982134" y="2667002"/>
            <a:ext cx="7704666" cy="3356995"/>
          </a:xfrm>
          <a:prstGeom prst="rect">
            <a:avLst/>
          </a:prstGeom>
        </p:spPr>
        <p:txBody>
          <a:bodyPr vert="horz" lIns="91440" tIns="45720" rIns="91440" bIns="45720" rtlCol="0" anchor="ctr">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7358680" y="6116072"/>
            <a:ext cx="857473" cy="365125"/>
          </a:xfrm>
          <a:prstGeom prst="rect">
            <a:avLst/>
          </a:prstGeom>
        </p:spPr>
        <p:txBody>
          <a:bodyPr vert="horz" lIns="91440" tIns="45720" rIns="91440" bIns="45720" rtlCol="0" anchor="ctr"/>
          <a:lstStyle>
            <a:lvl1pPr algn="r">
              <a:defRPr sz="750" b="0" i="0">
                <a:solidFill>
                  <a:schemeClr val="tx1"/>
                </a:solidFill>
                <a:effectLst/>
                <a:latin typeface="+mn-lt"/>
              </a:defRPr>
            </a:lvl1pPr>
          </a:lstStyle>
          <a:p>
            <a:pPr>
              <a:defRPr/>
            </a:pPr>
            <a:endParaRPr lang="pl-PL">
              <a:solidFill>
                <a:prstClr val="black"/>
              </a:solidFill>
            </a:endParaRPr>
          </a:p>
        </p:txBody>
      </p:sp>
      <p:sp>
        <p:nvSpPr>
          <p:cNvPr id="5" name="Footer Placeholder 4"/>
          <p:cNvSpPr>
            <a:spLocks noGrp="1"/>
          </p:cNvSpPr>
          <p:nvPr>
            <p:ph type="ftr" sz="quarter" idx="3"/>
          </p:nvPr>
        </p:nvSpPr>
        <p:spPr>
          <a:xfrm>
            <a:off x="1986998" y="6116072"/>
            <a:ext cx="5314517" cy="365125"/>
          </a:xfrm>
          <a:prstGeom prst="rect">
            <a:avLst/>
          </a:prstGeom>
        </p:spPr>
        <p:txBody>
          <a:bodyPr vert="horz" lIns="91440" tIns="45720" rIns="91440" bIns="45720" rtlCol="0" anchor="ctr"/>
          <a:lstStyle>
            <a:lvl1pPr algn="l">
              <a:defRPr sz="750" b="0" i="0">
                <a:solidFill>
                  <a:schemeClr val="tx1"/>
                </a:solidFill>
                <a:effectLst/>
                <a:latin typeface="+mn-lt"/>
              </a:defRPr>
            </a:lvl1pPr>
          </a:lstStyle>
          <a:p>
            <a:pPr>
              <a:defRPr/>
            </a:pPr>
            <a:endParaRPr lang="pl-PL">
              <a:solidFill>
                <a:prstClr val="black"/>
              </a:solidFill>
            </a:endParaRPr>
          </a:p>
        </p:txBody>
      </p:sp>
      <p:sp>
        <p:nvSpPr>
          <p:cNvPr id="6" name="Slide Number Placeholder 5"/>
          <p:cNvSpPr>
            <a:spLocks noGrp="1"/>
          </p:cNvSpPr>
          <p:nvPr>
            <p:ph type="sldNum" sz="quarter" idx="4"/>
          </p:nvPr>
        </p:nvSpPr>
        <p:spPr>
          <a:xfrm>
            <a:off x="8273318" y="6116072"/>
            <a:ext cx="413483" cy="365125"/>
          </a:xfrm>
          <a:prstGeom prst="rect">
            <a:avLst/>
          </a:prstGeom>
        </p:spPr>
        <p:txBody>
          <a:bodyPr vert="horz" lIns="91440" tIns="45720" rIns="91440" bIns="45720" rtlCol="0" anchor="ctr"/>
          <a:lstStyle>
            <a:lvl1pPr algn="r">
              <a:defRPr sz="750" b="0" i="0">
                <a:solidFill>
                  <a:schemeClr val="tx1"/>
                </a:solidFill>
                <a:effectLst/>
                <a:latin typeface="+mn-lt"/>
              </a:defRPr>
            </a:lvl1p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4068293500"/>
      </p:ext>
    </p:extLst>
  </p:cSld>
  <p:clrMap bg1="lt1" tx1="dk1" bg2="lt2" tx2="dk2" accent1="accent1" accent2="accent2" accent3="accent3" accent4="accent4" accent5="accent5" accent6="accent6" hlink="hlink" folHlink="folHlink"/>
  <p:sldLayoutIdLst>
    <p:sldLayoutId id="2147484317" r:id="rId1"/>
    <p:sldLayoutId id="2147484318" r:id="rId2"/>
    <p:sldLayoutId id="2147484319" r:id="rId3"/>
    <p:sldLayoutId id="2147484320" r:id="rId4"/>
    <p:sldLayoutId id="2147484321" r:id="rId5"/>
    <p:sldLayoutId id="2147484322" r:id="rId6"/>
    <p:sldLayoutId id="2147484323" r:id="rId7"/>
    <p:sldLayoutId id="2147484324" r:id="rId8"/>
    <p:sldLayoutId id="2147484325" r:id="rId9"/>
    <p:sldLayoutId id="2147484326" r:id="rId10"/>
    <p:sldLayoutId id="2147484327" r:id="rId11"/>
    <p:sldLayoutId id="2147484328" r:id="rId12"/>
    <p:sldLayoutId id="2147484329" r:id="rId13"/>
    <p:sldLayoutId id="2147484330" r:id="rId14"/>
    <p:sldLayoutId id="2147484331" r:id="rId15"/>
    <p:sldLayoutId id="2147484332" r:id="rId16"/>
    <p:sldLayoutId id="2147484333" r:id="rId17"/>
  </p:sldLayoutIdLst>
  <p:txStyles>
    <p:titleStyle>
      <a:lvl1pPr algn="ctr" defTabSz="342900" rtl="0" eaLnBrk="1" latinLnBrk="0" hangingPunct="1">
        <a:spcBef>
          <a:spcPct val="0"/>
        </a:spcBef>
        <a:buNone/>
        <a:defRPr sz="3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14313" indent="-214313" algn="l" defTabSz="342900" rtl="0" eaLnBrk="1" latinLnBrk="0" hangingPunct="1">
        <a:spcBef>
          <a:spcPct val="20000"/>
        </a:spcBef>
        <a:spcAft>
          <a:spcPts val="450"/>
        </a:spcAft>
        <a:buClr>
          <a:schemeClr val="accent1">
            <a:lumMod val="75000"/>
          </a:schemeClr>
        </a:buClr>
        <a:buSzPct val="145000"/>
        <a:buFont typeface="Arial"/>
        <a:buChar char="•"/>
        <a:defRPr sz="1800" kern="1200" cap="none">
          <a:solidFill>
            <a:schemeClr val="tx1"/>
          </a:solidFill>
          <a:effectLst/>
          <a:latin typeface="+mn-lt"/>
          <a:ea typeface="+mn-ea"/>
          <a:cs typeface="+mn-cs"/>
        </a:defRPr>
      </a:lvl1pPr>
      <a:lvl2pPr marL="557213" indent="-214313" algn="l" defTabSz="342900" rtl="0" eaLnBrk="1" latinLnBrk="0" hangingPunct="1">
        <a:spcBef>
          <a:spcPct val="20000"/>
        </a:spcBef>
        <a:spcAft>
          <a:spcPts val="450"/>
        </a:spcAft>
        <a:buClr>
          <a:schemeClr val="accent1">
            <a:lumMod val="75000"/>
          </a:schemeClr>
        </a:buClr>
        <a:buSzPct val="145000"/>
        <a:buFont typeface="Arial"/>
        <a:buChar char="•"/>
        <a:defRPr sz="1500" kern="1200" cap="none">
          <a:solidFill>
            <a:schemeClr val="tx1"/>
          </a:solidFill>
          <a:effectLst/>
          <a:latin typeface="+mn-lt"/>
          <a:ea typeface="+mn-ea"/>
          <a:cs typeface="+mn-cs"/>
        </a:defRPr>
      </a:lvl2pPr>
      <a:lvl3pPr marL="900113" indent="-214313" algn="l" defTabSz="342900" rtl="0" eaLnBrk="1" latinLnBrk="0" hangingPunct="1">
        <a:spcBef>
          <a:spcPct val="20000"/>
        </a:spcBef>
        <a:spcAft>
          <a:spcPts val="450"/>
        </a:spcAft>
        <a:buClr>
          <a:schemeClr val="accent1">
            <a:lumMod val="75000"/>
          </a:schemeClr>
        </a:buClr>
        <a:buSzPct val="145000"/>
        <a:buFont typeface="Arial"/>
        <a:buChar char="•"/>
        <a:defRPr sz="1350" kern="1200" cap="none">
          <a:solidFill>
            <a:schemeClr val="tx1"/>
          </a:solidFill>
          <a:effectLst/>
          <a:latin typeface="+mn-lt"/>
          <a:ea typeface="+mn-ea"/>
          <a:cs typeface="+mn-cs"/>
        </a:defRPr>
      </a:lvl3pPr>
      <a:lvl4pPr marL="1157288" indent="-128588" algn="l" defTabSz="342900" rtl="0" eaLnBrk="1" latinLnBrk="0" hangingPunct="1">
        <a:spcBef>
          <a:spcPct val="20000"/>
        </a:spcBef>
        <a:spcAft>
          <a:spcPts val="450"/>
        </a:spcAft>
        <a:buClr>
          <a:schemeClr val="accent1">
            <a:lumMod val="75000"/>
          </a:schemeClr>
        </a:buClr>
        <a:buSzPct val="145000"/>
        <a:buFont typeface="Arial"/>
        <a:buChar char="•"/>
        <a:defRPr sz="1200" kern="1200" cap="none">
          <a:solidFill>
            <a:schemeClr val="tx1"/>
          </a:solidFill>
          <a:effectLst/>
          <a:latin typeface="+mn-lt"/>
          <a:ea typeface="+mn-ea"/>
          <a:cs typeface="+mn-cs"/>
        </a:defRPr>
      </a:lvl4pPr>
      <a:lvl5pPr marL="1500188" indent="-128588"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5pPr>
      <a:lvl6pPr marL="18859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6pPr>
      <a:lvl7pPr marL="22288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7pPr>
      <a:lvl8pPr marL="25717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8pPr>
      <a:lvl9pPr marL="29146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hart" Target="../charts/chart3.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 Id="rId5" Type="http://schemas.openxmlformats.org/officeDocument/2006/relationships/image" Target="../media/image8.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7.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Layout" Target="../slideLayouts/slideLayout17.xml"/><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35.jpeg"/></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9.xml"/><Relationship Id="rId1" Type="http://schemas.openxmlformats.org/officeDocument/2006/relationships/slideLayout" Target="../slideLayouts/slideLayout18.xml"/><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18.xml"/><Relationship Id="rId4" Type="http://schemas.openxmlformats.org/officeDocument/2006/relationships/image" Target="../media/image38.png"/></Relationships>
</file>

<file path=ppt/slides/_rels/slide4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9.png"/><Relationship Id="rId1" Type="http://schemas.openxmlformats.org/officeDocument/2006/relationships/slideLayout" Target="../slideLayouts/slideLayout18.xml"/><Relationship Id="rId5" Type="http://schemas.openxmlformats.org/officeDocument/2006/relationships/image" Target="../media/image2.png"/><Relationship Id="rId4" Type="http://schemas.openxmlformats.org/officeDocument/2006/relationships/image" Target="../media/image38.pn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18.xml"/><Relationship Id="rId6" Type="http://schemas.openxmlformats.org/officeDocument/2006/relationships/image" Target="../media/image38.png"/><Relationship Id="rId5" Type="http://schemas.openxmlformats.org/officeDocument/2006/relationships/image" Target="../media/image41.png"/><Relationship Id="rId4" Type="http://schemas.openxmlformats.org/officeDocument/2006/relationships/image" Target="../media/image40.png"/></Relationships>
</file>

<file path=ppt/slides/_rels/slide4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3.pn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755576" y="2400471"/>
            <a:ext cx="7938083" cy="1770053"/>
          </a:xfrm>
        </p:spPr>
        <p:txBody>
          <a:bodyPr>
            <a:noAutofit/>
          </a:bodyPr>
          <a:lstStyle/>
          <a:p>
            <a:r>
              <a:rPr lang="pl-PL" sz="3200" b="1" dirty="0">
                <a:ln>
                  <a:noFill/>
                </a:ln>
                <a:solidFill>
                  <a:schemeClr val="accent2">
                    <a:lumMod val="75000"/>
                  </a:schemeClr>
                </a:solidFill>
                <a:latin typeface="Arial" panose="020B0604020202020204" pitchFamily="34" charset="0"/>
                <a:ea typeface="+mn-ea"/>
                <a:cs typeface="Arial" panose="020B0604020202020204" pitchFamily="34" charset="0"/>
              </a:rPr>
              <a:t>Sprawozdanie z działalności Powiatowego Urzędu Pracy </a:t>
            </a:r>
            <a:br>
              <a:rPr lang="pl-PL" sz="3200" b="1" dirty="0">
                <a:ln>
                  <a:noFill/>
                </a:ln>
                <a:solidFill>
                  <a:schemeClr val="accent2">
                    <a:lumMod val="75000"/>
                  </a:schemeClr>
                </a:solidFill>
                <a:latin typeface="Arial" panose="020B0604020202020204" pitchFamily="34" charset="0"/>
                <a:ea typeface="+mn-ea"/>
                <a:cs typeface="Arial" panose="020B0604020202020204" pitchFamily="34" charset="0"/>
              </a:rPr>
            </a:br>
            <a:r>
              <a:rPr lang="pl-PL" sz="3200" b="1" dirty="0">
                <a:ln>
                  <a:noFill/>
                </a:ln>
                <a:solidFill>
                  <a:schemeClr val="accent2">
                    <a:lumMod val="75000"/>
                  </a:schemeClr>
                </a:solidFill>
                <a:latin typeface="Arial" panose="020B0604020202020204" pitchFamily="34" charset="0"/>
                <a:ea typeface="+mn-ea"/>
                <a:cs typeface="Arial" panose="020B0604020202020204" pitchFamily="34" charset="0"/>
              </a:rPr>
              <a:t>dla Powiatu Warszawskiego Zachodniego za 2024 rok.</a:t>
            </a:r>
            <a:endParaRPr lang="pl-PL" sz="3200" b="1" dirty="0">
              <a:solidFill>
                <a:schemeClr val="accent2">
                  <a:lumMod val="75000"/>
                </a:schemeClr>
              </a:solidFill>
              <a:latin typeface="Arial" panose="020B0604020202020204" pitchFamily="34" charset="0"/>
              <a:cs typeface="Arial" panose="020B0604020202020204" pitchFamily="34" charset="0"/>
            </a:endParaRPr>
          </a:p>
        </p:txBody>
      </p:sp>
      <p:pic>
        <p:nvPicPr>
          <p:cNvPr id="3" name="Obraz 4">
            <a:extLst>
              <a:ext uri="{FF2B5EF4-FFF2-40B4-BE49-F238E27FC236}">
                <a16:creationId xmlns:a16="http://schemas.microsoft.com/office/drawing/2014/main" id="{B67E3569-0131-0818-3535-A4E42A665B4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16632"/>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4319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47425" y="457201"/>
            <a:ext cx="6939375" cy="811559"/>
          </a:xfrm>
        </p:spPr>
        <p:txBody>
          <a:bodyPr>
            <a:normAutofit fontScale="90000"/>
          </a:bodyPr>
          <a:lstStyle/>
          <a:p>
            <a:r>
              <a:rPr lang="pl-PL" sz="3000" b="1" dirty="0">
                <a:solidFill>
                  <a:schemeClr val="accent2">
                    <a:lumMod val="75000"/>
                  </a:schemeClr>
                </a:solidFill>
                <a:latin typeface="Arial" panose="020B0604020202020204" pitchFamily="34" charset="0"/>
                <a:cs typeface="Arial" panose="020B0604020202020204" pitchFamily="34" charset="0"/>
              </a:rPr>
              <a:t>Stopa bezrobocia w powiecie </a:t>
            </a:r>
            <a:br>
              <a:rPr lang="pl-PL" sz="3000" b="1" dirty="0">
                <a:solidFill>
                  <a:schemeClr val="accent2">
                    <a:lumMod val="75000"/>
                  </a:schemeClr>
                </a:solidFill>
                <a:latin typeface="Arial" panose="020B0604020202020204" pitchFamily="34" charset="0"/>
                <a:cs typeface="Arial" panose="020B0604020202020204" pitchFamily="34" charset="0"/>
              </a:rPr>
            </a:br>
            <a:r>
              <a:rPr lang="pl-PL" sz="3000" b="1" dirty="0">
                <a:solidFill>
                  <a:schemeClr val="accent2">
                    <a:lumMod val="75000"/>
                  </a:schemeClr>
                </a:solidFill>
                <a:latin typeface="Arial" panose="020B0604020202020204" pitchFamily="34" charset="0"/>
                <a:cs typeface="Arial" panose="020B0604020202020204" pitchFamily="34" charset="0"/>
              </a:rPr>
              <a:t>(stan na 31.12.)</a:t>
            </a:r>
          </a:p>
        </p:txBody>
      </p:sp>
      <p:graphicFrame>
        <p:nvGraphicFramePr>
          <p:cNvPr id="5" name="Tabela 4"/>
          <p:cNvGraphicFramePr>
            <a:graphicFrameLocks noGrp="1"/>
          </p:cNvGraphicFramePr>
          <p:nvPr>
            <p:extLst>
              <p:ext uri="{D42A27DB-BD31-4B8C-83A1-F6EECF244321}">
                <p14:modId xmlns:p14="http://schemas.microsoft.com/office/powerpoint/2010/main" val="4094231512"/>
              </p:ext>
            </p:extLst>
          </p:nvPr>
        </p:nvGraphicFramePr>
        <p:xfrm>
          <a:off x="1816100" y="1988840"/>
          <a:ext cx="6150620" cy="3528392"/>
        </p:xfrm>
        <a:graphic>
          <a:graphicData uri="http://schemas.openxmlformats.org/drawingml/2006/table">
            <a:tbl>
              <a:tblPr/>
              <a:tblGrid>
                <a:gridCol w="124373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gridCol w="792088">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841028">
                  <a:extLst>
                    <a:ext uri="{9D8B030D-6E8A-4147-A177-3AD203B41FA5}">
                      <a16:colId xmlns:a16="http://schemas.microsoft.com/office/drawing/2014/main" val="20005"/>
                    </a:ext>
                  </a:extLst>
                </a:gridCol>
                <a:gridCol w="825500">
                  <a:extLst>
                    <a:ext uri="{9D8B030D-6E8A-4147-A177-3AD203B41FA5}">
                      <a16:colId xmlns:a16="http://schemas.microsoft.com/office/drawing/2014/main" val="20006"/>
                    </a:ext>
                  </a:extLst>
                </a:gridCol>
              </a:tblGrid>
              <a:tr h="647533">
                <a:tc>
                  <a:txBody>
                    <a:bodyPr/>
                    <a:lstStyle/>
                    <a:p>
                      <a:pPr algn="ctr" fontAlgn="b"/>
                      <a:r>
                        <a:rPr lang="pl-PL" sz="2000" b="1" i="0" u="none" strike="noStrike" dirty="0">
                          <a:solidFill>
                            <a:srgbClr val="000000"/>
                          </a:solidFill>
                          <a:effectLst/>
                          <a:latin typeface="Arial" panose="020B0604020202020204" pitchFamily="34" charset="0"/>
                          <a:cs typeface="Arial" panose="020B0604020202020204" pitchFamily="34" charset="0"/>
                        </a:rPr>
                        <a:t>ROK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2880859">
                <a:tc>
                  <a:txBody>
                    <a:bodyPr/>
                    <a:lstStyle/>
                    <a:p>
                      <a:pPr algn="ctr" fontAlgn="ctr"/>
                      <a:r>
                        <a:rPr lang="pl-PL" sz="1400" b="1" i="0" u="none" strike="noStrike" dirty="0">
                          <a:solidFill>
                            <a:srgbClr val="000000"/>
                          </a:solidFill>
                          <a:effectLst/>
                          <a:latin typeface="Arial" panose="020B0604020202020204" pitchFamily="34" charset="0"/>
                          <a:cs typeface="Arial" panose="020B0604020202020204" pitchFamily="34" charset="0"/>
                        </a:rPr>
                        <a:t>STOPA BEZROBOCIA W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3" name="Obraz 4">
            <a:extLst>
              <a:ext uri="{FF2B5EF4-FFF2-40B4-BE49-F238E27FC236}">
                <a16:creationId xmlns:a16="http://schemas.microsoft.com/office/drawing/2014/main" id="{BEE984FC-A3B1-B37A-7307-5C6C40ACB01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35381"/>
            <a:ext cx="1486313" cy="928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91881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Wykres 5"/>
          <p:cNvGraphicFramePr/>
          <p:nvPr>
            <p:extLst>
              <p:ext uri="{D42A27DB-BD31-4B8C-83A1-F6EECF244321}">
                <p14:modId xmlns:p14="http://schemas.microsoft.com/office/powerpoint/2010/main" val="582304002"/>
              </p:ext>
            </p:extLst>
          </p:nvPr>
        </p:nvGraphicFramePr>
        <p:xfrm>
          <a:off x="1115616" y="1484784"/>
          <a:ext cx="7584504" cy="4320480"/>
        </p:xfrm>
        <a:graphic>
          <a:graphicData uri="http://schemas.openxmlformats.org/drawingml/2006/chart">
            <c:chart xmlns:c="http://schemas.openxmlformats.org/drawingml/2006/chart" xmlns:r="http://schemas.openxmlformats.org/officeDocument/2006/relationships" r:id="rId3"/>
          </a:graphicData>
        </a:graphic>
      </p:graphicFrame>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Stopa bezrobocia</a:t>
            </a:r>
          </a:p>
        </p:txBody>
      </p:sp>
      <p:pic>
        <p:nvPicPr>
          <p:cNvPr id="2" name="Obraz 4">
            <a:extLst>
              <a:ext uri="{FF2B5EF4-FFF2-40B4-BE49-F238E27FC236}">
                <a16:creationId xmlns:a16="http://schemas.microsoft.com/office/drawing/2014/main" id="{920AA461-255E-6E69-EF8B-9716DDF8D8C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99181"/>
            <a:ext cx="1543463" cy="964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457200" y="-266700"/>
            <a:ext cx="8229600" cy="2224088"/>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br>
              <a:rPr lang="pl-PL" sz="2800" i="1" dirty="0">
                <a:solidFill>
                  <a:srgbClr val="000000"/>
                </a:solidFill>
                <a:latin typeface="Times New Roman" pitchFamily="18" charset="0"/>
              </a:rPr>
            </a:br>
            <a:br>
              <a:rPr lang="pl-PL" sz="2800" i="1" dirty="0">
                <a:solidFill>
                  <a:srgbClr val="000000"/>
                </a:solidFill>
                <a:latin typeface="Times New Roman" pitchFamily="18" charset="0"/>
              </a:rPr>
            </a:br>
            <a:br>
              <a:rPr lang="pl-PL" sz="2800" i="1" dirty="0">
                <a:solidFill>
                  <a:srgbClr val="000000"/>
                </a:solidFill>
                <a:latin typeface="Times New Roman" pitchFamily="18" charset="0"/>
              </a:rPr>
            </a:br>
            <a:r>
              <a:rPr lang="pl-PL" sz="2800" i="1" dirty="0">
                <a:solidFill>
                  <a:srgbClr val="000000"/>
                </a:solidFill>
                <a:latin typeface="Times New Roman" pitchFamily="18" charset="0"/>
              </a:rPr>
              <a:t>             </a:t>
            </a:r>
            <a:br>
              <a:rPr lang="pl-PL" sz="2800" i="1" dirty="0">
                <a:solidFill>
                  <a:srgbClr val="000000"/>
                </a:solidFill>
                <a:latin typeface="Times New Roman" pitchFamily="18" charset="0"/>
              </a:rPr>
            </a:br>
            <a:endParaRPr lang="pl-PL" sz="2800" i="1" dirty="0">
              <a:solidFill>
                <a:srgbClr val="000000"/>
              </a:solidFill>
              <a:latin typeface="Times New Roman" pitchFamily="18" charset="0"/>
            </a:endParaRPr>
          </a:p>
        </p:txBody>
      </p:sp>
      <p:sp>
        <p:nvSpPr>
          <p:cNvPr id="18435" name="Text Box 2"/>
          <p:cNvSpPr txBox="1">
            <a:spLocks noChangeArrowheads="1"/>
          </p:cNvSpPr>
          <p:nvPr/>
        </p:nvSpPr>
        <p:spPr bwMode="auto">
          <a:xfrm>
            <a:off x="179388" y="0"/>
            <a:ext cx="8964612" cy="6669088"/>
          </a:xfrm>
          <a:prstGeom prst="rect">
            <a:avLst/>
          </a:prstGeom>
          <a:noFill/>
          <a:ln w="9525">
            <a:noFill/>
            <a:round/>
            <a:headEnd/>
            <a:tailEnd/>
          </a:ln>
          <a:scene3d>
            <a:camera prst="orthographicFront">
              <a:rot lat="900000" lon="1200000" rev="0"/>
            </a:camera>
            <a:lightRig rig="threePt" dir="t"/>
          </a:scene3d>
        </p:spPr>
        <p:txBody>
          <a:bodyPr/>
          <a:lstStyle/>
          <a:p>
            <a:pPr algn="just">
              <a:lnSpc>
                <a:spcPct val="80000"/>
              </a:lnSpc>
              <a:spcBef>
                <a:spcPts val="500"/>
              </a:spcBef>
              <a:buClr>
                <a:srgbClr val="000000"/>
              </a:buClr>
              <a:buSzPct val="100000"/>
              <a:buFont typeface="Times New Roman" pitchFamily="18" charset="0"/>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pl-PL" sz="2000" dirty="0">
                <a:solidFill>
                  <a:srgbClr val="000000"/>
                </a:solidFill>
                <a:latin typeface="Times New Roman" pitchFamily="18" charset="0"/>
              </a:rPr>
              <a:t>                      </a:t>
            </a:r>
          </a:p>
          <a:p>
            <a:pPr algn="just">
              <a:lnSpc>
                <a:spcPct val="80000"/>
              </a:lnSpc>
              <a:spcBef>
                <a:spcPts val="600"/>
              </a:spcBef>
              <a:buClr>
                <a:srgbClr val="000000"/>
              </a:buClr>
              <a:buSzPct val="100000"/>
              <a:buFont typeface="Times New Roman" pitchFamily="18" charset="0"/>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pl-PL" sz="2400" dirty="0">
                <a:solidFill>
                  <a:srgbClr val="000000"/>
                </a:solidFill>
                <a:latin typeface="Times New Roman" pitchFamily="18" charset="0"/>
              </a:rPr>
              <a:t>                        </a:t>
            </a:r>
          </a:p>
        </p:txBody>
      </p:sp>
      <p:graphicFrame>
        <p:nvGraphicFramePr>
          <p:cNvPr id="7" name="Wykres 7"/>
          <p:cNvGraphicFramePr>
            <a:graphicFrameLocks/>
          </p:cNvGraphicFramePr>
          <p:nvPr>
            <p:extLst>
              <p:ext uri="{D42A27DB-BD31-4B8C-83A1-F6EECF244321}">
                <p14:modId xmlns:p14="http://schemas.microsoft.com/office/powerpoint/2010/main" val="1354953991"/>
              </p:ext>
            </p:extLst>
          </p:nvPr>
        </p:nvGraphicFramePr>
        <p:xfrm>
          <a:off x="611188" y="1124745"/>
          <a:ext cx="7921625" cy="5328592"/>
        </p:xfrm>
        <a:graphic>
          <a:graphicData uri="http://schemas.openxmlformats.org/drawingml/2006/chart">
            <c:chart xmlns:c="http://schemas.openxmlformats.org/drawingml/2006/chart" xmlns:r="http://schemas.openxmlformats.org/officeDocument/2006/relationships" r:id="rId3"/>
          </a:graphicData>
        </a:graphic>
      </p:graphicFrame>
      <p:sp>
        <p:nvSpPr>
          <p:cNvPr id="8" name="Tytuł 1"/>
          <p:cNvSpPr txBox="1">
            <a:spLocks/>
          </p:cNvSpPr>
          <p:nvPr/>
        </p:nvSpPr>
        <p:spPr>
          <a:xfrm>
            <a:off x="1690275" y="457201"/>
            <a:ext cx="6996525" cy="811559"/>
          </a:xfrm>
          <a:prstGeom prst="rect">
            <a:avLst/>
          </a:prstGeom>
        </p:spPr>
        <p:txBody>
          <a:bodyPr>
            <a:normAutofit fontScale="925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Stopa bezrobocia (stan na 31.12.2024 r.)</a:t>
            </a:r>
          </a:p>
        </p:txBody>
      </p:sp>
      <p:pic>
        <p:nvPicPr>
          <p:cNvPr id="2" name="Obraz 4">
            <a:extLst>
              <a:ext uri="{FF2B5EF4-FFF2-40B4-BE49-F238E27FC236}">
                <a16:creationId xmlns:a16="http://schemas.microsoft.com/office/drawing/2014/main" id="{C4133BF8-F1BF-3928-FF6D-14E13F210A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2233" y="130665"/>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Line 984"/>
          <p:cNvSpPr>
            <a:spLocks noChangeShapeType="1"/>
          </p:cNvSpPr>
          <p:nvPr/>
        </p:nvSpPr>
        <p:spPr bwMode="auto">
          <a:xfrm>
            <a:off x="5472113" y="2209800"/>
            <a:ext cx="0" cy="0"/>
          </a:xfrm>
          <a:prstGeom prst="line">
            <a:avLst/>
          </a:prstGeom>
          <a:noFill/>
          <a:ln w="12700" cap="rnd">
            <a:solidFill>
              <a:srgbClr val="000000"/>
            </a:solidFill>
            <a:round/>
            <a:headEnd/>
            <a:tailEnd/>
          </a:ln>
        </p:spPr>
        <p:txBody>
          <a:bodyPr/>
          <a:lstStyle/>
          <a:p>
            <a:endParaRPr lang="pl-PL" dirty="0"/>
          </a:p>
        </p:txBody>
      </p:sp>
      <p:sp>
        <p:nvSpPr>
          <p:cNvPr id="19460" name="Line 985"/>
          <p:cNvSpPr>
            <a:spLocks noChangeShapeType="1"/>
          </p:cNvSpPr>
          <p:nvPr/>
        </p:nvSpPr>
        <p:spPr bwMode="auto">
          <a:xfrm>
            <a:off x="6746875" y="2209800"/>
            <a:ext cx="0" cy="0"/>
          </a:xfrm>
          <a:prstGeom prst="line">
            <a:avLst/>
          </a:prstGeom>
          <a:noFill/>
          <a:ln w="12700" cap="rnd">
            <a:solidFill>
              <a:srgbClr val="000000"/>
            </a:solidFill>
            <a:round/>
            <a:headEnd/>
            <a:tailEnd/>
          </a:ln>
        </p:spPr>
        <p:txBody>
          <a:bodyPr/>
          <a:lstStyle/>
          <a:p>
            <a:endParaRPr lang="pl-PL" dirty="0"/>
          </a:p>
        </p:txBody>
      </p:sp>
      <p:graphicFrame>
        <p:nvGraphicFramePr>
          <p:cNvPr id="132239" name="Group 1167"/>
          <p:cNvGraphicFramePr>
            <a:graphicFrameLocks noGrp="1"/>
          </p:cNvGraphicFramePr>
          <p:nvPr>
            <p:extLst>
              <p:ext uri="{D42A27DB-BD31-4B8C-83A1-F6EECF244321}">
                <p14:modId xmlns:p14="http://schemas.microsoft.com/office/powerpoint/2010/main" val="609475648"/>
              </p:ext>
            </p:extLst>
          </p:nvPr>
        </p:nvGraphicFramePr>
        <p:xfrm>
          <a:off x="1124842" y="1556792"/>
          <a:ext cx="7561958" cy="4297177"/>
        </p:xfrm>
        <a:graphic>
          <a:graphicData uri="http://schemas.openxmlformats.org/drawingml/2006/table">
            <a:tbl>
              <a:tblPr/>
              <a:tblGrid>
                <a:gridCol w="840034">
                  <a:extLst>
                    <a:ext uri="{9D8B030D-6E8A-4147-A177-3AD203B41FA5}">
                      <a16:colId xmlns:a16="http://schemas.microsoft.com/office/drawing/2014/main" val="20000"/>
                    </a:ext>
                  </a:extLst>
                </a:gridCol>
                <a:gridCol w="1878112">
                  <a:extLst>
                    <a:ext uri="{9D8B030D-6E8A-4147-A177-3AD203B41FA5}">
                      <a16:colId xmlns:a16="http://schemas.microsoft.com/office/drawing/2014/main" val="20001"/>
                    </a:ext>
                  </a:extLst>
                </a:gridCol>
                <a:gridCol w="1324905">
                  <a:extLst>
                    <a:ext uri="{9D8B030D-6E8A-4147-A177-3AD203B41FA5}">
                      <a16:colId xmlns:a16="http://schemas.microsoft.com/office/drawing/2014/main" val="20002"/>
                    </a:ext>
                  </a:extLst>
                </a:gridCol>
                <a:gridCol w="1013658">
                  <a:extLst>
                    <a:ext uri="{9D8B030D-6E8A-4147-A177-3AD203B41FA5}">
                      <a16:colId xmlns:a16="http://schemas.microsoft.com/office/drawing/2014/main" val="20003"/>
                    </a:ext>
                  </a:extLst>
                </a:gridCol>
                <a:gridCol w="1325240">
                  <a:extLst>
                    <a:ext uri="{9D8B030D-6E8A-4147-A177-3AD203B41FA5}">
                      <a16:colId xmlns:a16="http://schemas.microsoft.com/office/drawing/2014/main" val="20004"/>
                    </a:ext>
                  </a:extLst>
                </a:gridCol>
                <a:gridCol w="1180009">
                  <a:extLst>
                    <a:ext uri="{9D8B030D-6E8A-4147-A177-3AD203B41FA5}">
                      <a16:colId xmlns:a16="http://schemas.microsoft.com/office/drawing/2014/main" val="20005"/>
                    </a:ext>
                  </a:extLst>
                </a:gridCol>
              </a:tblGrid>
              <a:tr h="359704">
                <a:tc gridSpan="6">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1"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Stan na 31.12.2024 r. </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0"/>
                  </a:ext>
                </a:extLst>
              </a:tr>
              <a:tr h="359704">
                <a:tc rowSpan="4"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Wyszczególnianie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4" hMerge="1">
                  <a:txBody>
                    <a:bodyPr/>
                    <a:lstStyle/>
                    <a:p>
                      <a:endParaRPr lang="pl-PL"/>
                    </a:p>
                  </a:txBody>
                  <a:tcPr/>
                </a:tc>
                <a:tc gridSpan="4">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bezrobotni  zarejestrowani</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1"/>
                  </a:ext>
                </a:extLst>
              </a:tr>
              <a:tr h="310949">
                <a:tc gridSpan="2" vMerge="1">
                  <a:txBody>
                    <a:bodyPr/>
                    <a:lstStyle/>
                    <a:p>
                      <a:endParaRPr lang="pl-PL"/>
                    </a:p>
                  </a:txBody>
                  <a:tcPr/>
                </a:tc>
                <a:tc hMerge="1" vMerge="1">
                  <a:txBody>
                    <a:bodyPr/>
                    <a:lstStyle/>
                    <a:p>
                      <a:endParaRPr lang="pl-PL"/>
                    </a:p>
                  </a:txBody>
                  <a:tcPr/>
                </a:tc>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ogółem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tym z prawem do zasiłku</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extLst>
                  <a:ext uri="{0D108BD9-81ED-4DB2-BD59-A6C34878D82A}">
                    <a16:rowId xmlns:a16="http://schemas.microsoft.com/office/drawing/2014/main" val="10002"/>
                  </a:ext>
                </a:extLst>
              </a:tr>
              <a:tr h="312496">
                <a:tc gridSpan="2" vMerge="1">
                  <a:txBody>
                    <a:bodyPr/>
                    <a:lstStyle/>
                    <a:p>
                      <a:endParaRPr lang="pl-PL"/>
                    </a:p>
                  </a:txBody>
                  <a:tcPr/>
                </a:tc>
                <a:tc hMerge="1" vMerge="1">
                  <a:txBody>
                    <a:bodyPr/>
                    <a:lstStyle/>
                    <a:p>
                      <a:endParaRPr lang="pl-PL"/>
                    </a:p>
                  </a:txBody>
                  <a:tcPr/>
                </a:tc>
                <a:tc gridSpan="4">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Stan na 31 grudnia 2024 roku</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3"/>
                  </a:ext>
                </a:extLst>
              </a:tr>
              <a:tr h="651290">
                <a:tc gridSpan="2" vMerge="1">
                  <a:txBody>
                    <a:bodyPr/>
                    <a:lstStyle/>
                    <a:p>
                      <a:endParaRPr lang="pl-PL"/>
                    </a:p>
                  </a:txBody>
                  <a:tcPr/>
                </a:tc>
                <a:tc hMerge="1"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razem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razem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417692">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ogółem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1064</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503</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173</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86</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570846">
                <a:tc rowSpan="3">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z tego</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poprzednio pracujące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950</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446</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172</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85</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r h="719403">
                <a:tc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tym zwolnione                  z przyczyn zakładu pracy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104</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59</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47</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27</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7"/>
                  </a:ext>
                </a:extLst>
              </a:tr>
              <a:tr h="570846">
                <a:tc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dotychczas niepracujące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114</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57</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8"/>
                  </a:ext>
                </a:extLst>
              </a:tr>
            </a:tbl>
          </a:graphicData>
        </a:graphic>
      </p:graphicFrame>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Struktura bezrobotnych</a:t>
            </a:r>
          </a:p>
        </p:txBody>
      </p:sp>
      <p:pic>
        <p:nvPicPr>
          <p:cNvPr id="2" name="Obraz 4">
            <a:extLst>
              <a:ext uri="{FF2B5EF4-FFF2-40B4-BE49-F238E27FC236}">
                <a16:creationId xmlns:a16="http://schemas.microsoft.com/office/drawing/2014/main" id="{63C21C50-112B-3A08-D6A8-CD0B7BC9707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5250" y="171211"/>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51" name="Group 115"/>
          <p:cNvGraphicFramePr>
            <a:graphicFrameLocks noGrp="1"/>
          </p:cNvGraphicFramePr>
          <p:nvPr>
            <p:extLst>
              <p:ext uri="{D42A27DB-BD31-4B8C-83A1-F6EECF244321}">
                <p14:modId xmlns:p14="http://schemas.microsoft.com/office/powerpoint/2010/main" val="2010000422"/>
              </p:ext>
            </p:extLst>
          </p:nvPr>
        </p:nvGraphicFramePr>
        <p:xfrm>
          <a:off x="1187624" y="1420812"/>
          <a:ext cx="7520881" cy="5090535"/>
        </p:xfrm>
        <a:graphic>
          <a:graphicData uri="http://schemas.openxmlformats.org/drawingml/2006/table">
            <a:tbl>
              <a:tblPr/>
              <a:tblGrid>
                <a:gridCol w="3791152">
                  <a:extLst>
                    <a:ext uri="{9D8B030D-6E8A-4147-A177-3AD203B41FA5}">
                      <a16:colId xmlns:a16="http://schemas.microsoft.com/office/drawing/2014/main" val="20000"/>
                    </a:ext>
                  </a:extLst>
                </a:gridCol>
                <a:gridCol w="788981">
                  <a:extLst>
                    <a:ext uri="{9D8B030D-6E8A-4147-A177-3AD203B41FA5}">
                      <a16:colId xmlns:a16="http://schemas.microsoft.com/office/drawing/2014/main" val="20001"/>
                    </a:ext>
                  </a:extLst>
                </a:gridCol>
                <a:gridCol w="1004158">
                  <a:extLst>
                    <a:ext uri="{9D8B030D-6E8A-4147-A177-3AD203B41FA5}">
                      <a16:colId xmlns:a16="http://schemas.microsoft.com/office/drawing/2014/main" val="20002"/>
                    </a:ext>
                  </a:extLst>
                </a:gridCol>
                <a:gridCol w="932432">
                  <a:extLst>
                    <a:ext uri="{9D8B030D-6E8A-4147-A177-3AD203B41FA5}">
                      <a16:colId xmlns:a16="http://schemas.microsoft.com/office/drawing/2014/main" val="20003"/>
                    </a:ext>
                  </a:extLst>
                </a:gridCol>
                <a:gridCol w="1004158">
                  <a:extLst>
                    <a:ext uri="{9D8B030D-6E8A-4147-A177-3AD203B41FA5}">
                      <a16:colId xmlns:a16="http://schemas.microsoft.com/office/drawing/2014/main" val="20004"/>
                    </a:ext>
                  </a:extLst>
                </a:gridCol>
              </a:tblGrid>
              <a:tr h="368011">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lang="pl-PL" sz="1800" b="1" dirty="0">
                          <a:solidFill>
                            <a:schemeClr val="tx1"/>
                          </a:solidFill>
                          <a:latin typeface="Arial" panose="020B0604020202020204" pitchFamily="34" charset="0"/>
                          <a:cs typeface="Arial" panose="020B0604020202020204" pitchFamily="34" charset="0"/>
                        </a:rPr>
                        <a:t>Stan</a:t>
                      </a:r>
                      <a:r>
                        <a:rPr lang="pl-PL" sz="1800" b="1" baseline="0" dirty="0">
                          <a:solidFill>
                            <a:schemeClr val="tx1"/>
                          </a:solidFill>
                          <a:latin typeface="Arial" panose="020B0604020202020204" pitchFamily="34" charset="0"/>
                          <a:cs typeface="Arial" panose="020B0604020202020204" pitchFamily="34" charset="0"/>
                        </a:rPr>
                        <a:t> na 3</a:t>
                      </a:r>
                      <a:r>
                        <a:rPr lang="pl-PL" sz="1800" b="1" dirty="0">
                          <a:solidFill>
                            <a:schemeClr val="tx1"/>
                          </a:solidFill>
                          <a:latin typeface="Arial" panose="020B0604020202020204" pitchFamily="34" charset="0"/>
                          <a:cs typeface="Arial" panose="020B0604020202020204" pitchFamily="34" charset="0"/>
                        </a:rPr>
                        <a:t>1.12.2024 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0"/>
                  </a:ext>
                </a:extLst>
              </a:tr>
              <a:tr h="226690">
                <a:tc row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Wyszczególnienie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bezrobotni zarejestrowani</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1"/>
                  </a:ext>
                </a:extLst>
              </a:tr>
              <a:tr h="436167">
                <a:tc vMerge="1">
                  <a:txBody>
                    <a:bodyPr/>
                    <a:lstStyle/>
                    <a:p>
                      <a:endParaRPr lang="pl-PL"/>
                    </a:p>
                  </a:txBody>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tym z prawem do zasiłku</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extLst>
                  <a:ext uri="{0D108BD9-81ED-4DB2-BD59-A6C34878D82A}">
                    <a16:rowId xmlns:a16="http://schemas.microsoft.com/office/drawing/2014/main" val="10002"/>
                  </a:ext>
                </a:extLst>
              </a:tr>
              <a:tr h="241367">
                <a:tc vMerge="1">
                  <a:txBody>
                    <a:bodyPr/>
                    <a:lstStyle/>
                    <a:p>
                      <a:endParaRPr lang="pl-PL"/>
                    </a:p>
                  </a:txBody>
                  <a:tcPr/>
                </a:tc>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końcu m-ca sprawozdawczego</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3"/>
                  </a:ext>
                </a:extLst>
              </a:tr>
              <a:tr h="239737">
                <a:tc vMerge="1">
                  <a:txBody>
                    <a:bodyPr/>
                    <a:lstStyle/>
                    <a:p>
                      <a:endParaRPr lang="pl-PL"/>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razem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razem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4"/>
                  </a:ext>
                </a:extLst>
              </a:tr>
              <a:tr h="241367">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1"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Osoby w szczególnej sytuacji na rynku pracy (z 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5"/>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do 30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800" dirty="0">
                          <a:latin typeface="Arial" panose="020B0604020202020204" pitchFamily="34" charset="0"/>
                          <a:cs typeface="Arial" panose="020B0604020202020204" pitchFamily="34" charset="0"/>
                        </a:rPr>
                        <a:t>186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kumimoji="0" lang="pl-PL" sz="1800" b="0" i="0" u="none" strike="noStrike" kern="1200" baseline="0" dirty="0">
                          <a:solidFill>
                            <a:schemeClr val="tx1"/>
                          </a:solidFill>
                          <a:latin typeface="Arial" panose="020B0604020202020204" pitchFamily="34" charset="0"/>
                          <a:ea typeface="+mn-ea"/>
                          <a:cs typeface="Arial" panose="020B0604020202020204" pitchFamily="34" charset="0"/>
                        </a:rPr>
                        <a:t>99</a:t>
                      </a:r>
                      <a:endParaRPr lang="pl-PL" sz="1800" dirty="0">
                        <a:latin typeface="Arial" panose="020B0604020202020204" pitchFamily="34" charset="0"/>
                        <a:cs typeface="Arial" panose="020B060402020202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algn="ctr"/>
                      <a:r>
                        <a:rPr lang="pl-PL" sz="1800" dirty="0">
                          <a:latin typeface="Arial" panose="020B0604020202020204" pitchFamily="34" charset="0"/>
                          <a:cs typeface="Arial" panose="020B0604020202020204" pitchFamily="34" charset="0"/>
                        </a:rPr>
                        <a:t>23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800" dirty="0">
                          <a:latin typeface="Arial" panose="020B0604020202020204" pitchFamily="34" charset="0"/>
                          <a:cs typeface="Arial" panose="020B0604020202020204" pitchFamily="34" charset="0"/>
                        </a:rPr>
                        <a:t>13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6"/>
                  </a:ext>
                </a:extLst>
              </a:tr>
              <a:tr h="346343">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tym do 25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94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9</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7"/>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długotrwale bezrobotne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482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189</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8"/>
                  </a:ext>
                </a:extLst>
              </a:tr>
              <a:tr h="43616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 które nie podjęły zatrudnienia po urodzeniu dziecka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X</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68</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X</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9"/>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powyżej 50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cap="none" normalizeH="0" baseline="0" dirty="0">
                          <a:ln>
                            <a:noFill/>
                          </a:ln>
                          <a:solidFill>
                            <a:schemeClr val="tx1"/>
                          </a:solidFill>
                          <a:effectLst/>
                          <a:latin typeface="Arial" panose="020B0604020202020204" pitchFamily="34" charset="0"/>
                          <a:ea typeface="+mn-ea"/>
                          <a:cs typeface="Arial" panose="020B0604020202020204" pitchFamily="34" charset="0"/>
                        </a:rPr>
                        <a:t>370</a:t>
                      </a:r>
                      <a:endPar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118</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68</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0"/>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bez kwalifikacji zawodowych</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253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cap="none" normalizeH="0" baseline="0" dirty="0">
                          <a:ln>
                            <a:noFill/>
                          </a:ln>
                          <a:solidFill>
                            <a:schemeClr val="tx1"/>
                          </a:solidFill>
                          <a:effectLst/>
                          <a:latin typeface="Arial" panose="020B0604020202020204" pitchFamily="34" charset="0"/>
                          <a:ea typeface="+mn-ea"/>
                          <a:cs typeface="Arial" panose="020B0604020202020204" pitchFamily="34" charset="0"/>
                        </a:rPr>
                        <a:t>116</a:t>
                      </a:r>
                      <a:endPar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cap="none" normalizeH="0" baseline="0" dirty="0">
                          <a:ln>
                            <a:noFill/>
                          </a:ln>
                          <a:solidFill>
                            <a:schemeClr val="tx1"/>
                          </a:solidFill>
                          <a:effectLst/>
                          <a:latin typeface="Arial" panose="020B0604020202020204" pitchFamily="34" charset="0"/>
                          <a:ea typeface="+mn-ea"/>
                          <a:cs typeface="Arial" panose="020B0604020202020204" pitchFamily="34" charset="0"/>
                        </a:rPr>
                        <a:t>16</a:t>
                      </a:r>
                      <a:endPar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1"/>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bez doświadczenia zawodowego</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165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75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2"/>
                  </a:ext>
                </a:extLst>
              </a:tr>
              <a:tr h="4361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posiadające co najmniej jedno dziecko do 6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83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72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3"/>
                  </a:ext>
                </a:extLst>
              </a:tr>
              <a:tr h="4361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osoby w okresie do 12 miesięcy od dnia ukończenia nauki</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4"/>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niepełnosprawni</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45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5"/>
                  </a:ext>
                </a:extLst>
              </a:tr>
            </a:tbl>
          </a:graphicData>
        </a:graphic>
      </p:graphicFrame>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Struktura bezrobotnych</a:t>
            </a:r>
          </a:p>
        </p:txBody>
      </p:sp>
      <p:pic>
        <p:nvPicPr>
          <p:cNvPr id="2" name="Obraz 4">
            <a:extLst>
              <a:ext uri="{FF2B5EF4-FFF2-40B4-BE49-F238E27FC236}">
                <a16:creationId xmlns:a16="http://schemas.microsoft.com/office/drawing/2014/main" id="{4F54147C-9169-1828-9B5C-39ACD095BD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1254" y="188640"/>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Struktura bezrobotnych</a:t>
            </a:r>
          </a:p>
        </p:txBody>
      </p:sp>
      <p:graphicFrame>
        <p:nvGraphicFramePr>
          <p:cNvPr id="9" name="Wykres 7"/>
          <p:cNvGraphicFramePr>
            <a:graphicFrameLocks/>
          </p:cNvGraphicFramePr>
          <p:nvPr>
            <p:extLst>
              <p:ext uri="{D42A27DB-BD31-4B8C-83A1-F6EECF244321}">
                <p14:modId xmlns:p14="http://schemas.microsoft.com/office/powerpoint/2010/main" val="3183777092"/>
              </p:ext>
            </p:extLst>
          </p:nvPr>
        </p:nvGraphicFramePr>
        <p:xfrm>
          <a:off x="252000" y="1069852"/>
          <a:ext cx="8568472" cy="5383485"/>
        </p:xfrm>
        <a:graphic>
          <a:graphicData uri="http://schemas.openxmlformats.org/drawingml/2006/chart">
            <c:chart xmlns:c="http://schemas.openxmlformats.org/drawingml/2006/chart" xmlns:r="http://schemas.openxmlformats.org/officeDocument/2006/relationships" r:id="rId2"/>
          </a:graphicData>
        </a:graphic>
      </p:graphicFrame>
      <p:pic>
        <p:nvPicPr>
          <p:cNvPr id="2" name="Obraz 4">
            <a:extLst>
              <a:ext uri="{FF2B5EF4-FFF2-40B4-BE49-F238E27FC236}">
                <a16:creationId xmlns:a16="http://schemas.microsoft.com/office/drawing/2014/main" id="{6F5C2029-A40E-7383-0C5D-ADF81AB67E7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88640"/>
            <a:ext cx="1409939" cy="88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3429000"/>
            <a:ext cx="2208578" cy="2562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latin typeface="Arial" panose="020B0604020202020204" pitchFamily="34" charset="0"/>
                <a:cs typeface="Arial" panose="020B0604020202020204" pitchFamily="34" charset="0"/>
              </a:rPr>
              <a:t>POŚREDNICTWO PRACY</a:t>
            </a:r>
          </a:p>
        </p:txBody>
      </p:sp>
      <p:pic>
        <p:nvPicPr>
          <p:cNvPr id="2" name="Obraz 4">
            <a:extLst>
              <a:ext uri="{FF2B5EF4-FFF2-40B4-BE49-F238E27FC236}">
                <a16:creationId xmlns:a16="http://schemas.microsoft.com/office/drawing/2014/main" id="{80FA62A2-997F-C344-6F64-2921A2802C2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88640"/>
            <a:ext cx="1542058" cy="9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74497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0755" y="5848619"/>
            <a:ext cx="887384" cy="1032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Pośrednictwo pracy</a:t>
            </a:r>
          </a:p>
        </p:txBody>
      </p:sp>
      <p:sp>
        <p:nvSpPr>
          <p:cNvPr id="7" name="Symbol zastępczy tekstu 2"/>
          <p:cNvSpPr txBox="1">
            <a:spLocks/>
          </p:cNvSpPr>
          <p:nvPr/>
        </p:nvSpPr>
        <p:spPr>
          <a:xfrm>
            <a:off x="1113524" y="1412776"/>
            <a:ext cx="792297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Wykonując usługę pośrednictwa pracy w 2024 r. pracownicy Powiatowego Urzędu Pracy dla Powiatu Warszawskiego Zachodniego pozyskali do współpracy </a:t>
            </a:r>
            <a:r>
              <a:rPr lang="pl-PL" b="1" dirty="0">
                <a:solidFill>
                  <a:schemeClr val="accent2">
                    <a:lumMod val="50000"/>
                  </a:schemeClr>
                </a:solidFill>
                <a:latin typeface="Arial" panose="020B0604020202020204" pitchFamily="34" charset="0"/>
                <a:cs typeface="Arial" panose="020B0604020202020204" pitchFamily="34" charset="0"/>
              </a:rPr>
              <a:t>387</a:t>
            </a:r>
            <a:r>
              <a:rPr lang="pl-PL" dirty="0">
                <a:solidFill>
                  <a:schemeClr val="accent2">
                    <a:lumMod val="50000"/>
                  </a:schemeClr>
                </a:solidFill>
                <a:latin typeface="Arial" panose="020B0604020202020204" pitchFamily="34" charset="0"/>
                <a:cs typeface="Arial" panose="020B0604020202020204" pitchFamily="34" charset="0"/>
              </a:rPr>
              <a:t> pracodawców, przyjęli do realizacji 4072 miejsca pracy, w tym:</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 3967 niesubsydiowanych,</a:t>
            </a:r>
          </a:p>
          <a:p>
            <a:pPr fontAlgn="auto"/>
            <a:r>
              <a:rPr lang="pl-PL" dirty="0">
                <a:solidFill>
                  <a:schemeClr val="accent2">
                    <a:lumMod val="50000"/>
                  </a:schemeClr>
                </a:solidFill>
                <a:latin typeface="Arial" panose="020B0604020202020204" pitchFamily="34" charset="0"/>
                <a:cs typeface="Arial" panose="020B0604020202020204" pitchFamily="34" charset="0"/>
              </a:rPr>
              <a:t> 60 subsydiowanych, </a:t>
            </a:r>
          </a:p>
          <a:p>
            <a:pPr fontAlgn="auto"/>
            <a:r>
              <a:rPr lang="pl-PL" dirty="0">
                <a:solidFill>
                  <a:schemeClr val="accent2">
                    <a:lumMod val="50000"/>
                  </a:schemeClr>
                </a:solidFill>
                <a:latin typeface="Arial" panose="020B0604020202020204" pitchFamily="34" charset="0"/>
                <a:cs typeface="Arial" panose="020B0604020202020204" pitchFamily="34" charset="0"/>
              </a:rPr>
              <a:t> zorganizowano 45 staży.</a:t>
            </a:r>
          </a:p>
        </p:txBody>
      </p:sp>
      <p:pic>
        <p:nvPicPr>
          <p:cNvPr id="2" name="Obraz 4">
            <a:extLst>
              <a:ext uri="{FF2B5EF4-FFF2-40B4-BE49-F238E27FC236}">
                <a16:creationId xmlns:a16="http://schemas.microsoft.com/office/drawing/2014/main" id="{317CE34D-3D9C-2C65-8EE4-32A00122400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70195" y="242646"/>
            <a:ext cx="1440160" cy="9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Prostokąt 1"/>
          <p:cNvSpPr>
            <a:spLocks noChangeArrowheads="1"/>
          </p:cNvSpPr>
          <p:nvPr/>
        </p:nvSpPr>
        <p:spPr bwMode="auto">
          <a:xfrm>
            <a:off x="2123728" y="620688"/>
            <a:ext cx="5616624" cy="1569660"/>
          </a:xfrm>
          <a:prstGeom prst="rect">
            <a:avLst/>
          </a:prstGeom>
          <a:noFill/>
          <a:ln w="9525">
            <a:noFill/>
            <a:miter lim="800000"/>
            <a:headEnd/>
            <a:tailEnd/>
          </a:ln>
        </p:spPr>
        <p:txBody>
          <a:bodyPr wrap="square">
            <a:spAutoFit/>
          </a:bodyPr>
          <a:lstStyle/>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p:txBody>
      </p:sp>
      <p:pic>
        <p:nvPicPr>
          <p:cNvPr id="7"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Indywidualny Plan Działania</a:t>
            </a: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W 2024 roku doradcy klienta indywidualnego:</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założyli </a:t>
            </a:r>
            <a:r>
              <a:rPr lang="pl-PL" b="1" dirty="0">
                <a:solidFill>
                  <a:schemeClr val="accent2">
                    <a:lumMod val="50000"/>
                  </a:schemeClr>
                </a:solidFill>
                <a:latin typeface="Arial" panose="020B0604020202020204" pitchFamily="34" charset="0"/>
                <a:cs typeface="Arial" panose="020B0604020202020204" pitchFamily="34" charset="0"/>
              </a:rPr>
              <a:t>1326</a:t>
            </a:r>
            <a:r>
              <a:rPr lang="pl-PL" dirty="0">
                <a:solidFill>
                  <a:schemeClr val="accent2">
                    <a:lumMod val="50000"/>
                  </a:schemeClr>
                </a:solidFill>
                <a:latin typeface="Arial" panose="020B0604020202020204" pitchFamily="34" charset="0"/>
                <a:cs typeface="Arial" panose="020B0604020202020204" pitchFamily="34" charset="0"/>
              </a:rPr>
              <a:t> Indywidualnych Planów Działania;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w czasie ich realizacji Klienci mieli możliwość określenia swoich mocnych i słabych stron, rozwijania umiejętności poszukiwania pracy oraz zdobywania nowych kompetencji zawodowych.</a:t>
            </a:r>
          </a:p>
        </p:txBody>
      </p:sp>
      <p:pic>
        <p:nvPicPr>
          <p:cNvPr id="2" name="Obraz 4">
            <a:extLst>
              <a:ext uri="{FF2B5EF4-FFF2-40B4-BE49-F238E27FC236}">
                <a16:creationId xmlns:a16="http://schemas.microsoft.com/office/drawing/2014/main" id="{02BD4E78-0A6D-A325-1BB8-7BCD6114261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6711" y="180082"/>
            <a:ext cx="1409938" cy="881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Prostokąt 1"/>
          <p:cNvSpPr>
            <a:spLocks noChangeArrowheads="1"/>
          </p:cNvSpPr>
          <p:nvPr/>
        </p:nvSpPr>
        <p:spPr bwMode="auto">
          <a:xfrm>
            <a:off x="2123728" y="620688"/>
            <a:ext cx="5616624" cy="1569660"/>
          </a:xfrm>
          <a:prstGeom prst="rect">
            <a:avLst/>
          </a:prstGeom>
          <a:noFill/>
          <a:ln w="9525">
            <a:noFill/>
            <a:miter lim="800000"/>
            <a:headEnd/>
            <a:tailEnd/>
          </a:ln>
        </p:spPr>
        <p:txBody>
          <a:bodyPr wrap="square">
            <a:spAutoFit/>
          </a:bodyPr>
          <a:lstStyle/>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p:txBody>
      </p:sp>
      <p:sp>
        <p:nvSpPr>
          <p:cNvPr id="8" name="Tytuł 1"/>
          <p:cNvSpPr txBox="1">
            <a:spLocks/>
          </p:cNvSpPr>
          <p:nvPr/>
        </p:nvSpPr>
        <p:spPr>
          <a:xfrm>
            <a:off x="2771800" y="147834"/>
            <a:ext cx="5988413"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lnSpc>
                <a:spcPct val="150000"/>
              </a:lnSpc>
            </a:pPr>
            <a:r>
              <a:rPr lang="pl-PL" sz="3200" b="1" dirty="0">
                <a:solidFill>
                  <a:schemeClr val="accent2">
                    <a:lumMod val="50000"/>
                  </a:schemeClr>
                </a:solidFill>
                <a:latin typeface="Arial" panose="020B0604020202020204" pitchFamily="34" charset="0"/>
                <a:cs typeface="Arial" panose="020B0604020202020204" pitchFamily="34" charset="0"/>
              </a:rPr>
              <a:t>Dni Pracodawców 2024</a:t>
            </a: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endParaRPr lang="pl-PL" dirty="0">
              <a:solidFill>
                <a:schemeClr val="accent2">
                  <a:lumMod val="50000"/>
                </a:schemeClr>
              </a:solidFill>
              <a:latin typeface="Arial" panose="020B0604020202020204" pitchFamily="34" charset="0"/>
              <a:cs typeface="Arial" panose="020B0604020202020204" pitchFamily="34" charset="0"/>
            </a:endParaRPr>
          </a:p>
        </p:txBody>
      </p:sp>
      <p:pic>
        <p:nvPicPr>
          <p:cNvPr id="11" name="Obraz 10"/>
          <p:cNvPicPr>
            <a:picLocks noChangeAspect="1"/>
          </p:cNvPicPr>
          <p:nvPr/>
        </p:nvPicPr>
        <p:blipFill>
          <a:blip r:embed="rId2"/>
          <a:stretch>
            <a:fillRect/>
          </a:stretch>
        </p:blipFill>
        <p:spPr>
          <a:xfrm>
            <a:off x="6414356" y="3175994"/>
            <a:ext cx="1761897" cy="506012"/>
          </a:xfrm>
          <a:prstGeom prst="rect">
            <a:avLst/>
          </a:prstGeom>
        </p:spPr>
      </p:pic>
      <p:pic>
        <p:nvPicPr>
          <p:cNvPr id="12" name="Obraz 11"/>
          <p:cNvPicPr>
            <a:picLocks noChangeAspect="1"/>
          </p:cNvPicPr>
          <p:nvPr/>
        </p:nvPicPr>
        <p:blipFill>
          <a:blip r:embed="rId3"/>
          <a:stretch>
            <a:fillRect/>
          </a:stretch>
        </p:blipFill>
        <p:spPr>
          <a:xfrm>
            <a:off x="6850259" y="5018920"/>
            <a:ext cx="890093" cy="1030313"/>
          </a:xfrm>
          <a:prstGeom prst="rect">
            <a:avLst/>
          </a:prstGeom>
        </p:spPr>
      </p:pic>
      <p:sp>
        <p:nvSpPr>
          <p:cNvPr id="5" name="Prostokąt 4"/>
          <p:cNvSpPr/>
          <p:nvPr/>
        </p:nvSpPr>
        <p:spPr>
          <a:xfrm>
            <a:off x="899592" y="1173520"/>
            <a:ext cx="7860621" cy="1470211"/>
          </a:xfrm>
          <a:prstGeom prst="rect">
            <a:avLst/>
          </a:prstGeom>
        </p:spPr>
        <p:txBody>
          <a:bodyPr wrap="square">
            <a:spAutoFit/>
          </a:bodyPr>
          <a:lstStyle/>
          <a:p>
            <a:pPr>
              <a:lnSpc>
                <a:spcPct val="107000"/>
              </a:lnSpc>
              <a:spcAft>
                <a:spcPts val="800"/>
              </a:spcAft>
            </a:pPr>
            <a:r>
              <a:rPr lang="pl-PL" sz="1600" dirty="0">
                <a:solidFill>
                  <a:schemeClr val="accent2">
                    <a:lumMod val="50000"/>
                  </a:schemeClr>
                </a:solidFill>
              </a:rPr>
              <a:t>W dniach 2 - 5 grudnia w ramach Dni Otwartych dla Pracodawców </a:t>
            </a:r>
            <a:br>
              <a:rPr lang="pl-PL" sz="1600" dirty="0">
                <a:solidFill>
                  <a:schemeClr val="accent2">
                    <a:lumMod val="50000"/>
                  </a:schemeClr>
                </a:solidFill>
              </a:rPr>
            </a:br>
            <a:r>
              <a:rPr lang="pl-PL" sz="1600" dirty="0">
                <a:solidFill>
                  <a:schemeClr val="accent2">
                    <a:lumMod val="50000"/>
                  </a:schemeClr>
                </a:solidFill>
              </a:rPr>
              <a:t>Powiatowy Urząd Pracy dla Powiatu Warszawskiego Zachodniego zorganizował wydarzenia, które skierowane były głównie do pracodawców.</a:t>
            </a:r>
          </a:p>
          <a:p>
            <a:pPr marL="342900" lvl="0" indent="-342900">
              <a:lnSpc>
                <a:spcPct val="107000"/>
              </a:lnSpc>
              <a:spcAft>
                <a:spcPts val="800"/>
              </a:spcAft>
              <a:buFont typeface="Wingdings" panose="05000000000000000000" pitchFamily="2" charset="2"/>
              <a:buChar char="v"/>
            </a:pPr>
            <a:endParaRPr lang="pl-PL" sz="1200" dirty="0">
              <a:solidFill>
                <a:schemeClr val="accent2">
                  <a:lumMod val="50000"/>
                </a:schemeClr>
              </a:solidFill>
            </a:endParaRPr>
          </a:p>
          <a:p>
            <a:endParaRPr lang="pl-PL" sz="1200" dirty="0">
              <a:solidFill>
                <a:schemeClr val="accent2">
                  <a:lumMod val="50000"/>
                </a:schemeClr>
              </a:solidFill>
            </a:endParaRPr>
          </a:p>
        </p:txBody>
      </p:sp>
      <p:pic>
        <p:nvPicPr>
          <p:cNvPr id="2" name="Obraz 4">
            <a:extLst>
              <a:ext uri="{FF2B5EF4-FFF2-40B4-BE49-F238E27FC236}">
                <a16:creationId xmlns:a16="http://schemas.microsoft.com/office/drawing/2014/main" id="{B28B1262-C73C-A338-DF25-52F74651832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1600" y="116632"/>
            <a:ext cx="1409938" cy="881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braz 2">
            <a:extLst>
              <a:ext uri="{FF2B5EF4-FFF2-40B4-BE49-F238E27FC236}">
                <a16:creationId xmlns:a16="http://schemas.microsoft.com/office/drawing/2014/main" id="{7F4A7390-0519-B8E6-2B0D-C6A04130DFF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81538" y="2175978"/>
            <a:ext cx="3495243" cy="4660665"/>
          </a:xfrm>
          <a:prstGeom prst="rect">
            <a:avLst/>
          </a:prstGeom>
          <a:noFill/>
        </p:spPr>
      </p:pic>
    </p:spTree>
    <p:extLst>
      <p:ext uri="{BB962C8B-B14F-4D97-AF65-F5344CB8AC3E}">
        <p14:creationId xmlns:p14="http://schemas.microsoft.com/office/powerpoint/2010/main" val="1916121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a:extLst>
              <a:ext uri="{FF2B5EF4-FFF2-40B4-BE49-F238E27FC236}">
                <a16:creationId xmlns:a16="http://schemas.microsoft.com/office/drawing/2014/main" id="{9D7C5D4A-3AC7-4E5B-843F-DADD76D8CF88}"/>
              </a:ext>
            </a:extLst>
          </p:cNvPr>
          <p:cNvSpPr txBox="1"/>
          <p:nvPr/>
        </p:nvSpPr>
        <p:spPr>
          <a:xfrm>
            <a:off x="901287" y="916995"/>
            <a:ext cx="8242713" cy="5223033"/>
          </a:xfrm>
          <a:prstGeom prst="rect">
            <a:avLst/>
          </a:prstGeom>
          <a:noFill/>
        </p:spPr>
        <p:txBody>
          <a:bodyPr wrap="square" rtlCol="0">
            <a:spAutoFit/>
          </a:bodyPr>
          <a:lstStyle/>
          <a:p>
            <a:pPr>
              <a:lnSpc>
                <a:spcPct val="150000"/>
              </a:lnSpc>
            </a:pPr>
            <a:r>
              <a:rPr lang="pl-PL" sz="1400" dirty="0">
                <a:solidFill>
                  <a:schemeClr val="accent2">
                    <a:lumMod val="50000"/>
                  </a:schemeClr>
                </a:solidFill>
              </a:rPr>
              <a:t>Celem wydarzeń było dostarczenie informacji na temat możliwości wsparcia ze strony Urzędu m.in. poprzez Krajowy Fundusz Szkoleniowy (KFS) i subsydiowane formy wsparcia a także na temat kwestii związanych z zatrudnianiem cudzoziemców.</a:t>
            </a:r>
          </a:p>
          <a:p>
            <a:pPr>
              <a:lnSpc>
                <a:spcPct val="150000"/>
              </a:lnSpc>
            </a:pPr>
            <a:r>
              <a:rPr lang="pl-PL" sz="1400" dirty="0">
                <a:solidFill>
                  <a:schemeClr val="accent2">
                    <a:lumMod val="50000"/>
                  </a:schemeClr>
                </a:solidFill>
              </a:rPr>
              <a:t>Pierwszego dnia uczestnicy mieli okazję dowiedzieć się o zasadach funkcjonowania KFS, możliwościach finansowania różnych działań z tego programu, a także procedurach związanych </a:t>
            </a:r>
            <a:br>
              <a:rPr lang="pl-PL" sz="1400" dirty="0">
                <a:solidFill>
                  <a:schemeClr val="accent2">
                    <a:lumMod val="50000"/>
                  </a:schemeClr>
                </a:solidFill>
              </a:rPr>
            </a:br>
            <a:r>
              <a:rPr lang="pl-PL" sz="1400" dirty="0">
                <a:solidFill>
                  <a:schemeClr val="accent2">
                    <a:lumMod val="50000"/>
                  </a:schemeClr>
                </a:solidFill>
              </a:rPr>
              <a:t>ze składaniem wniosków. Kolejny dzień poświęcony był informacjom dotyczącym subsydiowanych form wsparcia. Najwięcej zapytań dotyczyło staży, prac interwencyjnych, dofinansowania wynagrodzenia dla osób po 50 roku życia, a także doposażenia stanowisk pracy.     </a:t>
            </a:r>
          </a:p>
          <a:p>
            <a:pPr>
              <a:lnSpc>
                <a:spcPct val="150000"/>
              </a:lnSpc>
            </a:pPr>
            <a:r>
              <a:rPr lang="pl-PL" sz="1400" dirty="0">
                <a:solidFill>
                  <a:schemeClr val="accent2">
                    <a:lumMod val="50000"/>
                  </a:schemeClr>
                </a:solidFill>
              </a:rPr>
              <a:t>W trzecim dniu pracodawcy mogli uzyskać informacje dotyczące aktualnych przepisów związanych </a:t>
            </a:r>
            <a:br>
              <a:rPr lang="pl-PL" sz="1400" dirty="0">
                <a:solidFill>
                  <a:schemeClr val="accent2">
                    <a:lumMod val="50000"/>
                  </a:schemeClr>
                </a:solidFill>
              </a:rPr>
            </a:br>
            <a:r>
              <a:rPr lang="pl-PL" sz="1400" dirty="0">
                <a:solidFill>
                  <a:schemeClr val="accent2">
                    <a:lumMod val="50000"/>
                  </a:schemeClr>
                </a:solidFill>
              </a:rPr>
              <a:t>z zatrudnianiem cudzoziemców, natomiast ostatniego dnia uczestnicy mieli możliwość spotkania </a:t>
            </a:r>
            <a:br>
              <a:rPr lang="pl-PL" sz="1400" dirty="0">
                <a:solidFill>
                  <a:schemeClr val="accent2">
                    <a:lumMod val="50000"/>
                  </a:schemeClr>
                </a:solidFill>
              </a:rPr>
            </a:br>
            <a:r>
              <a:rPr lang="pl-PL" sz="1400" dirty="0">
                <a:solidFill>
                  <a:schemeClr val="accent2">
                    <a:lumMod val="50000"/>
                  </a:schemeClr>
                </a:solidFill>
              </a:rPr>
              <a:t>z doradcą zawodowym w celu pozyskania informacji na temat trudności w znalezieniu pracowników </a:t>
            </a:r>
            <a:br>
              <a:rPr lang="pl-PL" sz="1400" dirty="0">
                <a:solidFill>
                  <a:schemeClr val="accent2">
                    <a:lumMod val="50000"/>
                  </a:schemeClr>
                </a:solidFill>
              </a:rPr>
            </a:br>
            <a:r>
              <a:rPr lang="pl-PL" sz="1400" dirty="0">
                <a:solidFill>
                  <a:schemeClr val="accent2">
                    <a:lumMod val="50000"/>
                  </a:schemeClr>
                </a:solidFill>
              </a:rPr>
              <a:t>z odpowiednimi kwalifikacjami.</a:t>
            </a:r>
          </a:p>
          <a:p>
            <a:pPr>
              <a:lnSpc>
                <a:spcPct val="150000"/>
              </a:lnSpc>
            </a:pPr>
            <a:r>
              <a:rPr lang="pl-PL" sz="1400" dirty="0">
                <a:solidFill>
                  <a:schemeClr val="accent2">
                    <a:lumMod val="50000"/>
                  </a:schemeClr>
                </a:solidFill>
              </a:rPr>
              <a:t>W wydarzeniach wzięło udział około 15 pracodawców. Dzięki przekazanym informacjom uczestnicy zyskali cenną wiedzę na temat dostępnych form wsparcia, co może przyczynić się do rozwoju ich firm oraz zatrudnienia nowych pracowników. Wielu z nich wyraziło chęć współpracy oraz korzystanie </a:t>
            </a:r>
            <a:br>
              <a:rPr lang="pl-PL" sz="1400" dirty="0">
                <a:solidFill>
                  <a:schemeClr val="accent2">
                    <a:lumMod val="50000"/>
                  </a:schemeClr>
                </a:solidFill>
              </a:rPr>
            </a:br>
            <a:r>
              <a:rPr lang="pl-PL" sz="1400" dirty="0">
                <a:solidFill>
                  <a:schemeClr val="accent2">
                    <a:lumMod val="50000"/>
                  </a:schemeClr>
                </a:solidFill>
              </a:rPr>
              <a:t>z oferowanej pomocy.</a:t>
            </a:r>
          </a:p>
        </p:txBody>
      </p:sp>
      <p:pic>
        <p:nvPicPr>
          <p:cNvPr id="3" name="Obraz 4">
            <a:extLst>
              <a:ext uri="{FF2B5EF4-FFF2-40B4-BE49-F238E27FC236}">
                <a16:creationId xmlns:a16="http://schemas.microsoft.com/office/drawing/2014/main" id="{FD034D4A-7364-78A1-0CA3-A25DF448A15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1287" y="105436"/>
            <a:ext cx="1409938" cy="881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ytuł 1">
            <a:extLst>
              <a:ext uri="{FF2B5EF4-FFF2-40B4-BE49-F238E27FC236}">
                <a16:creationId xmlns:a16="http://schemas.microsoft.com/office/drawing/2014/main" id="{598E3888-1CB6-014E-FB80-748AE1194381}"/>
              </a:ext>
            </a:extLst>
          </p:cNvPr>
          <p:cNvSpPr txBox="1">
            <a:spLocks/>
          </p:cNvSpPr>
          <p:nvPr/>
        </p:nvSpPr>
        <p:spPr>
          <a:xfrm>
            <a:off x="2699792" y="105436"/>
            <a:ext cx="5988413"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lnSpc>
                <a:spcPct val="150000"/>
              </a:lnSpc>
            </a:pPr>
            <a:r>
              <a:rPr lang="pl-PL" sz="3200" b="1" dirty="0">
                <a:solidFill>
                  <a:schemeClr val="accent2">
                    <a:lumMod val="50000"/>
                  </a:schemeClr>
                </a:solidFill>
                <a:latin typeface="Arial" panose="020B0604020202020204" pitchFamily="34" charset="0"/>
                <a:cs typeface="Arial" panose="020B0604020202020204" pitchFamily="34" charset="0"/>
              </a:rPr>
              <a:t>Dni Pracodawców 2024</a:t>
            </a:r>
          </a:p>
        </p:txBody>
      </p:sp>
      <p:pic>
        <p:nvPicPr>
          <p:cNvPr id="5" name="Obraz 4">
            <a:extLst>
              <a:ext uri="{FF2B5EF4-FFF2-40B4-BE49-F238E27FC236}">
                <a16:creationId xmlns:a16="http://schemas.microsoft.com/office/drawing/2014/main" id="{39E30C6A-092F-4F75-3DF4-ADC7F088492B}"/>
              </a:ext>
            </a:extLst>
          </p:cNvPr>
          <p:cNvPicPr>
            <a:picLocks noChangeAspect="1"/>
          </p:cNvPicPr>
          <p:nvPr/>
        </p:nvPicPr>
        <p:blipFill>
          <a:blip r:embed="rId3"/>
          <a:stretch>
            <a:fillRect/>
          </a:stretch>
        </p:blipFill>
        <p:spPr>
          <a:xfrm>
            <a:off x="7380312" y="5819374"/>
            <a:ext cx="1763688" cy="1046177"/>
          </a:xfrm>
          <a:prstGeom prst="rect">
            <a:avLst/>
          </a:prstGeom>
        </p:spPr>
      </p:pic>
    </p:spTree>
    <p:extLst>
      <p:ext uri="{BB962C8B-B14F-4D97-AF65-F5344CB8AC3E}">
        <p14:creationId xmlns:p14="http://schemas.microsoft.com/office/powerpoint/2010/main" val="31152790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id="{6BC645F7-3A7B-4A5D-8051-DB534888034F}"/>
              </a:ext>
            </a:extLst>
          </p:cNvPr>
          <p:cNvSpPr txBox="1"/>
          <p:nvPr/>
        </p:nvSpPr>
        <p:spPr>
          <a:xfrm flipH="1">
            <a:off x="2433557" y="97858"/>
            <a:ext cx="6048672" cy="830997"/>
          </a:xfrm>
          <a:prstGeom prst="rect">
            <a:avLst/>
          </a:prstGeom>
          <a:noFill/>
        </p:spPr>
        <p:txBody>
          <a:bodyPr wrap="square" rtlCol="0">
            <a:spAutoFit/>
          </a:bodyPr>
          <a:lstStyle/>
          <a:p>
            <a:pPr algn="ctr"/>
            <a:r>
              <a:rPr lang="pl-PL" sz="2400" b="1" dirty="0">
                <a:solidFill>
                  <a:schemeClr val="accent2">
                    <a:lumMod val="50000"/>
                  </a:schemeClr>
                </a:solidFill>
              </a:rPr>
              <a:t>30 LAT EURES </a:t>
            </a:r>
            <a:br>
              <a:rPr lang="pl-PL" sz="2400" b="1" dirty="0">
                <a:solidFill>
                  <a:schemeClr val="accent2">
                    <a:lumMod val="50000"/>
                  </a:schemeClr>
                </a:solidFill>
              </a:rPr>
            </a:br>
            <a:r>
              <a:rPr lang="pl-PL" sz="2400" b="1" dirty="0">
                <a:solidFill>
                  <a:schemeClr val="accent2">
                    <a:lumMod val="50000"/>
                  </a:schemeClr>
                </a:solidFill>
              </a:rPr>
              <a:t>- Godna praca w całej Europie.</a:t>
            </a:r>
          </a:p>
        </p:txBody>
      </p:sp>
      <p:sp>
        <p:nvSpPr>
          <p:cNvPr id="6" name="pole tekstowe 5">
            <a:extLst>
              <a:ext uri="{FF2B5EF4-FFF2-40B4-BE49-F238E27FC236}">
                <a16:creationId xmlns:a16="http://schemas.microsoft.com/office/drawing/2014/main" id="{68F27F9D-3384-4DB5-8B2D-2A2903E54C9E}"/>
              </a:ext>
            </a:extLst>
          </p:cNvPr>
          <p:cNvSpPr txBox="1"/>
          <p:nvPr/>
        </p:nvSpPr>
        <p:spPr>
          <a:xfrm>
            <a:off x="899592" y="980728"/>
            <a:ext cx="8244408" cy="5755422"/>
          </a:xfrm>
          <a:prstGeom prst="rect">
            <a:avLst/>
          </a:prstGeom>
          <a:noFill/>
        </p:spPr>
        <p:txBody>
          <a:bodyPr wrap="square" rtlCol="0">
            <a:spAutoFit/>
          </a:bodyPr>
          <a:lstStyle/>
          <a:p>
            <a:r>
              <a:rPr lang="pl-PL" sz="1400" dirty="0">
                <a:solidFill>
                  <a:schemeClr val="accent2">
                    <a:lumMod val="50000"/>
                  </a:schemeClr>
                </a:solidFill>
              </a:rPr>
              <a:t>W ramach kampanii informacyjnej z okazji 30-lecia EURES Powiatowy Urząd Pracy dla Powiatu Warszawskiego Zachodniego zorganizował w siedzibie Urzędu 3 spotkania informacyjne, </a:t>
            </a:r>
            <a:br>
              <a:rPr lang="pl-PL" sz="1400" dirty="0">
                <a:solidFill>
                  <a:schemeClr val="accent2">
                    <a:lumMod val="50000"/>
                  </a:schemeClr>
                </a:solidFill>
              </a:rPr>
            </a:br>
            <a:r>
              <a:rPr lang="pl-PL" sz="1400" dirty="0">
                <a:solidFill>
                  <a:schemeClr val="accent2">
                    <a:lumMod val="50000"/>
                  </a:schemeClr>
                </a:solidFill>
              </a:rPr>
              <a:t>które z pracownikami Urzędu poprowadził Doradca EURES z Wojewódzkiego Urzędu Pracy:</a:t>
            </a:r>
          </a:p>
          <a:p>
            <a:endParaRPr lang="pl-PL" sz="1400" dirty="0">
              <a:solidFill>
                <a:schemeClr val="accent2">
                  <a:lumMod val="50000"/>
                </a:schemeClr>
              </a:solidFill>
            </a:endParaRPr>
          </a:p>
          <a:p>
            <a:pPr marL="285750" indent="-285750">
              <a:buFont typeface="Wingdings" panose="05000000000000000000" pitchFamily="2" charset="2"/>
              <a:buChar char="v"/>
            </a:pPr>
            <a:r>
              <a:rPr lang="pl-PL" sz="1400" dirty="0">
                <a:solidFill>
                  <a:schemeClr val="accent2">
                    <a:lumMod val="50000"/>
                  </a:schemeClr>
                </a:solidFill>
              </a:rPr>
              <a:t>W  dniu 15 kwietnia dla uczniów ostatnich klas szkół ponadpodstawowych z Zespołu Szkół nr 1 </a:t>
            </a:r>
            <a:br>
              <a:rPr lang="pl-PL" sz="1400" dirty="0">
                <a:solidFill>
                  <a:schemeClr val="accent2">
                    <a:lumMod val="50000"/>
                  </a:schemeClr>
                </a:solidFill>
              </a:rPr>
            </a:br>
            <a:r>
              <a:rPr lang="pl-PL" sz="1400" dirty="0">
                <a:solidFill>
                  <a:schemeClr val="accent2">
                    <a:lumMod val="50000"/>
                  </a:schemeClr>
                </a:solidFill>
              </a:rPr>
              <a:t>w Ożarowie Mazowieckim oraz Zespołu Szkół na 1 im. Melchiora Wańkowicza w Błoniu. </a:t>
            </a:r>
            <a:br>
              <a:rPr lang="pl-PL" sz="1400" dirty="0">
                <a:solidFill>
                  <a:schemeClr val="accent2">
                    <a:lumMod val="50000"/>
                  </a:schemeClr>
                </a:solidFill>
              </a:rPr>
            </a:br>
            <a:r>
              <a:rPr lang="pl-PL" sz="1400" dirty="0">
                <a:solidFill>
                  <a:schemeClr val="accent2">
                    <a:lumMod val="50000"/>
                  </a:schemeClr>
                </a:solidFill>
              </a:rPr>
              <a:t>W trakcie spotkania młodzież mogła dowiedzieć się jak bezpiecznie poszukiwać pracy za granicą. Zaprezentowano usługę sieci poprzez: omówienie m.in. praktycznych aspektów pomocy </a:t>
            </a:r>
            <a:br>
              <a:rPr lang="pl-PL" sz="1400" dirty="0">
                <a:solidFill>
                  <a:schemeClr val="accent2">
                    <a:lumMod val="50000"/>
                  </a:schemeClr>
                </a:solidFill>
              </a:rPr>
            </a:br>
            <a:r>
              <a:rPr lang="pl-PL" sz="1400" dirty="0">
                <a:solidFill>
                  <a:schemeClr val="accent2">
                    <a:lumMod val="50000"/>
                  </a:schemeClr>
                </a:solidFill>
              </a:rPr>
              <a:t>dla uczniów zainteresowanych podjęciem pracy w Europie, m.in. warunki zatrudnienia, formalności oraz inne kwestie związane z mobilnością zawodową.</a:t>
            </a:r>
          </a:p>
          <a:p>
            <a:pPr marL="285750" indent="-285750">
              <a:buFont typeface="Wingdings" panose="05000000000000000000" pitchFamily="2" charset="2"/>
              <a:buChar char="v"/>
            </a:pPr>
            <a:r>
              <a:rPr lang="pl-PL" sz="1400" dirty="0">
                <a:solidFill>
                  <a:schemeClr val="accent2">
                    <a:lumMod val="50000"/>
                  </a:schemeClr>
                </a:solidFill>
              </a:rPr>
              <a:t>W dniu 6 września dla pracodawców, którzy poszukują pracowników i rozważają zatrudnienie kandydatów z państw członkowskich UE i EFTA. Zaprezentowano usługę sieci poprzez: sposoby składania ofert pracy, rejestrację profilu pracodawcy, możliwości udziału w międzynarodowych wydarzeniach rekrutacyjnych on-line. W spotkaniu wzięli udział przedstawiciele pracodawców </a:t>
            </a:r>
            <a:br>
              <a:rPr lang="pl-PL" sz="1400" dirty="0">
                <a:solidFill>
                  <a:schemeClr val="accent2">
                    <a:lumMod val="50000"/>
                  </a:schemeClr>
                </a:solidFill>
              </a:rPr>
            </a:br>
            <a:r>
              <a:rPr lang="pl-PL" sz="1400" dirty="0">
                <a:solidFill>
                  <a:schemeClr val="accent2">
                    <a:lumMod val="50000"/>
                  </a:schemeClr>
                </a:solidFill>
              </a:rPr>
              <a:t>z terenu powiatu warszawskiego zachodniego. </a:t>
            </a:r>
          </a:p>
          <a:p>
            <a:pPr marL="285750" indent="-285750">
              <a:buFont typeface="Wingdings" panose="05000000000000000000" pitchFamily="2" charset="2"/>
              <a:buChar char="v"/>
            </a:pPr>
            <a:r>
              <a:rPr lang="pl-PL" sz="1400" dirty="0">
                <a:solidFill>
                  <a:schemeClr val="accent2">
                    <a:lumMod val="50000"/>
                  </a:schemeClr>
                </a:solidFill>
              </a:rPr>
              <a:t>W dniu 16 września dla osób bezrobotnych i poszukujących pracy, które chciałyby podjąć pracę </a:t>
            </a:r>
            <a:br>
              <a:rPr lang="pl-PL" sz="1400" dirty="0">
                <a:solidFill>
                  <a:schemeClr val="accent2">
                    <a:lumMod val="50000"/>
                  </a:schemeClr>
                </a:solidFill>
              </a:rPr>
            </a:br>
            <a:r>
              <a:rPr lang="pl-PL" sz="1400" dirty="0">
                <a:solidFill>
                  <a:schemeClr val="accent2">
                    <a:lumMod val="50000"/>
                  </a:schemeClr>
                </a:solidFill>
              </a:rPr>
              <a:t>w krajach członkowskich UE i EFTA. Zaprezentowano usługę sieci poprzez omówienie m.in. warunków zatrudnienia, kwestie związane z mobilnością zawodową, zasady bezpiecznych wyjazdów do pracy. W spotkaniu wzięły udział osoby bezrobotne zarejestrowane w tutejszym Urzędzie.</a:t>
            </a:r>
          </a:p>
          <a:p>
            <a:r>
              <a:rPr lang="pl-PL" sz="1400" dirty="0">
                <a:solidFill>
                  <a:schemeClr val="accent2">
                    <a:lumMod val="50000"/>
                  </a:schemeClr>
                </a:solidFill>
              </a:rPr>
              <a:t>Dodatkowo na spotkaniach przedstawiciele tut. Urzędu przedstawili najważniejsze aspekty związane </a:t>
            </a:r>
            <a:br>
              <a:rPr lang="pl-PL" sz="1400" dirty="0">
                <a:solidFill>
                  <a:schemeClr val="accent2">
                    <a:lumMod val="50000"/>
                  </a:schemeClr>
                </a:solidFill>
              </a:rPr>
            </a:br>
            <a:r>
              <a:rPr lang="pl-PL" sz="1400" dirty="0">
                <a:solidFill>
                  <a:schemeClr val="accent2">
                    <a:lumMod val="50000"/>
                  </a:schemeClr>
                </a:solidFill>
              </a:rPr>
              <a:t>z Krajowym Funduszem Szkoleniowym, którego środki przeznaczone są na podnoszenie kwalifikacji pracodawców i pracowników;</a:t>
            </a:r>
          </a:p>
          <a:p>
            <a:endParaRPr lang="pl-PL" sz="1400" dirty="0">
              <a:solidFill>
                <a:schemeClr val="accent2">
                  <a:lumMod val="50000"/>
                </a:schemeClr>
              </a:solidFill>
            </a:endParaRPr>
          </a:p>
          <a:p>
            <a:endParaRPr lang="pl-PL" dirty="0">
              <a:solidFill>
                <a:schemeClr val="accent2">
                  <a:lumMod val="50000"/>
                </a:schemeClr>
              </a:solidFill>
            </a:endParaRPr>
          </a:p>
        </p:txBody>
      </p:sp>
      <p:pic>
        <p:nvPicPr>
          <p:cNvPr id="3" name="Obraz 4">
            <a:extLst>
              <a:ext uri="{FF2B5EF4-FFF2-40B4-BE49-F238E27FC236}">
                <a16:creationId xmlns:a16="http://schemas.microsoft.com/office/drawing/2014/main" id="{00E3D07C-1AB9-5970-9F7A-883AF781F0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5079"/>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Obraz 1">
            <a:extLst>
              <a:ext uri="{FF2B5EF4-FFF2-40B4-BE49-F238E27FC236}">
                <a16:creationId xmlns:a16="http://schemas.microsoft.com/office/drawing/2014/main" id="{AE3390EB-064A-B08B-03E3-4310652A9BD6}"/>
              </a:ext>
            </a:extLst>
          </p:cNvPr>
          <p:cNvPicPr>
            <a:picLocks noChangeAspect="1"/>
          </p:cNvPicPr>
          <p:nvPr/>
        </p:nvPicPr>
        <p:blipFill>
          <a:blip r:embed="rId3"/>
          <a:stretch>
            <a:fillRect/>
          </a:stretch>
        </p:blipFill>
        <p:spPr>
          <a:xfrm>
            <a:off x="7397345" y="5817206"/>
            <a:ext cx="1746655" cy="1036410"/>
          </a:xfrm>
          <a:prstGeom prst="rect">
            <a:avLst/>
          </a:prstGeom>
        </p:spPr>
      </p:pic>
    </p:spTree>
    <p:extLst>
      <p:ext uri="{BB962C8B-B14F-4D97-AF65-F5344CB8AC3E}">
        <p14:creationId xmlns:p14="http://schemas.microsoft.com/office/powerpoint/2010/main" val="2262366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E4009-BA67-9CD6-AA17-632F49A32967}"/>
            </a:ext>
          </a:extLst>
        </p:cNvPr>
        <p:cNvGrpSpPr/>
        <p:nvPr/>
      </p:nvGrpSpPr>
      <p:grpSpPr>
        <a:xfrm>
          <a:off x="0" y="0"/>
          <a:ext cx="0" cy="0"/>
          <a:chOff x="0" y="0"/>
          <a:chExt cx="0" cy="0"/>
        </a:xfrm>
      </p:grpSpPr>
      <p:sp>
        <p:nvSpPr>
          <p:cNvPr id="5" name="pole tekstowe 4">
            <a:extLst>
              <a:ext uri="{FF2B5EF4-FFF2-40B4-BE49-F238E27FC236}">
                <a16:creationId xmlns:a16="http://schemas.microsoft.com/office/drawing/2014/main" id="{63AFAC0B-2FB7-1556-794A-E0F722AACB1A}"/>
              </a:ext>
            </a:extLst>
          </p:cNvPr>
          <p:cNvSpPr txBox="1"/>
          <p:nvPr/>
        </p:nvSpPr>
        <p:spPr>
          <a:xfrm flipH="1">
            <a:off x="2195736" y="-13997"/>
            <a:ext cx="6048672" cy="830997"/>
          </a:xfrm>
          <a:prstGeom prst="rect">
            <a:avLst/>
          </a:prstGeom>
          <a:noFill/>
        </p:spPr>
        <p:txBody>
          <a:bodyPr wrap="square" rtlCol="0">
            <a:spAutoFit/>
          </a:bodyPr>
          <a:lstStyle/>
          <a:p>
            <a:pPr algn="ctr"/>
            <a:r>
              <a:rPr lang="pl-PL" sz="2400" b="1" dirty="0">
                <a:solidFill>
                  <a:schemeClr val="accent2">
                    <a:lumMod val="50000"/>
                  </a:schemeClr>
                </a:solidFill>
              </a:rPr>
              <a:t>30 LAT EURES - Godna praca w całej Europie.</a:t>
            </a:r>
          </a:p>
        </p:txBody>
      </p:sp>
      <p:pic>
        <p:nvPicPr>
          <p:cNvPr id="3" name="Obraz 4">
            <a:extLst>
              <a:ext uri="{FF2B5EF4-FFF2-40B4-BE49-F238E27FC236}">
                <a16:creationId xmlns:a16="http://schemas.microsoft.com/office/drawing/2014/main" id="{E24BD680-8FDD-BACA-E797-2E0BEA10FC7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4992"/>
            <a:ext cx="1329597" cy="830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az 3">
            <a:extLst>
              <a:ext uri="{FF2B5EF4-FFF2-40B4-BE49-F238E27FC236}">
                <a16:creationId xmlns:a16="http://schemas.microsoft.com/office/drawing/2014/main" id="{65CFEF3E-90F9-6945-260F-1B613AEFEE1D}"/>
              </a:ext>
            </a:extLst>
          </p:cNvPr>
          <p:cNvPicPr>
            <a:picLocks noChangeAspect="1"/>
          </p:cNvPicPr>
          <p:nvPr/>
        </p:nvPicPr>
        <p:blipFill>
          <a:blip r:embed="rId3"/>
          <a:stretch>
            <a:fillRect/>
          </a:stretch>
        </p:blipFill>
        <p:spPr>
          <a:xfrm>
            <a:off x="1301106" y="870630"/>
            <a:ext cx="3971852" cy="2680632"/>
          </a:xfrm>
          <a:prstGeom prst="rect">
            <a:avLst/>
          </a:prstGeom>
        </p:spPr>
      </p:pic>
      <p:pic>
        <p:nvPicPr>
          <p:cNvPr id="7" name="Obraz 6">
            <a:extLst>
              <a:ext uri="{FF2B5EF4-FFF2-40B4-BE49-F238E27FC236}">
                <a16:creationId xmlns:a16="http://schemas.microsoft.com/office/drawing/2014/main" id="{3A700F8F-FA4A-8D5F-E57B-38E7DBFCD099}"/>
              </a:ext>
            </a:extLst>
          </p:cNvPr>
          <p:cNvPicPr>
            <a:picLocks noChangeAspect="1"/>
          </p:cNvPicPr>
          <p:nvPr/>
        </p:nvPicPr>
        <p:blipFill>
          <a:blip r:embed="rId4"/>
          <a:stretch>
            <a:fillRect/>
          </a:stretch>
        </p:blipFill>
        <p:spPr>
          <a:xfrm>
            <a:off x="5580112" y="836712"/>
            <a:ext cx="3037358" cy="3419807"/>
          </a:xfrm>
          <a:prstGeom prst="rect">
            <a:avLst/>
          </a:prstGeom>
        </p:spPr>
      </p:pic>
      <p:pic>
        <p:nvPicPr>
          <p:cNvPr id="9" name="Obraz 8">
            <a:extLst>
              <a:ext uri="{FF2B5EF4-FFF2-40B4-BE49-F238E27FC236}">
                <a16:creationId xmlns:a16="http://schemas.microsoft.com/office/drawing/2014/main" id="{6311A6DC-09BC-9383-9369-B2DF8785EA33}"/>
              </a:ext>
            </a:extLst>
          </p:cNvPr>
          <p:cNvPicPr>
            <a:picLocks noChangeAspect="1"/>
          </p:cNvPicPr>
          <p:nvPr/>
        </p:nvPicPr>
        <p:blipFill>
          <a:blip r:embed="rId5"/>
          <a:stretch>
            <a:fillRect/>
          </a:stretch>
        </p:blipFill>
        <p:spPr>
          <a:xfrm>
            <a:off x="741309" y="3685182"/>
            <a:ext cx="4166934" cy="3165157"/>
          </a:xfrm>
          <a:prstGeom prst="rect">
            <a:avLst/>
          </a:prstGeom>
        </p:spPr>
      </p:pic>
      <p:pic>
        <p:nvPicPr>
          <p:cNvPr id="11" name="Obraz 10">
            <a:extLst>
              <a:ext uri="{FF2B5EF4-FFF2-40B4-BE49-F238E27FC236}">
                <a16:creationId xmlns:a16="http://schemas.microsoft.com/office/drawing/2014/main" id="{0BFF6852-0EC4-BCC8-7CEE-6622DCA3E2A6}"/>
              </a:ext>
            </a:extLst>
          </p:cNvPr>
          <p:cNvPicPr>
            <a:picLocks noChangeAspect="1"/>
          </p:cNvPicPr>
          <p:nvPr/>
        </p:nvPicPr>
        <p:blipFill>
          <a:blip r:embed="rId6"/>
          <a:stretch>
            <a:fillRect/>
          </a:stretch>
        </p:blipFill>
        <p:spPr>
          <a:xfrm>
            <a:off x="5061820" y="4365104"/>
            <a:ext cx="4051910" cy="2376264"/>
          </a:xfrm>
          <a:prstGeom prst="rect">
            <a:avLst/>
          </a:prstGeom>
        </p:spPr>
      </p:pic>
    </p:spTree>
    <p:extLst>
      <p:ext uri="{BB962C8B-B14F-4D97-AF65-F5344CB8AC3E}">
        <p14:creationId xmlns:p14="http://schemas.microsoft.com/office/powerpoint/2010/main" val="37558872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3D712-BF62-5576-B6F2-D4F347FA8CC6}"/>
            </a:ext>
          </a:extLst>
        </p:cNvPr>
        <p:cNvGrpSpPr/>
        <p:nvPr/>
      </p:nvGrpSpPr>
      <p:grpSpPr>
        <a:xfrm>
          <a:off x="0" y="0"/>
          <a:ext cx="0" cy="0"/>
          <a:chOff x="0" y="0"/>
          <a:chExt cx="0" cy="0"/>
        </a:xfrm>
      </p:grpSpPr>
      <p:sp>
        <p:nvSpPr>
          <p:cNvPr id="5" name="pole tekstowe 4">
            <a:extLst>
              <a:ext uri="{FF2B5EF4-FFF2-40B4-BE49-F238E27FC236}">
                <a16:creationId xmlns:a16="http://schemas.microsoft.com/office/drawing/2014/main" id="{E5C4095E-613A-8520-4294-844A00B126BB}"/>
              </a:ext>
            </a:extLst>
          </p:cNvPr>
          <p:cNvSpPr txBox="1"/>
          <p:nvPr/>
        </p:nvSpPr>
        <p:spPr>
          <a:xfrm flipH="1">
            <a:off x="2051720" y="113528"/>
            <a:ext cx="6984776" cy="646331"/>
          </a:xfrm>
          <a:prstGeom prst="rect">
            <a:avLst/>
          </a:prstGeom>
          <a:noFill/>
        </p:spPr>
        <p:txBody>
          <a:bodyPr wrap="square" rtlCol="0">
            <a:spAutoFit/>
          </a:bodyPr>
          <a:lstStyle/>
          <a:p>
            <a:pPr algn="ctr"/>
            <a:r>
              <a:rPr lang="pl-PL" b="1" dirty="0">
                <a:solidFill>
                  <a:schemeClr val="accent2">
                    <a:lumMod val="50000"/>
                  </a:schemeClr>
                </a:solidFill>
              </a:rPr>
              <a:t>„Pożegnanie Lata 2024” zorganizowane na terenie malowniczego Domu Pracy Twórczej „Granica” w Józefowie. </a:t>
            </a:r>
          </a:p>
        </p:txBody>
      </p:sp>
      <p:sp>
        <p:nvSpPr>
          <p:cNvPr id="6" name="pole tekstowe 5">
            <a:extLst>
              <a:ext uri="{FF2B5EF4-FFF2-40B4-BE49-F238E27FC236}">
                <a16:creationId xmlns:a16="http://schemas.microsoft.com/office/drawing/2014/main" id="{D58B08B9-8CD7-C225-88C0-3C8A7681C01C}"/>
              </a:ext>
            </a:extLst>
          </p:cNvPr>
          <p:cNvSpPr txBox="1"/>
          <p:nvPr/>
        </p:nvSpPr>
        <p:spPr>
          <a:xfrm>
            <a:off x="792461" y="1055150"/>
            <a:ext cx="8316416" cy="2739211"/>
          </a:xfrm>
          <a:prstGeom prst="rect">
            <a:avLst/>
          </a:prstGeom>
          <a:noFill/>
        </p:spPr>
        <p:txBody>
          <a:bodyPr wrap="square" rtlCol="0">
            <a:spAutoFit/>
          </a:bodyPr>
          <a:lstStyle/>
          <a:p>
            <a:r>
              <a:rPr lang="pl-PL" sz="1400" dirty="0">
                <a:solidFill>
                  <a:schemeClr val="accent2">
                    <a:lumMod val="50000"/>
                  </a:schemeClr>
                </a:solidFill>
              </a:rPr>
              <a:t>W dniu 1 września przedstawiciele Powiatowego Urząd Pracy dla Powiatu Zachodniego </a:t>
            </a:r>
            <a:br>
              <a:rPr lang="pl-PL" sz="1400" dirty="0">
                <a:solidFill>
                  <a:schemeClr val="accent2">
                    <a:lumMod val="50000"/>
                  </a:schemeClr>
                </a:solidFill>
              </a:rPr>
            </a:br>
            <a:r>
              <a:rPr lang="pl-PL" sz="1400" dirty="0">
                <a:solidFill>
                  <a:schemeClr val="accent2">
                    <a:lumMod val="50000"/>
                  </a:schemeClr>
                </a:solidFill>
              </a:rPr>
              <a:t>wzięli udział w pikniku rodzinnym „Pożegnanie Lata 2024”  zorganizowanym na terenie malowniczego Domu Pracy Twórczej „Granica” w Józefowie. Wydarzenie miało na celu promocję ekonomii społecznej </a:t>
            </a:r>
            <a:br>
              <a:rPr lang="pl-PL" sz="1400" dirty="0">
                <a:solidFill>
                  <a:schemeClr val="accent2">
                    <a:lumMod val="50000"/>
                  </a:schemeClr>
                </a:solidFill>
              </a:rPr>
            </a:br>
            <a:r>
              <a:rPr lang="pl-PL" sz="1400" dirty="0">
                <a:solidFill>
                  <a:schemeClr val="accent2">
                    <a:lumMod val="50000"/>
                  </a:schemeClr>
                </a:solidFill>
              </a:rPr>
              <a:t>w świadomości mieszkańców Mazowsza, a także promocję zatrudnienia.</a:t>
            </a:r>
          </a:p>
          <a:p>
            <a:r>
              <a:rPr lang="pl-PL" sz="1400" dirty="0">
                <a:solidFill>
                  <a:schemeClr val="accent2">
                    <a:lumMod val="50000"/>
                  </a:schemeClr>
                </a:solidFill>
              </a:rPr>
              <a:t>Piknik przyciągnął liczną publiczność – rodziny z dziećmi, które mogły skorzystać z wielu atrakcji przygotowanych na ten wyjątkowy dzień. Na uczestników czekały stoiska informacyjne, gdzie pracownicy Urzędu udzielali porad dotyczących możliwości wsparcia oferowanego przez PUP.</a:t>
            </a:r>
          </a:p>
          <a:p>
            <a:r>
              <a:rPr lang="pl-PL" sz="1400" dirty="0">
                <a:solidFill>
                  <a:schemeClr val="accent2">
                    <a:lumMod val="50000"/>
                  </a:schemeClr>
                </a:solidFill>
              </a:rPr>
              <a:t>Pracownicy PUP przygotowali też drobne upominki dla najmłodszych uczestników pikniku,</a:t>
            </a:r>
            <a:br>
              <a:rPr lang="pl-PL" sz="1400" dirty="0">
                <a:solidFill>
                  <a:schemeClr val="accent2">
                    <a:lumMod val="50000"/>
                  </a:schemeClr>
                </a:solidFill>
              </a:rPr>
            </a:br>
            <a:r>
              <a:rPr lang="pl-PL" sz="1400" dirty="0">
                <a:solidFill>
                  <a:schemeClr val="accent2">
                    <a:lumMod val="50000"/>
                  </a:schemeClr>
                </a:solidFill>
              </a:rPr>
              <a:t>a także kącik malowania twarzy, który cieszył się dużym powodzeniem. Piknik był doskonałą okazją </a:t>
            </a:r>
            <a:br>
              <a:rPr lang="pl-PL" sz="1400" dirty="0">
                <a:solidFill>
                  <a:schemeClr val="accent2">
                    <a:lumMod val="50000"/>
                  </a:schemeClr>
                </a:solidFill>
              </a:rPr>
            </a:br>
            <a:r>
              <a:rPr lang="pl-PL" sz="1400" dirty="0">
                <a:solidFill>
                  <a:schemeClr val="accent2">
                    <a:lumMod val="50000"/>
                  </a:schemeClr>
                </a:solidFill>
              </a:rPr>
              <a:t>do wymiany doświadczeń, promocji działań związanych z zatrudnieniem, a także integracją lokalnej społeczności.</a:t>
            </a:r>
          </a:p>
          <a:p>
            <a:endParaRPr lang="pl-PL" dirty="0">
              <a:solidFill>
                <a:schemeClr val="accent2">
                  <a:lumMod val="50000"/>
                </a:schemeClr>
              </a:solidFill>
            </a:endParaRPr>
          </a:p>
        </p:txBody>
      </p:sp>
      <p:pic>
        <p:nvPicPr>
          <p:cNvPr id="3" name="Obraz 4">
            <a:extLst>
              <a:ext uri="{FF2B5EF4-FFF2-40B4-BE49-F238E27FC236}">
                <a16:creationId xmlns:a16="http://schemas.microsoft.com/office/drawing/2014/main" id="{6DF11BCE-F5AA-F247-1E9F-46DA0402EC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9388" y="113528"/>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az 3">
            <a:extLst>
              <a:ext uri="{FF2B5EF4-FFF2-40B4-BE49-F238E27FC236}">
                <a16:creationId xmlns:a16="http://schemas.microsoft.com/office/drawing/2014/main" id="{5E5B4FE1-052F-95FC-03AD-EC80F17443FD}"/>
              </a:ext>
            </a:extLst>
          </p:cNvPr>
          <p:cNvPicPr>
            <a:picLocks noChangeAspect="1"/>
          </p:cNvPicPr>
          <p:nvPr/>
        </p:nvPicPr>
        <p:blipFill>
          <a:blip r:embed="rId3"/>
          <a:stretch>
            <a:fillRect/>
          </a:stretch>
        </p:blipFill>
        <p:spPr>
          <a:xfrm>
            <a:off x="899592" y="3645024"/>
            <a:ext cx="3816424" cy="2861389"/>
          </a:xfrm>
          <a:prstGeom prst="rect">
            <a:avLst/>
          </a:prstGeom>
        </p:spPr>
      </p:pic>
      <p:pic>
        <p:nvPicPr>
          <p:cNvPr id="2" name="Obraz 1">
            <a:extLst>
              <a:ext uri="{FF2B5EF4-FFF2-40B4-BE49-F238E27FC236}">
                <a16:creationId xmlns:a16="http://schemas.microsoft.com/office/drawing/2014/main" id="{5A4B1200-8C0B-CA8B-B364-30892F38F7B8}"/>
              </a:ext>
            </a:extLst>
          </p:cNvPr>
          <p:cNvPicPr>
            <a:picLocks noChangeAspect="1"/>
          </p:cNvPicPr>
          <p:nvPr/>
        </p:nvPicPr>
        <p:blipFill>
          <a:blip r:embed="rId4"/>
          <a:stretch>
            <a:fillRect/>
          </a:stretch>
        </p:blipFill>
        <p:spPr>
          <a:xfrm>
            <a:off x="4796248" y="3645025"/>
            <a:ext cx="3816424" cy="2863634"/>
          </a:xfrm>
          <a:prstGeom prst="rect">
            <a:avLst/>
          </a:prstGeom>
        </p:spPr>
      </p:pic>
    </p:spTree>
    <p:extLst>
      <p:ext uri="{BB962C8B-B14F-4D97-AF65-F5344CB8AC3E}">
        <p14:creationId xmlns:p14="http://schemas.microsoft.com/office/powerpoint/2010/main" val="4012585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1608"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ymbol zastępczy tekstu 2"/>
          <p:cNvSpPr txBox="1">
            <a:spLocks/>
          </p:cNvSpPr>
          <p:nvPr/>
        </p:nvSpPr>
        <p:spPr>
          <a:xfrm>
            <a:off x="1258623" y="1052096"/>
            <a:ext cx="7515992" cy="4384932"/>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800" dirty="0">
                <a:solidFill>
                  <a:schemeClr val="accent2">
                    <a:lumMod val="50000"/>
                  </a:schemeClr>
                </a:solidFill>
                <a:latin typeface="Arial" panose="020B0604020202020204" pitchFamily="34" charset="0"/>
                <a:cs typeface="Arial" panose="020B0604020202020204" pitchFamily="34" charset="0"/>
              </a:rPr>
              <a:t>Powiatowy Urząd Pracy dla Powiatu Warszawskiego Zachodniego </a:t>
            </a:r>
            <a:br>
              <a:rPr lang="pl-PL" sz="1800" dirty="0">
                <a:solidFill>
                  <a:schemeClr val="accent2">
                    <a:lumMod val="50000"/>
                  </a:schemeClr>
                </a:solidFill>
                <a:latin typeface="Arial" panose="020B0604020202020204" pitchFamily="34" charset="0"/>
                <a:cs typeface="Arial" panose="020B0604020202020204" pitchFamily="34" charset="0"/>
              </a:rPr>
            </a:br>
            <a:r>
              <a:rPr lang="pl-PL" sz="1800" dirty="0">
                <a:solidFill>
                  <a:schemeClr val="accent2">
                    <a:lumMod val="50000"/>
                  </a:schemeClr>
                </a:solidFill>
                <a:latin typeface="Arial" panose="020B0604020202020204" pitchFamily="34" charset="0"/>
                <a:cs typeface="Arial" panose="020B0604020202020204" pitchFamily="34" charset="0"/>
              </a:rPr>
              <a:t>w 2024 r. zorganizował dwukrotnie Warszawskie Zachodnie Targi Pracy:</a:t>
            </a:r>
          </a:p>
          <a:p>
            <a:pPr fontAlgn="auto">
              <a:lnSpc>
                <a:spcPct val="150000"/>
              </a:lnSpc>
              <a:buFont typeface="Wingdings" panose="05000000000000000000" pitchFamily="2" charset="2"/>
              <a:buChar char="v"/>
            </a:pPr>
            <a:r>
              <a:rPr lang="pl-PL" sz="1800" dirty="0">
                <a:solidFill>
                  <a:schemeClr val="accent2">
                    <a:lumMod val="50000"/>
                  </a:schemeClr>
                </a:solidFill>
                <a:latin typeface="Arial" panose="020B0604020202020204" pitchFamily="34" charset="0"/>
                <a:cs typeface="Arial" panose="020B0604020202020204" pitchFamily="34" charset="0"/>
              </a:rPr>
              <a:t>14 maja - w siedzibie Urzędu w wydarzeniu wzięło udział ponad 200 osób bezrobotnych oraz 32 pracodawców;</a:t>
            </a:r>
          </a:p>
          <a:p>
            <a:pPr fontAlgn="auto">
              <a:lnSpc>
                <a:spcPct val="150000"/>
              </a:lnSpc>
              <a:buFont typeface="Wingdings" panose="05000000000000000000" pitchFamily="2" charset="2"/>
              <a:buChar char="v"/>
            </a:pPr>
            <a:r>
              <a:rPr lang="pl-PL" sz="1800" dirty="0">
                <a:solidFill>
                  <a:schemeClr val="accent2">
                    <a:lumMod val="50000"/>
                  </a:schemeClr>
                </a:solidFill>
                <a:latin typeface="Arial" panose="020B0604020202020204" pitchFamily="34" charset="0"/>
                <a:cs typeface="Arial" panose="020B0604020202020204" pitchFamily="34" charset="0"/>
              </a:rPr>
              <a:t>19 listopada – w Domu Kultury Stare Babice, przy ul. Południowej 2A w miejscowości Zielonki Parcela w wydarzeniu wzięło udział ponad 400 osób bezrobotnych oraz 50 pracodawców;</a:t>
            </a:r>
          </a:p>
        </p:txBody>
      </p:sp>
      <p:pic>
        <p:nvPicPr>
          <p:cNvPr id="2" name="Obraz 4">
            <a:extLst>
              <a:ext uri="{FF2B5EF4-FFF2-40B4-BE49-F238E27FC236}">
                <a16:creationId xmlns:a16="http://schemas.microsoft.com/office/drawing/2014/main" id="{2081F3DD-F14E-CD05-A3FF-8DF2939AA1B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7594" y="54034"/>
            <a:ext cx="1542058" cy="9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ytuł 1">
            <a:extLst>
              <a:ext uri="{FF2B5EF4-FFF2-40B4-BE49-F238E27FC236}">
                <a16:creationId xmlns:a16="http://schemas.microsoft.com/office/drawing/2014/main" id="{E39C7F2B-44AA-52B8-E330-E03BC766C2BE}"/>
              </a:ext>
            </a:extLst>
          </p:cNvPr>
          <p:cNvSpPr txBox="1">
            <a:spLocks/>
          </p:cNvSpPr>
          <p:nvPr/>
        </p:nvSpPr>
        <p:spPr>
          <a:xfrm>
            <a:off x="2009586" y="240537"/>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Warszawskie Zachodnie Targi Pracy</a:t>
            </a:r>
          </a:p>
        </p:txBody>
      </p:sp>
    </p:spTree>
    <p:extLst>
      <p:ext uri="{BB962C8B-B14F-4D97-AF65-F5344CB8AC3E}">
        <p14:creationId xmlns:p14="http://schemas.microsoft.com/office/powerpoint/2010/main" val="1126524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1C357-5CDA-CF35-9BAE-8512B7BBD592}"/>
            </a:ext>
          </a:extLst>
        </p:cNvPr>
        <p:cNvGrpSpPr/>
        <p:nvPr/>
      </p:nvGrpSpPr>
      <p:grpSpPr>
        <a:xfrm>
          <a:off x="0" y="0"/>
          <a:ext cx="0" cy="0"/>
          <a:chOff x="0" y="0"/>
          <a:chExt cx="0" cy="0"/>
        </a:xfrm>
      </p:grpSpPr>
      <p:pic>
        <p:nvPicPr>
          <p:cNvPr id="2" name="Obraz 4">
            <a:extLst>
              <a:ext uri="{FF2B5EF4-FFF2-40B4-BE49-F238E27FC236}">
                <a16:creationId xmlns:a16="http://schemas.microsoft.com/office/drawing/2014/main" id="{D6225987-7CF6-D1A3-3970-12C1C7EEB2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00971" y="3257945"/>
            <a:ext cx="1542058" cy="9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braz 2">
            <a:extLst>
              <a:ext uri="{FF2B5EF4-FFF2-40B4-BE49-F238E27FC236}">
                <a16:creationId xmlns:a16="http://schemas.microsoft.com/office/drawing/2014/main" id="{230BF087-1CC2-3581-811E-36CB2EFBDBC3}"/>
              </a:ext>
            </a:extLst>
          </p:cNvPr>
          <p:cNvPicPr>
            <a:picLocks noChangeAspect="1"/>
          </p:cNvPicPr>
          <p:nvPr/>
        </p:nvPicPr>
        <p:blipFill>
          <a:blip r:embed="rId3"/>
          <a:stretch>
            <a:fillRect/>
          </a:stretch>
        </p:blipFill>
        <p:spPr>
          <a:xfrm>
            <a:off x="448968" y="4303519"/>
            <a:ext cx="4138182" cy="2520280"/>
          </a:xfrm>
          <a:prstGeom prst="rect">
            <a:avLst/>
          </a:prstGeom>
        </p:spPr>
      </p:pic>
      <p:pic>
        <p:nvPicPr>
          <p:cNvPr id="4" name="Obraz 3">
            <a:extLst>
              <a:ext uri="{FF2B5EF4-FFF2-40B4-BE49-F238E27FC236}">
                <a16:creationId xmlns:a16="http://schemas.microsoft.com/office/drawing/2014/main" id="{9DCFF171-856F-D6BB-99FB-35A7D4839975}"/>
              </a:ext>
            </a:extLst>
          </p:cNvPr>
          <p:cNvPicPr>
            <a:picLocks noChangeAspect="1"/>
          </p:cNvPicPr>
          <p:nvPr/>
        </p:nvPicPr>
        <p:blipFill>
          <a:blip r:embed="rId4"/>
          <a:stretch>
            <a:fillRect/>
          </a:stretch>
        </p:blipFill>
        <p:spPr>
          <a:xfrm>
            <a:off x="469928" y="116618"/>
            <a:ext cx="4102072" cy="3093712"/>
          </a:xfrm>
          <a:prstGeom prst="rect">
            <a:avLst/>
          </a:prstGeom>
        </p:spPr>
      </p:pic>
      <p:pic>
        <p:nvPicPr>
          <p:cNvPr id="5" name="Obraz 4">
            <a:extLst>
              <a:ext uri="{FF2B5EF4-FFF2-40B4-BE49-F238E27FC236}">
                <a16:creationId xmlns:a16="http://schemas.microsoft.com/office/drawing/2014/main" id="{B1FA2638-B378-E9E5-40E6-B3233BD9828B}"/>
              </a:ext>
            </a:extLst>
          </p:cNvPr>
          <p:cNvPicPr>
            <a:picLocks noChangeAspect="1"/>
          </p:cNvPicPr>
          <p:nvPr/>
        </p:nvPicPr>
        <p:blipFill>
          <a:blip r:embed="rId5"/>
          <a:stretch>
            <a:fillRect/>
          </a:stretch>
        </p:blipFill>
        <p:spPr>
          <a:xfrm>
            <a:off x="5344020" y="4257170"/>
            <a:ext cx="3351012" cy="2513259"/>
          </a:xfrm>
          <a:prstGeom prst="rect">
            <a:avLst/>
          </a:prstGeom>
        </p:spPr>
      </p:pic>
      <p:pic>
        <p:nvPicPr>
          <p:cNvPr id="7" name="Obraz 6">
            <a:extLst>
              <a:ext uri="{FF2B5EF4-FFF2-40B4-BE49-F238E27FC236}">
                <a16:creationId xmlns:a16="http://schemas.microsoft.com/office/drawing/2014/main" id="{07C4F65B-A927-EEBA-2114-894D6B2C8B74}"/>
              </a:ext>
            </a:extLst>
          </p:cNvPr>
          <p:cNvPicPr>
            <a:picLocks noChangeAspect="1"/>
          </p:cNvPicPr>
          <p:nvPr/>
        </p:nvPicPr>
        <p:blipFill>
          <a:blip r:embed="rId6"/>
          <a:stretch>
            <a:fillRect/>
          </a:stretch>
        </p:blipFill>
        <p:spPr>
          <a:xfrm>
            <a:off x="4694957" y="142753"/>
            <a:ext cx="4172876" cy="3079753"/>
          </a:xfrm>
          <a:prstGeom prst="rect">
            <a:avLst/>
          </a:prstGeom>
        </p:spPr>
      </p:pic>
    </p:spTree>
    <p:extLst>
      <p:ext uri="{BB962C8B-B14F-4D97-AF65-F5344CB8AC3E}">
        <p14:creationId xmlns:p14="http://schemas.microsoft.com/office/powerpoint/2010/main" val="1392252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1608"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ymbol zastępczy tekstu 2"/>
          <p:cNvSpPr txBox="1">
            <a:spLocks/>
          </p:cNvSpPr>
          <p:nvPr/>
        </p:nvSpPr>
        <p:spPr>
          <a:xfrm>
            <a:off x="1115616" y="1117188"/>
            <a:ext cx="8028384" cy="4752528"/>
          </a:xfrm>
          <a:prstGeom prst="rect">
            <a:avLst/>
          </a:prstGeom>
        </p:spPr>
        <p:txBody>
          <a:bodyPr anchor="ctr">
            <a:normAutofit fontScale="5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b="1" dirty="0">
                <a:solidFill>
                  <a:schemeClr val="accent2">
                    <a:lumMod val="50000"/>
                  </a:schemeClr>
                </a:solidFill>
                <a:latin typeface="Arial" panose="020B0604020202020204" pitchFamily="34" charset="0"/>
                <a:cs typeface="Arial" panose="020B0604020202020204" pitchFamily="34" charset="0"/>
              </a:rPr>
              <a:t>Warszawskie Zachodnie Targi Pracy </a:t>
            </a:r>
            <a:r>
              <a:rPr lang="pl-PL" dirty="0">
                <a:solidFill>
                  <a:schemeClr val="accent2">
                    <a:lumMod val="50000"/>
                  </a:schemeClr>
                </a:solidFill>
                <a:latin typeface="Arial" panose="020B0604020202020204" pitchFamily="34" charset="0"/>
                <a:cs typeface="Arial" panose="020B0604020202020204" pitchFamily="34" charset="0"/>
              </a:rPr>
              <a:t>to kluczowe wydarzenie dla lokalnego rynku pracy.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Adresatami były osoby poszukujące pracy, planujące zmianę dotychczasowego zatrudnienia, pracodawcy oraz kontrahenci wspierający i związani z rynkiem pracy.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Celem Targów było zapewnienie wsparcia dla osób poszukujących zatrudnienia, umożliwienie uczestnikom zapoznania się z aktualnym zapotrzebowaniem pracodawców na kandydatów do pracy oraz przedstawienie dostępnych form wsparcia oferowanych przez Urząd Pracy, w tym informacji dotyczących doradztwa zawodowego oraz pomocy w zakresie organizacji staży, kursów zawodowych i szkoleń. Warszawskie Zachodnie Targi Pracy były udaną inicjatywą, która spotkała się z pozytywnym odzewem zarówno ze strony pracodawców, jak i osób poszukujących pracy. Duża liczba wystawców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oraz różnorodność ofert pracy stanowiły doskonałą okazję do nawiązania nowych kontaktów zawodowych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i znalezienia odpowiednich ofert zatrudnienia. Uczestnicy wydarzenia, oprócz zapoznania się z aktualnym zapotrzebowaniem na rynku pracy, mieli także okazję skorzystać z bezpłatnych porad doradczych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oraz uzyskać pomoc w zakresie poprawy swoich kwalifikacji. Zdecydowanie była to wartościowa inicjatywa, która umożliwiła wielu osobom znalezienie nowych ścieżek rozwoju kariery zawodowej.</a:t>
            </a:r>
          </a:p>
        </p:txBody>
      </p:sp>
      <p:pic>
        <p:nvPicPr>
          <p:cNvPr id="2" name="Obraz 4">
            <a:extLst>
              <a:ext uri="{FF2B5EF4-FFF2-40B4-BE49-F238E27FC236}">
                <a16:creationId xmlns:a16="http://schemas.microsoft.com/office/drawing/2014/main" id="{611E1457-C2C5-3EF7-1AE1-D9F3BCE7D4D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87421" y="153402"/>
            <a:ext cx="1542058" cy="9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41427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7927" y="5848137"/>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Podczas targów oprócz pracodawców i pracowników Urzędu do dyspozycji byli specjaliści z:</a:t>
            </a:r>
          </a:p>
          <a:p>
            <a:pPr fontAlgn="auto">
              <a:lnSpc>
                <a:spcPct val="120000"/>
              </a:lnSpc>
            </a:pPr>
            <a:r>
              <a:rPr lang="pl-PL" dirty="0">
                <a:solidFill>
                  <a:schemeClr val="accent2">
                    <a:lumMod val="50000"/>
                  </a:schemeClr>
                </a:solidFill>
                <a:latin typeface="Arial" panose="020B0604020202020204" pitchFamily="34" charset="0"/>
                <a:cs typeface="Arial" panose="020B0604020202020204" pitchFamily="34" charset="0"/>
              </a:rPr>
              <a:t>Wojewódzkiego Urzędu Pracy w Warszawie,</a:t>
            </a:r>
          </a:p>
          <a:p>
            <a:pPr fontAlgn="auto">
              <a:lnSpc>
                <a:spcPct val="120000"/>
              </a:lnSpc>
            </a:pPr>
            <a:r>
              <a:rPr lang="pl-PL" dirty="0">
                <a:solidFill>
                  <a:schemeClr val="accent2">
                    <a:lumMod val="50000"/>
                  </a:schemeClr>
                </a:solidFill>
                <a:latin typeface="Arial" panose="020B0604020202020204" pitchFamily="34" charset="0"/>
                <a:cs typeface="Arial" panose="020B0604020202020204" pitchFamily="34" charset="0"/>
              </a:rPr>
              <a:t>Zakładu Ubezpieczeń Społecznych w Pruszkowie.</a:t>
            </a:r>
          </a:p>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Wiele osób korzystało ze sposobności, aby pozyskać informacje lub wyjaśnić wątpliwości. </a:t>
            </a:r>
          </a:p>
        </p:txBody>
      </p:sp>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Warszawskie Zachodnie Targi Pracy</a:t>
            </a:r>
          </a:p>
        </p:txBody>
      </p:sp>
      <p:pic>
        <p:nvPicPr>
          <p:cNvPr id="2" name="Obraz 4">
            <a:extLst>
              <a:ext uri="{FF2B5EF4-FFF2-40B4-BE49-F238E27FC236}">
                <a16:creationId xmlns:a16="http://schemas.microsoft.com/office/drawing/2014/main" id="{3C8A836F-2F62-E5A0-2D77-F5F620C619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16632"/>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3205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BE3397BB-19EC-54BF-94B1-1B86EE9122DC}"/>
              </a:ext>
            </a:extLst>
          </p:cNvPr>
          <p:cNvSpPr>
            <a:spLocks noGrp="1"/>
          </p:cNvSpPr>
          <p:nvPr>
            <p:ph sz="half" idx="1"/>
          </p:nvPr>
        </p:nvSpPr>
        <p:spPr>
          <a:xfrm>
            <a:off x="1001458" y="1916832"/>
            <a:ext cx="3739896" cy="4295117"/>
          </a:xfrm>
        </p:spPr>
        <p:txBody>
          <a:bodyPr>
            <a:normAutofit fontScale="55000" lnSpcReduction="20000"/>
          </a:bodyPr>
          <a:lstStyle/>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Aldi</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Amargo</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Amlux</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Bioton S.A.,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Bittner </a:t>
            </a:r>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Packing</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j.,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Dawtona</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Departament Służby Cywilnej </a:t>
            </a:r>
            <a:b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b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Kancelaria Prezesa Rady Ministrów,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Dino Polska S.A.,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EWT Automotive Polska S.A.,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Farmacol - Logistyka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HR Progress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Ikea Retail PL,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Jeronimo </a:t>
            </a:r>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Martins</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Polska S.A.,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Klub Integracji Społecznej "KOMPAS" </a:t>
            </a:r>
            <a:b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b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Fundacja Aktywni Dłużej,</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Komenda Policji Stare Babice,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Lidl Polska,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Manpower</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a:t>
            </a:r>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Group</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endParaRPr lang="pl-PL" dirty="0"/>
          </a:p>
        </p:txBody>
      </p:sp>
      <p:sp>
        <p:nvSpPr>
          <p:cNvPr id="4" name="Symbol zastępczy zawartości 3">
            <a:extLst>
              <a:ext uri="{FF2B5EF4-FFF2-40B4-BE49-F238E27FC236}">
                <a16:creationId xmlns:a16="http://schemas.microsoft.com/office/drawing/2014/main" id="{FB7C6F67-D87D-1BA0-D827-A97B5458FE6B}"/>
              </a:ext>
            </a:extLst>
          </p:cNvPr>
          <p:cNvSpPr>
            <a:spLocks noGrp="1"/>
          </p:cNvSpPr>
          <p:nvPr>
            <p:ph sz="half" idx="2"/>
          </p:nvPr>
        </p:nvSpPr>
        <p:spPr>
          <a:xfrm>
            <a:off x="4917676" y="1780305"/>
            <a:ext cx="3739896" cy="4450965"/>
          </a:xfrm>
        </p:spPr>
        <p:txBody>
          <a:bodyPr>
            <a:normAutofit fontScale="55000" lnSpcReduction="20000"/>
          </a:bodyPr>
          <a:lstStyle/>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Mars Polska,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Miejskie Zakłady Autobusowe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Ok Job Sp. z o. o.,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Putka</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Stołeczne Centrum Recyklingu Sp. z o. o.,</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Stowarzyszenie BORIS (Biuro Obsługi Ruchu Inicjatyw Społecznych),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Straż Miejska m. st. Warszawy,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Środowiskowy Dom Samopomocy w Łubcu,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Tramco</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ULMA Construction Polska S.A.,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Warszawskie Zakłady Mechaniczne "PZL-WZM" </a:t>
            </a:r>
            <a:b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b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w Warszawie,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Wojskowe Centrum Rekrutacji,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Wydział Nauk o Zdrowiu i Nauk Społecznych Państwowej Akademii Nauk Stosowanych im. Ignacego Mościckiego </a:t>
            </a:r>
            <a:b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b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w Ciechanowie,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Zakład Ubezpieczeń Społecznych,</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Żabka Polska Sp. z o. o</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SGS Polska Sp. z o.o.,</a:t>
            </a:r>
          </a:p>
          <a:p>
            <a:endParaRPr lang="pl-PL" dirty="0"/>
          </a:p>
        </p:txBody>
      </p:sp>
      <p:sp>
        <p:nvSpPr>
          <p:cNvPr id="6" name="Tytuł 1">
            <a:extLst>
              <a:ext uri="{FF2B5EF4-FFF2-40B4-BE49-F238E27FC236}">
                <a16:creationId xmlns:a16="http://schemas.microsoft.com/office/drawing/2014/main" id="{9DBE9F2F-684A-05A9-5AA9-8DC4EF86754C}"/>
              </a:ext>
            </a:extLst>
          </p:cNvPr>
          <p:cNvSpPr txBox="1">
            <a:spLocks noGrp="1"/>
          </p:cNvSpPr>
          <p:nvPr>
            <p:ph type="title"/>
          </p:nvPr>
        </p:nvSpPr>
        <p:spPr>
          <a:xfrm>
            <a:off x="1763688" y="318204"/>
            <a:ext cx="7128312" cy="798984"/>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Warszawskie Zachodnie Targi Pracy</a:t>
            </a:r>
          </a:p>
        </p:txBody>
      </p:sp>
      <p:sp>
        <p:nvSpPr>
          <p:cNvPr id="7" name="Symbol zastępczy tekstu 2">
            <a:extLst>
              <a:ext uri="{FF2B5EF4-FFF2-40B4-BE49-F238E27FC236}">
                <a16:creationId xmlns:a16="http://schemas.microsoft.com/office/drawing/2014/main" id="{3396300A-A094-FF82-CC1D-2BE353763CAB}"/>
              </a:ext>
            </a:extLst>
          </p:cNvPr>
          <p:cNvSpPr txBox="1">
            <a:spLocks/>
          </p:cNvSpPr>
          <p:nvPr/>
        </p:nvSpPr>
        <p:spPr>
          <a:xfrm>
            <a:off x="959521" y="1156937"/>
            <a:ext cx="7922972" cy="583620"/>
          </a:xfrm>
          <a:prstGeom prst="rect">
            <a:avLst/>
          </a:prstGeom>
        </p:spPr>
        <p:txBody>
          <a:bodyPr numCol="1" anchor="ctr">
            <a:normAutofit fontScale="2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8000" dirty="0">
                <a:solidFill>
                  <a:schemeClr val="accent2">
                    <a:lumMod val="50000"/>
                  </a:schemeClr>
                </a:solidFill>
                <a:latin typeface="Arial" panose="020B0604020202020204" pitchFamily="34" charset="0"/>
                <a:cs typeface="Arial" panose="020B0604020202020204" pitchFamily="34" charset="0"/>
              </a:rPr>
              <a:t>W Targach Pracy udział wzięli przedstawiciele m.in. następujących firm:</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8" name="Picture 2">
            <a:extLst>
              <a:ext uri="{FF2B5EF4-FFF2-40B4-BE49-F238E27FC236}">
                <a16:creationId xmlns:a16="http://schemas.microsoft.com/office/drawing/2014/main" id="{8699F8C9-F758-BE6D-42C2-8E5CBDF6352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95850" y="5794141"/>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Obraz 4">
            <a:extLst>
              <a:ext uri="{FF2B5EF4-FFF2-40B4-BE49-F238E27FC236}">
                <a16:creationId xmlns:a16="http://schemas.microsoft.com/office/drawing/2014/main" id="{661ACFE4-D730-0929-04FF-E86F2135748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51891"/>
            <a:ext cx="1326034" cy="828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84580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4910881" y="1077054"/>
            <a:ext cx="4006739" cy="454172"/>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pl-PL" sz="2250" b="1" dirty="0">
              <a:solidFill>
                <a:schemeClr val="accent2">
                  <a:lumMod val="75000"/>
                </a:schemeClr>
              </a:solidFill>
              <a:latin typeface="Arial" panose="020B0604020202020204" pitchFamily="34" charset="0"/>
              <a:cs typeface="Arial" panose="020B0604020202020204" pitchFamily="34" charset="0"/>
            </a:endParaRPr>
          </a:p>
        </p:txBody>
      </p:sp>
      <p:pic>
        <p:nvPicPr>
          <p:cNvPr id="7" name="Obraz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34550" y="4860513"/>
            <a:ext cx="1470617" cy="920433"/>
          </a:xfrm>
          <a:prstGeom prst="rect">
            <a:avLst/>
          </a:prstGeom>
        </p:spPr>
      </p:pic>
      <p:pic>
        <p:nvPicPr>
          <p:cNvPr id="8" name="Obraz 7">
            <a:extLst>
              <a:ext uri="{FF2B5EF4-FFF2-40B4-BE49-F238E27FC236}">
                <a16:creationId xmlns:a16="http://schemas.microsoft.com/office/drawing/2014/main" id="{9F3C916D-9847-DA74-A936-196ED73BD4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6854" y="332656"/>
            <a:ext cx="4328794" cy="6120679"/>
          </a:xfrm>
          <a:prstGeom prst="rect">
            <a:avLst/>
          </a:prstGeom>
        </p:spPr>
      </p:pic>
      <p:pic>
        <p:nvPicPr>
          <p:cNvPr id="2" name="Obraz 1">
            <a:extLst>
              <a:ext uri="{FF2B5EF4-FFF2-40B4-BE49-F238E27FC236}">
                <a16:creationId xmlns:a16="http://schemas.microsoft.com/office/drawing/2014/main" id="{C487D030-BCE4-0343-5CCA-11FF0DB0C75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43593" y="2492896"/>
            <a:ext cx="1716081" cy="1612877"/>
          </a:xfrm>
          <a:prstGeom prst="rect">
            <a:avLst/>
          </a:prstGeom>
          <a:noFill/>
        </p:spPr>
      </p:pic>
      <p:sp>
        <p:nvSpPr>
          <p:cNvPr id="4" name="pole tekstowe 3">
            <a:extLst>
              <a:ext uri="{FF2B5EF4-FFF2-40B4-BE49-F238E27FC236}">
                <a16:creationId xmlns:a16="http://schemas.microsoft.com/office/drawing/2014/main" id="{12779FD9-C01D-8A1E-B26C-1075FC9E32F8}"/>
              </a:ext>
            </a:extLst>
          </p:cNvPr>
          <p:cNvSpPr txBox="1"/>
          <p:nvPr/>
        </p:nvSpPr>
        <p:spPr>
          <a:xfrm>
            <a:off x="4807842" y="332656"/>
            <a:ext cx="4290134" cy="1612877"/>
          </a:xfrm>
          <a:prstGeom prst="rect">
            <a:avLst/>
          </a:prstGeom>
          <a:noFill/>
        </p:spPr>
        <p:txBody>
          <a:bodyPr wrap="square">
            <a:spAutoFit/>
          </a:bodyPr>
          <a:lstStyle/>
          <a:p>
            <a:pPr algn="ctr">
              <a:lnSpc>
                <a:spcPct val="150000"/>
              </a:lnSpc>
            </a:pPr>
            <a:r>
              <a:rPr lang="pl-PL" sz="1350" b="1" dirty="0">
                <a:solidFill>
                  <a:srgbClr val="006600"/>
                </a:solidFill>
                <a:latin typeface="Arial" panose="020B0604020202020204" pitchFamily="34" charset="0"/>
                <a:ea typeface="Times New Roman" panose="02020603050405020304" pitchFamily="18" charset="0"/>
              </a:rPr>
              <a:t>Pokój Cichej Obsługi w PUP dla PWZ – </a:t>
            </a:r>
            <a:endParaRPr lang="pl-PL" sz="900" dirty="0">
              <a:solidFill>
                <a:srgbClr val="006600"/>
              </a:solidFill>
              <a:latin typeface="Times New Roman" panose="02020603050405020304" pitchFamily="18" charset="0"/>
              <a:ea typeface="Times New Roman" panose="02020603050405020304" pitchFamily="18" charset="0"/>
            </a:endParaRPr>
          </a:p>
          <a:p>
            <a:pPr algn="ctr">
              <a:lnSpc>
                <a:spcPct val="150000"/>
              </a:lnSpc>
            </a:pPr>
            <a:r>
              <a:rPr lang="pl-PL" sz="1350" b="1" dirty="0">
                <a:solidFill>
                  <a:srgbClr val="006600"/>
                </a:solidFill>
                <a:latin typeface="Arial" panose="020B0604020202020204" pitchFamily="34" charset="0"/>
                <a:ea typeface="Times New Roman" panose="02020603050405020304" pitchFamily="18" charset="0"/>
              </a:rPr>
              <a:t> od sierpnia 2024 r. jest nowoutworzonym miejscem spotkań dla osób z potrzebami specjalnymi/nadwrażliwych </a:t>
            </a:r>
            <a:br>
              <a:rPr lang="pl-PL" sz="1350" b="1" dirty="0">
                <a:solidFill>
                  <a:srgbClr val="006600"/>
                </a:solidFill>
                <a:latin typeface="Arial" panose="020B0604020202020204" pitchFamily="34" charset="0"/>
                <a:ea typeface="Times New Roman" panose="02020603050405020304" pitchFamily="18" charset="0"/>
              </a:rPr>
            </a:br>
            <a:r>
              <a:rPr lang="pl-PL" sz="1350" b="1" dirty="0">
                <a:solidFill>
                  <a:srgbClr val="006600"/>
                </a:solidFill>
                <a:latin typeface="Arial" panose="020B0604020202020204" pitchFamily="34" charset="0"/>
                <a:ea typeface="Times New Roman" panose="02020603050405020304" pitchFamily="18" charset="0"/>
              </a:rPr>
              <a:t>na bodźce sensoryczne.</a:t>
            </a:r>
            <a:endParaRPr lang="pl-PL" sz="900" dirty="0">
              <a:solidFill>
                <a:srgbClr val="0066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679293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E8631-A519-144C-68BE-4DBF304BA0C0}"/>
            </a:ext>
          </a:extLst>
        </p:cNvPr>
        <p:cNvGrpSpPr/>
        <p:nvPr/>
      </p:nvGrpSpPr>
      <p:grpSpPr>
        <a:xfrm>
          <a:off x="0" y="0"/>
          <a:ext cx="0" cy="0"/>
          <a:chOff x="0" y="0"/>
          <a:chExt cx="0" cy="0"/>
        </a:xfrm>
      </p:grpSpPr>
      <p:sp>
        <p:nvSpPr>
          <p:cNvPr id="5" name="Tytuł 1">
            <a:extLst>
              <a:ext uri="{FF2B5EF4-FFF2-40B4-BE49-F238E27FC236}">
                <a16:creationId xmlns:a16="http://schemas.microsoft.com/office/drawing/2014/main" id="{BAEDC852-A13A-C444-C046-7D1302F6957D}"/>
              </a:ext>
            </a:extLst>
          </p:cNvPr>
          <p:cNvSpPr txBox="1">
            <a:spLocks/>
          </p:cNvSpPr>
          <p:nvPr/>
        </p:nvSpPr>
        <p:spPr>
          <a:xfrm>
            <a:off x="4910881" y="1077054"/>
            <a:ext cx="4006739" cy="454172"/>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pl-PL" sz="2250" b="1" dirty="0">
              <a:solidFill>
                <a:schemeClr val="accent2">
                  <a:lumMod val="75000"/>
                </a:schemeClr>
              </a:solidFill>
              <a:latin typeface="Arial" panose="020B0604020202020204" pitchFamily="34" charset="0"/>
              <a:cs typeface="Arial" panose="020B0604020202020204" pitchFamily="34" charset="0"/>
            </a:endParaRPr>
          </a:p>
        </p:txBody>
      </p:sp>
      <p:pic>
        <p:nvPicPr>
          <p:cNvPr id="7" name="Obraz 6">
            <a:extLst>
              <a:ext uri="{FF2B5EF4-FFF2-40B4-BE49-F238E27FC236}">
                <a16:creationId xmlns:a16="http://schemas.microsoft.com/office/drawing/2014/main" id="{6EDD8927-847B-CD15-09FA-8CA7D676A3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3320" y="152298"/>
            <a:ext cx="1470617" cy="920433"/>
          </a:xfrm>
          <a:prstGeom prst="rect">
            <a:avLst/>
          </a:prstGeom>
        </p:spPr>
      </p:pic>
      <p:pic>
        <p:nvPicPr>
          <p:cNvPr id="2" name="Obraz 1">
            <a:extLst>
              <a:ext uri="{FF2B5EF4-FFF2-40B4-BE49-F238E27FC236}">
                <a16:creationId xmlns:a16="http://schemas.microsoft.com/office/drawing/2014/main" id="{A10BA638-B94B-AC5F-0FFB-B93A33E248B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66350" y="2630682"/>
            <a:ext cx="1142262" cy="1073567"/>
          </a:xfrm>
          <a:prstGeom prst="rect">
            <a:avLst/>
          </a:prstGeom>
          <a:noFill/>
        </p:spPr>
      </p:pic>
      <p:sp>
        <p:nvSpPr>
          <p:cNvPr id="4" name="pole tekstowe 3">
            <a:extLst>
              <a:ext uri="{FF2B5EF4-FFF2-40B4-BE49-F238E27FC236}">
                <a16:creationId xmlns:a16="http://schemas.microsoft.com/office/drawing/2014/main" id="{B51CBF7C-1A69-964C-C0BA-BCC04B748F79}"/>
              </a:ext>
            </a:extLst>
          </p:cNvPr>
          <p:cNvSpPr txBox="1"/>
          <p:nvPr/>
        </p:nvSpPr>
        <p:spPr>
          <a:xfrm>
            <a:off x="2159396" y="98471"/>
            <a:ext cx="6758224" cy="989630"/>
          </a:xfrm>
          <a:prstGeom prst="rect">
            <a:avLst/>
          </a:prstGeom>
          <a:noFill/>
        </p:spPr>
        <p:txBody>
          <a:bodyPr wrap="square">
            <a:spAutoFit/>
          </a:bodyPr>
          <a:lstStyle/>
          <a:p>
            <a:pPr algn="ctr">
              <a:lnSpc>
                <a:spcPct val="150000"/>
              </a:lnSpc>
            </a:pPr>
            <a:r>
              <a:rPr lang="pl-PL" sz="1350" b="1" dirty="0">
                <a:solidFill>
                  <a:schemeClr val="accent2">
                    <a:lumMod val="50000"/>
                  </a:schemeClr>
                </a:solidFill>
                <a:latin typeface="Arial" panose="020B0604020202020204" pitchFamily="34" charset="0"/>
                <a:ea typeface="Times New Roman" panose="02020603050405020304" pitchFamily="18" charset="0"/>
              </a:rPr>
              <a:t>Pokój Cichej Obsługi w PUP dla PWZ – </a:t>
            </a:r>
            <a:endParaRPr lang="pl-PL" sz="900" dirty="0">
              <a:solidFill>
                <a:schemeClr val="accent2">
                  <a:lumMod val="50000"/>
                </a:schemeClr>
              </a:solidFill>
              <a:latin typeface="Times New Roman" panose="02020603050405020304" pitchFamily="18" charset="0"/>
              <a:ea typeface="Times New Roman" panose="02020603050405020304" pitchFamily="18" charset="0"/>
            </a:endParaRPr>
          </a:p>
          <a:p>
            <a:pPr algn="ctr">
              <a:lnSpc>
                <a:spcPct val="150000"/>
              </a:lnSpc>
            </a:pPr>
            <a:r>
              <a:rPr lang="pl-PL" sz="1350" b="1" dirty="0">
                <a:solidFill>
                  <a:schemeClr val="accent2">
                    <a:lumMod val="50000"/>
                  </a:schemeClr>
                </a:solidFill>
                <a:latin typeface="Arial" panose="020B0604020202020204" pitchFamily="34" charset="0"/>
                <a:ea typeface="Times New Roman" panose="02020603050405020304" pitchFamily="18" charset="0"/>
              </a:rPr>
              <a:t> od sierpnia 2024 r. jest nowoutworzonym miejscem spotkań dla osób </a:t>
            </a:r>
            <a:br>
              <a:rPr lang="pl-PL" sz="1350" b="1" dirty="0">
                <a:solidFill>
                  <a:schemeClr val="accent2">
                    <a:lumMod val="50000"/>
                  </a:schemeClr>
                </a:solidFill>
                <a:latin typeface="Arial" panose="020B0604020202020204" pitchFamily="34" charset="0"/>
                <a:ea typeface="Times New Roman" panose="02020603050405020304" pitchFamily="18" charset="0"/>
              </a:rPr>
            </a:br>
            <a:r>
              <a:rPr lang="pl-PL" sz="1350" b="1" dirty="0">
                <a:solidFill>
                  <a:schemeClr val="accent2">
                    <a:lumMod val="50000"/>
                  </a:schemeClr>
                </a:solidFill>
                <a:latin typeface="Arial" panose="020B0604020202020204" pitchFamily="34" charset="0"/>
                <a:ea typeface="Times New Roman" panose="02020603050405020304" pitchFamily="18" charset="0"/>
              </a:rPr>
              <a:t>z potrzebami specjalnymi/nadwrażliwych na bodźce sensoryczne.</a:t>
            </a:r>
            <a:endParaRPr lang="pl-PL" sz="900" dirty="0">
              <a:solidFill>
                <a:schemeClr val="accent2">
                  <a:lumMod val="50000"/>
                </a:schemeClr>
              </a:solidFill>
              <a:latin typeface="Times New Roman" panose="02020603050405020304" pitchFamily="18" charset="0"/>
              <a:ea typeface="Times New Roman" panose="02020603050405020304" pitchFamily="18" charset="0"/>
            </a:endParaRPr>
          </a:p>
        </p:txBody>
      </p:sp>
      <p:pic>
        <p:nvPicPr>
          <p:cNvPr id="3" name="Obraz 2">
            <a:extLst>
              <a:ext uri="{FF2B5EF4-FFF2-40B4-BE49-F238E27FC236}">
                <a16:creationId xmlns:a16="http://schemas.microsoft.com/office/drawing/2014/main" id="{4BDFDCAC-4126-5BCB-7AE9-A0DB50BA5B4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423951" y="2073938"/>
            <a:ext cx="4346045" cy="3260627"/>
          </a:xfrm>
          <a:prstGeom prst="rect">
            <a:avLst/>
          </a:prstGeom>
          <a:noFill/>
          <a:ln>
            <a:noFill/>
          </a:ln>
        </p:spPr>
      </p:pic>
      <p:pic>
        <p:nvPicPr>
          <p:cNvPr id="6" name="Obraz 5">
            <a:extLst>
              <a:ext uri="{FF2B5EF4-FFF2-40B4-BE49-F238E27FC236}">
                <a16:creationId xmlns:a16="http://schemas.microsoft.com/office/drawing/2014/main" id="{7A849642-D845-6553-1FC1-9E43F72868B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872"/>
          <a:stretch/>
        </p:blipFill>
        <p:spPr bwMode="auto">
          <a:xfrm>
            <a:off x="5447676" y="1524250"/>
            <a:ext cx="3216373" cy="435302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4080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680" t="20792" r="14514"/>
          <a:stretch/>
        </p:blipFill>
        <p:spPr bwMode="auto">
          <a:xfrm>
            <a:off x="2771800" y="3068960"/>
            <a:ext cx="3534644"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2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cs typeface="Times New Roman" panose="02020603050405020304" pitchFamily="18" charset="0"/>
              </a:rPr>
              <a:t>PORADNICTWO ZAWODOWE</a:t>
            </a:r>
          </a:p>
        </p:txBody>
      </p:sp>
    </p:spTree>
    <p:extLst>
      <p:ext uri="{BB962C8B-B14F-4D97-AF65-F5344CB8AC3E}">
        <p14:creationId xmlns:p14="http://schemas.microsoft.com/office/powerpoint/2010/main" val="28239398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p:txBody>
      </p:sp>
      <p:sp>
        <p:nvSpPr>
          <p:cNvPr id="3" name="Prostokąt 2"/>
          <p:cNvSpPr/>
          <p:nvPr/>
        </p:nvSpPr>
        <p:spPr>
          <a:xfrm>
            <a:off x="755576" y="1268760"/>
            <a:ext cx="7992888" cy="4622997"/>
          </a:xfrm>
          <a:prstGeom prst="rect">
            <a:avLst/>
          </a:prstGeom>
        </p:spPr>
        <p:txBody>
          <a:bodyPr wrap="square">
            <a:spAutoFit/>
          </a:bodyPr>
          <a:lstStyle/>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W 2024 r. Powiatowy Urząd Pracy dla Powiatu Warszawskiego Zachodniego realizował zadania      z zakresu poradnictwa zawodowego poprzez:</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Indywidualne porady zawodowe - udzielono 119 porad dla 113 osób.</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Grupowe spotkania informacyjne dla osób bezrobotnych i poszukujących pracy. </a:t>
            </a:r>
          </a:p>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Zorganizowano 15 spotkań, w których uczestniczyło 96 osób.</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Grupowe porady zawodowe – w 28 spotkaniach udział wzięło 186 osób.</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Wykonano i omówiono 9 badań testowych związanych z możliwością przebranżowienia, zmianą zawodu osób bezrobotnych.</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Usługi doradcze dla przedsiębiorców/pracodawców, z których skorzystało 44 klientów. </a:t>
            </a:r>
          </a:p>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      Pomoc udzielana pracodawcom/przedsiębiorcom dotyczyła:</a:t>
            </a:r>
            <a:endParaRPr lang="pl-PL" sz="14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1085850" lvl="1" indent="-342900">
              <a:lnSpc>
                <a:spcPct val="150000"/>
              </a:lnSpc>
              <a:spcAft>
                <a:spcPts val="0"/>
              </a:spcAft>
              <a:buFont typeface="Symbol" panose="05050102010706020507" pitchFamily="18" charset="2"/>
              <a:buChar char=""/>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odpowiedniego doboru kandydatów do pracy spośród osób bezrobotnych spełniających określone wymagania i kwalifikacje,</a:t>
            </a:r>
            <a:endParaRPr lang="pl-PL" sz="14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1085850" lvl="1" indent="-342900">
              <a:lnSpc>
                <a:spcPct val="150000"/>
              </a:lnSpc>
              <a:spcAft>
                <a:spcPts val="0"/>
              </a:spcAft>
              <a:buFont typeface="Symbol" panose="05050102010706020507" pitchFamily="18" charset="2"/>
              <a:buChar char=""/>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określenia wymagań dotyczących stanowiska pracy,</a:t>
            </a:r>
            <a:endParaRPr lang="pl-PL" sz="14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1085850" lvl="1" indent="-342900">
              <a:lnSpc>
                <a:spcPct val="150000"/>
              </a:lnSpc>
              <a:spcAft>
                <a:spcPts val="1000"/>
              </a:spcAft>
              <a:buFont typeface="Symbol" panose="05050102010706020507" pitchFamily="18" charset="2"/>
              <a:buChar char=""/>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indywidualnego rozwoju zawodowego pracodawcy lub jego pracowników</a:t>
            </a:r>
            <a:r>
              <a:rPr lang="pl-PL" sz="16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a:t>
            </a:r>
            <a:endParaRPr lang="pl-PL" sz="16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Obraz 4">
            <a:extLst>
              <a:ext uri="{FF2B5EF4-FFF2-40B4-BE49-F238E27FC236}">
                <a16:creationId xmlns:a16="http://schemas.microsoft.com/office/drawing/2014/main" id="{4B5A05CA-EFC9-98A8-1D65-2E48FA68BC4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7258" y="260648"/>
            <a:ext cx="1326034" cy="828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810920" y="27304"/>
            <a:ext cx="1299024" cy="9551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2153617" y="126087"/>
            <a:ext cx="5630527" cy="494602"/>
          </a:xfrm>
          <a:prstGeom prst="rect">
            <a:avLst/>
          </a:prstGeom>
        </p:spPr>
        <p:txBody>
          <a:bodyPr>
            <a:normAutofit fontScale="92500" lnSpcReduction="1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p:txBody>
      </p:sp>
      <p:sp>
        <p:nvSpPr>
          <p:cNvPr id="3" name="Prostokąt 2"/>
          <p:cNvSpPr/>
          <p:nvPr/>
        </p:nvSpPr>
        <p:spPr>
          <a:xfrm>
            <a:off x="702660" y="982469"/>
            <a:ext cx="8549860" cy="6286593"/>
          </a:xfrm>
          <a:prstGeom prst="rect">
            <a:avLst/>
          </a:prstGeom>
        </p:spPr>
        <p:txBody>
          <a:bodyPr wrap="square">
            <a:spAutoFit/>
          </a:bodyPr>
          <a:lstStyle/>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2024 r. Doradca zawodowy Urzędu brał udział w wydarzeniach organizowanych przez instytucje zewnętrzne:</a:t>
            </a:r>
          </a:p>
          <a:p>
            <a:pPr marL="285750" indent="-285750">
              <a:lnSpc>
                <a:spcPct val="150000"/>
              </a:lnSpc>
              <a:spcAft>
                <a:spcPts val="0"/>
              </a:spcAft>
              <a:buFont typeface="Wingdings" panose="05000000000000000000" pitchFamily="2" charset="2"/>
              <a:buChar char="Ø"/>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20 maja 2024 roku doradca zawodowy przeprowadził grupowe spotkanie informacyjne w formie online dla uczniów Specjalnego Ośrodka </a:t>
            </a:r>
            <a:r>
              <a:rPr lang="pl-PL" sz="1400" dirty="0" err="1">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Szkolno</a:t>
            </a: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 Wychowawczego w Lesznie.</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Uczestnikom spotkania przedstawione zostały informacje dotyczące sytuacji na rynku pracy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zakresie zatrudniania osób z niepełnosprawnością, przygotowania dokumentów aplikacyjnych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oraz możliwe formy pomocy realizowane przez Powiatowy Urząd Pracy. </a:t>
            </a:r>
          </a:p>
          <a:p>
            <a:pPr marL="285750" lvl="0" indent="-285750">
              <a:lnSpc>
                <a:spcPct val="150000"/>
              </a:lnSpc>
              <a:spcAft>
                <a:spcPts val="0"/>
              </a:spcAft>
              <a:buFont typeface="Wingdings" panose="05000000000000000000" pitchFamily="2" charset="2"/>
              <a:buChar char="Ø"/>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czerwcu, październiku i grudniu 2024 r. doradca zawodowy przeprowadził grupowe spotkania informacyjne dla: </a:t>
            </a:r>
          </a:p>
          <a:p>
            <a:pPr marL="285750" lvl="0" indent="-285750">
              <a:lnSpc>
                <a:spcPct val="150000"/>
              </a:lnSpc>
              <a:spcAft>
                <a:spcPts val="0"/>
              </a:spcAft>
              <a:buFont typeface="Arial" panose="020B0604020202020204" pitchFamily="34" charset="0"/>
              <a:buChar char="•"/>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uczniów Zespołu Szkół nr 1 im. Tony Halika w Ożarowie Mazowieckim; </a:t>
            </a:r>
          </a:p>
          <a:p>
            <a:pPr marL="285750" lvl="0" indent="-285750">
              <a:lnSpc>
                <a:spcPct val="150000"/>
              </a:lnSpc>
              <a:spcAft>
                <a:spcPts val="0"/>
              </a:spcAft>
              <a:buFont typeface="Arial" panose="020B0604020202020204" pitchFamily="34" charset="0"/>
              <a:buChar char="•"/>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uczniów Szkoły Podstawowej w Święcicach;</a:t>
            </a:r>
          </a:p>
          <a:p>
            <a:pPr marL="285750" lvl="0" indent="-285750">
              <a:lnSpc>
                <a:spcPct val="150000"/>
              </a:lnSpc>
              <a:spcAft>
                <a:spcPts val="0"/>
              </a:spcAft>
              <a:buFont typeface="Arial" panose="020B0604020202020204" pitchFamily="34" charset="0"/>
              <a:buChar char="•"/>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uczniów Zespołu Szkół nr 1 im. Melchiora Wańkowicza w Błoniu.</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rPr>
              <a:t>Celem spotkania było przedstawienie sytuacji na rynku pracy pod kątem każdego z profili kształcenia, wymagań pracodawców, rozwijania kompetencji miękkich, sposobów określania swoich mocnych </a:t>
            </a:r>
            <a:br>
              <a:rPr lang="pl-PL" sz="1400" dirty="0">
                <a:solidFill>
                  <a:schemeClr val="accent2">
                    <a:lumMod val="50000"/>
                  </a:schemeClr>
                </a:solidFill>
              </a:rPr>
            </a:br>
            <a:r>
              <a:rPr lang="pl-PL" sz="1400" dirty="0">
                <a:solidFill>
                  <a:schemeClr val="accent2">
                    <a:lumMod val="50000"/>
                  </a:schemeClr>
                </a:solidFill>
              </a:rPr>
              <a:t>i słabych stron, zawodów przyszłości oraz możliwości wsparcia osób młodych ze strony PUP dla PWZ.</a:t>
            </a:r>
            <a:endParaRPr lang="pl-PL" sz="1400" dirty="0">
              <a:solidFill>
                <a:schemeClr val="accent2">
                  <a:lumMod val="50000"/>
                </a:schemeClr>
              </a:solidFill>
              <a:latin typeface="Arial" panose="020B0604020202020204" pitchFamily="34" charset="0"/>
              <a:cs typeface="Arial" panose="020B0604020202020204" pitchFamily="34" charset="0"/>
            </a:endParaRPr>
          </a:p>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spotkaniach informacyjnych dla uczniów, ogółem uczestniczyło 125 osób w trybie stacjonarnym</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i 12 w formie online.</a:t>
            </a:r>
            <a:br>
              <a:rPr lang="pl-PL" sz="16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rPr>
            </a:br>
            <a:endParaRPr lang="pl-PL" sz="16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Aft>
                <a:spcPts val="0"/>
              </a:spcAft>
            </a:pPr>
            <a:endParaRPr lang="pl-PL" sz="16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Obraz 4">
            <a:extLst>
              <a:ext uri="{FF2B5EF4-FFF2-40B4-BE49-F238E27FC236}">
                <a16:creationId xmlns:a16="http://schemas.microsoft.com/office/drawing/2014/main" id="{018D6AB2-90A7-D3E2-4717-F477988E18F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8200" y="37885"/>
            <a:ext cx="1338740" cy="8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39010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p:txBody>
      </p:sp>
      <p:sp>
        <p:nvSpPr>
          <p:cNvPr id="3" name="Prostokąt 2"/>
          <p:cNvSpPr/>
          <p:nvPr/>
        </p:nvSpPr>
        <p:spPr>
          <a:xfrm>
            <a:off x="693912" y="1300411"/>
            <a:ext cx="7992888" cy="1115947"/>
          </a:xfrm>
          <a:prstGeom prst="rect">
            <a:avLst/>
          </a:prstGeom>
        </p:spPr>
        <p:txBody>
          <a:bodyPr wrap="square">
            <a:spAutoFit/>
          </a:bodyPr>
          <a:lstStyle/>
          <a:p>
            <a:pPr lvl="0">
              <a:lnSpc>
                <a:spcPct val="150000"/>
              </a:lnSpc>
              <a:spcAft>
                <a:spcPts val="0"/>
              </a:spcAft>
            </a:pPr>
            <a:endPar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endParaRPr>
          </a:p>
          <a:p>
            <a:pPr marL="285750" lvl="0" indent="-285750">
              <a:lnSpc>
                <a:spcPct val="150000"/>
              </a:lnSpc>
              <a:spcAft>
                <a:spcPts val="0"/>
              </a:spcAft>
              <a:buFont typeface="Wingdings" panose="05000000000000000000" pitchFamily="2" charset="2"/>
              <a:buChar char="Ø"/>
            </a:pPr>
            <a:endParaRPr lang="pl-PL" sz="16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Aft>
                <a:spcPts val="0"/>
              </a:spcAft>
            </a:pPr>
            <a:endParaRPr lang="pl-PL" sz="16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pole tekstowe 3">
            <a:extLst>
              <a:ext uri="{FF2B5EF4-FFF2-40B4-BE49-F238E27FC236}">
                <a16:creationId xmlns:a16="http://schemas.microsoft.com/office/drawing/2014/main" id="{1F95047F-9F7A-DCB8-BBEC-E42211760499}"/>
              </a:ext>
            </a:extLst>
          </p:cNvPr>
          <p:cNvSpPr txBox="1"/>
          <p:nvPr/>
        </p:nvSpPr>
        <p:spPr>
          <a:xfrm>
            <a:off x="693912" y="1330990"/>
            <a:ext cx="7992888" cy="2534027"/>
          </a:xfrm>
          <a:prstGeom prst="rect">
            <a:avLst/>
          </a:prstGeom>
          <a:noFill/>
        </p:spPr>
        <p:txBody>
          <a:bodyPr wrap="square">
            <a:spAutoFit/>
          </a:bodyPr>
          <a:lstStyle/>
          <a:p>
            <a:pPr marL="285750" lvl="0" indent="-285750">
              <a:lnSpc>
                <a:spcPct val="150000"/>
              </a:lnSpc>
              <a:spcAft>
                <a:spcPts val="0"/>
              </a:spcAft>
              <a:buFont typeface="Wingdings" panose="05000000000000000000" pitchFamily="2" charset="2"/>
              <a:buChar char="Ø"/>
            </a:pPr>
            <a: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20 września 2024 r. pracownicy Urzędu uczestniczyli w panelu ekspertów zorganizowanym przez Wojewódzki Urząd Pracy w Warszawie, w związku z prowadzoną prognozą zapotrzebowania na pracowników </a:t>
            </a:r>
            <a:b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2025 r. w ramach ,,Barometru zawodów’’. Spotkanie odbyło się  </a:t>
            </a:r>
            <a:b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siedzibie  Powiatowego Urzędu Pracy dla Powiatu Warszawskiego Zachodniego.</a:t>
            </a:r>
          </a:p>
        </p:txBody>
      </p:sp>
      <p:pic>
        <p:nvPicPr>
          <p:cNvPr id="2" name="Obraz 4">
            <a:extLst>
              <a:ext uri="{FF2B5EF4-FFF2-40B4-BE49-F238E27FC236}">
                <a16:creationId xmlns:a16="http://schemas.microsoft.com/office/drawing/2014/main" id="{82BF5D05-CD3B-42D4-AB31-987FE49C4CC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88640"/>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52437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579814" y="370909"/>
            <a:ext cx="6996525" cy="627370"/>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p:txBody>
      </p:sp>
      <p:sp>
        <p:nvSpPr>
          <p:cNvPr id="4" name="Prostokąt 3"/>
          <p:cNvSpPr/>
          <p:nvPr/>
        </p:nvSpPr>
        <p:spPr>
          <a:xfrm>
            <a:off x="827584" y="1340768"/>
            <a:ext cx="8316416" cy="2960875"/>
          </a:xfrm>
          <a:prstGeom prst="rect">
            <a:avLst/>
          </a:prstGeom>
        </p:spPr>
        <p:txBody>
          <a:bodyPr wrap="square">
            <a:spAutoFit/>
          </a:bodyPr>
          <a:lstStyle/>
          <a:p>
            <a:pPr>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2024 r. doradca zawodowy PUP dla PWZ brał również aktywny udział w:</a:t>
            </a:r>
          </a:p>
          <a:p>
            <a:pPr marL="285750" lvl="0" indent="-285750">
              <a:lnSpc>
                <a:spcPct val="150000"/>
              </a:lnSpc>
              <a:spcAft>
                <a:spcPts val="0"/>
              </a:spcAft>
              <a:buFont typeface="Wingdings" panose="05000000000000000000" pitchFamily="2" charset="2"/>
              <a:buChar char="Ø"/>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diagnozie kompetencji cyfrowych osób do 30 roku życia. Wykonano i omówiono testy ze 184 osobami, z których 99 miało umiejętności dobre i bardzo dobre;</a:t>
            </a:r>
          </a:p>
          <a:p>
            <a:pPr marL="285750" indent="-285750">
              <a:lnSpc>
                <a:spcPct val="150000"/>
              </a:lnSpc>
              <a:spcAft>
                <a:spcPts val="0"/>
              </a:spcAft>
              <a:buFont typeface="Wingdings" panose="05000000000000000000" pitchFamily="2" charset="2"/>
              <a:buChar char="Ø"/>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w spotkaniach z osobami bezrobotnymi, które starały się o dofinansowanie do działalności gospodarczej lub zostały skierowane na staż, lub szkolenie w ramach programu EFS +. </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Łącznie odbyło się 70 spotkań;</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endParaRPr lang="pl-PL" sz="1400" dirty="0">
              <a:solidFill>
                <a:schemeClr val="accent2">
                  <a:lumMod val="50000"/>
                </a:schemeClr>
              </a:solidFill>
            </a:endParaRPr>
          </a:p>
          <a:p>
            <a:pPr marL="285750" lvl="0" indent="-285750">
              <a:lnSpc>
                <a:spcPct val="150000"/>
              </a:lnSpc>
              <a:spcAft>
                <a:spcPts val="0"/>
              </a:spcAft>
              <a:buFont typeface="Wingdings" panose="05000000000000000000" pitchFamily="2" charset="2"/>
              <a:buChar char="Ø"/>
            </a:pPr>
            <a:endPar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endParaRPr>
          </a:p>
          <a:p>
            <a:pPr lvl="0">
              <a:lnSpc>
                <a:spcPct val="150000"/>
              </a:lnSpc>
              <a:spcAft>
                <a:spcPts val="0"/>
              </a:spcAft>
            </a:pPr>
            <a:endPar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endParaRPr>
          </a:p>
        </p:txBody>
      </p:sp>
      <p:pic>
        <p:nvPicPr>
          <p:cNvPr id="2" name="Obraz 4">
            <a:extLst>
              <a:ext uri="{FF2B5EF4-FFF2-40B4-BE49-F238E27FC236}">
                <a16:creationId xmlns:a16="http://schemas.microsoft.com/office/drawing/2014/main" id="{6E872D78-866A-5639-639E-488A67200AF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24503"/>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93923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FA4EF-6555-086D-AC80-C596F19667E0}"/>
            </a:ext>
          </a:extLst>
        </p:cNvPr>
        <p:cNvGrpSpPr/>
        <p:nvPr/>
      </p:nvGrpSpPr>
      <p:grpSpPr>
        <a:xfrm>
          <a:off x="0" y="0"/>
          <a:ext cx="0" cy="0"/>
          <a:chOff x="0" y="0"/>
          <a:chExt cx="0" cy="0"/>
        </a:xfrm>
      </p:grpSpPr>
      <p:sp>
        <p:nvSpPr>
          <p:cNvPr id="7" name="Tytuł 1">
            <a:extLst>
              <a:ext uri="{FF2B5EF4-FFF2-40B4-BE49-F238E27FC236}">
                <a16:creationId xmlns:a16="http://schemas.microsoft.com/office/drawing/2014/main" id="{9A781D15-EDAA-B3FF-B903-5D5BB7FA9F6B}"/>
              </a:ext>
            </a:extLst>
          </p:cNvPr>
          <p:cNvSpPr txBox="1">
            <a:spLocks/>
          </p:cNvSpPr>
          <p:nvPr/>
        </p:nvSpPr>
        <p:spPr>
          <a:xfrm>
            <a:off x="1691680" y="170953"/>
            <a:ext cx="6996525" cy="627370"/>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p:txBody>
      </p:sp>
      <p:sp>
        <p:nvSpPr>
          <p:cNvPr id="4" name="Prostokąt 3">
            <a:extLst>
              <a:ext uri="{FF2B5EF4-FFF2-40B4-BE49-F238E27FC236}">
                <a16:creationId xmlns:a16="http://schemas.microsoft.com/office/drawing/2014/main" id="{4443B155-8FD9-DDC8-BAD1-9AD6086339E6}"/>
              </a:ext>
            </a:extLst>
          </p:cNvPr>
          <p:cNvSpPr/>
          <p:nvPr/>
        </p:nvSpPr>
        <p:spPr>
          <a:xfrm>
            <a:off x="527468" y="907819"/>
            <a:ext cx="8748464" cy="5869364"/>
          </a:xfrm>
          <a:prstGeom prst="rect">
            <a:avLst/>
          </a:prstGeom>
        </p:spPr>
        <p:txBody>
          <a:bodyPr wrap="square">
            <a:spAutoFit/>
          </a:bodyPr>
          <a:lstStyle/>
          <a:p>
            <a:pPr>
              <a:lnSpc>
                <a:spcPct val="150000"/>
              </a:lnSpc>
              <a:spcAft>
                <a:spcPts val="0"/>
              </a:spcAft>
            </a:pPr>
            <a:r>
              <a:rPr lang="pl-PL" sz="1400" b="1"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SREBRNE TALENTY NA RYNKU PRACY</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Pod takim tytułem, 4 czerwca odbyło się spotkanie adresowane do osób w wieku przedemerytalnym. Inicjatorem i organizatorem spotkania był Powiatowy Urząd Pracy dla Powiatu Warszawskiego Zachodniego.   </a:t>
            </a:r>
          </a:p>
          <a:p>
            <a:pPr>
              <a:lnSpc>
                <a:spcPct val="150000"/>
              </a:lnSpc>
              <a:spcAft>
                <a:spcPts val="0"/>
              </a:spcAft>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Celem spotkania było zachęcanie przyszłych emerytów do podjęcia aktywności zawodowej i społecznej </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już po rozpoczęciu emerytury. Przedstawicielki Inspektoratu ZUS w Pruszkowie omówiły korzyści wynikające </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z jak najdłuższego pozostawania na rynku pracy, co w znaczący sposób wpływa na późniejsze świadczenie emerytalne. Poza aktywnością zawodową zwrócono również uwagę na potrzebę i konieczność bycia aktywnym fizycznie i społecznie. Możliwość interakcji z innymi osobami, nawiązywania nowych kontaktów poprzez udział w oferowanych zajęciach, spotkaniach, wyjazdach zaprezentowali przedstawiciele Domu Kultury „Uśmiech" i Ożarowskiego Uniwersytetu Trzeciego Wieku. Przeprowadzone badania potwierdzają, </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że bycie wśród innych osób przeciwdziała wykluczeniu społecznemu i poczuciu osamotnienia, a tym samym wpływa na ogólny dobrostan osoby.</a:t>
            </a:r>
          </a:p>
          <a:p>
            <a:pPr>
              <a:lnSpc>
                <a:spcPct val="150000"/>
              </a:lnSpc>
              <a:spcAft>
                <a:spcPts val="0"/>
              </a:spcAft>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Uczestnicy spotkania mieli również okazję zadawania pytań zaproszonym gościom. Najwięcej emocji wzbudziły pytania związane ze sposobem wyliczania przyszłych świadczeń emerytalnych i dokumentów uprawniających do określonych dodatków.</a:t>
            </a:r>
          </a:p>
          <a:p>
            <a:pPr>
              <a:lnSpc>
                <a:spcPct val="150000"/>
              </a:lnSpc>
              <a:spcAft>
                <a:spcPts val="0"/>
              </a:spcAft>
            </a:pPr>
            <a:endParaRPr lang="pl-PL" sz="1400" dirty="0">
              <a:solidFill>
                <a:schemeClr val="accent2">
                  <a:lumMod val="50000"/>
                </a:schemeClr>
              </a:solidFill>
            </a:endParaRPr>
          </a:p>
          <a:p>
            <a:pPr marL="285750" lvl="0" indent="-285750">
              <a:lnSpc>
                <a:spcPct val="150000"/>
              </a:lnSpc>
              <a:spcAft>
                <a:spcPts val="0"/>
              </a:spcAft>
              <a:buFont typeface="Wingdings" panose="05000000000000000000" pitchFamily="2" charset="2"/>
              <a:buChar char="Ø"/>
            </a:pPr>
            <a:endPar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endParaRPr>
          </a:p>
          <a:p>
            <a:pPr lvl="0">
              <a:lnSpc>
                <a:spcPct val="150000"/>
              </a:lnSpc>
              <a:spcAft>
                <a:spcPts val="0"/>
              </a:spcAft>
            </a:pPr>
            <a:endPar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endParaRPr>
          </a:p>
        </p:txBody>
      </p:sp>
      <p:pic>
        <p:nvPicPr>
          <p:cNvPr id="2" name="Obraz 4">
            <a:extLst>
              <a:ext uri="{FF2B5EF4-FFF2-40B4-BE49-F238E27FC236}">
                <a16:creationId xmlns:a16="http://schemas.microsoft.com/office/drawing/2014/main" id="{A4545187-4527-C32B-181E-06B1B4C7D90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63333"/>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braz 2">
            <a:extLst>
              <a:ext uri="{FF2B5EF4-FFF2-40B4-BE49-F238E27FC236}">
                <a16:creationId xmlns:a16="http://schemas.microsoft.com/office/drawing/2014/main" id="{334140C7-B7F8-4733-A2AC-97A8C7665FA4}"/>
              </a:ext>
            </a:extLst>
          </p:cNvPr>
          <p:cNvPicPr>
            <a:picLocks noChangeAspect="1"/>
          </p:cNvPicPr>
          <p:nvPr/>
        </p:nvPicPr>
        <p:blipFill>
          <a:blip r:embed="rId3"/>
          <a:stretch>
            <a:fillRect/>
          </a:stretch>
        </p:blipFill>
        <p:spPr>
          <a:xfrm>
            <a:off x="6897726" y="5596947"/>
            <a:ext cx="2261238" cy="1270696"/>
          </a:xfrm>
          <a:prstGeom prst="rect">
            <a:avLst/>
          </a:prstGeom>
        </p:spPr>
      </p:pic>
    </p:spTree>
    <p:extLst>
      <p:ext uri="{BB962C8B-B14F-4D97-AF65-F5344CB8AC3E}">
        <p14:creationId xmlns:p14="http://schemas.microsoft.com/office/powerpoint/2010/main" val="32118802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96325" y="2924944"/>
            <a:ext cx="2937758" cy="2569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latin typeface="Arial" panose="020B0604020202020204" pitchFamily="34" charset="0"/>
                <a:cs typeface="Arial" panose="020B0604020202020204" pitchFamily="34" charset="0"/>
              </a:rPr>
              <a:t>SZKOLENIA</a:t>
            </a:r>
          </a:p>
        </p:txBody>
      </p:sp>
      <p:pic>
        <p:nvPicPr>
          <p:cNvPr id="2" name="Obraz 4">
            <a:extLst>
              <a:ext uri="{FF2B5EF4-FFF2-40B4-BE49-F238E27FC236}">
                <a16:creationId xmlns:a16="http://schemas.microsoft.com/office/drawing/2014/main" id="{C0049E86-AE64-6A02-F210-275D2075156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88640"/>
            <a:ext cx="1512168" cy="94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37888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8209254" y="6040438"/>
            <a:ext cx="934746" cy="81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Szkolenia</a:t>
            </a: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
        <p:nvSpPr>
          <p:cNvPr id="4" name="Prostokąt 3"/>
          <p:cNvSpPr/>
          <p:nvPr/>
        </p:nvSpPr>
        <p:spPr>
          <a:xfrm>
            <a:off x="683568" y="1628800"/>
            <a:ext cx="8164064" cy="2540567"/>
          </a:xfrm>
          <a:prstGeom prst="rect">
            <a:avLst/>
          </a:prstGeom>
        </p:spPr>
        <p:txBody>
          <a:bodyPr wrap="square">
            <a:spAutoFit/>
          </a:bodyPr>
          <a:lstStyle/>
          <a:p>
            <a:pPr>
              <a:lnSpc>
                <a:spcPct val="150000"/>
              </a:lnSpc>
              <a:spcAft>
                <a:spcPts val="0"/>
              </a:spcAft>
            </a:pPr>
            <a:r>
              <a:rPr lang="pl-PL"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W 2024 r. Powiatowy Urząd Pracy dla Powiatu Warszawskiego Zachodniego zorganizował szkolenia w trybie indywidualnym. </a:t>
            </a:r>
          </a:p>
          <a:p>
            <a:pPr>
              <a:lnSpc>
                <a:spcPct val="150000"/>
              </a:lnSpc>
              <a:spcAft>
                <a:spcPts val="0"/>
              </a:spcAft>
            </a:pPr>
            <a:r>
              <a:rPr lang="pl-PL"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Szkolenia były finansowane ze środków Funduszu Pracy, Państwowego Funduszu Rehabilitacji Osób Niepełnosprawnych i Państwowego Europejskiego Funduszu Społecznego Plus w ramach projektu: „Aktywizacja zawodowa osób bezrobotnych w powiecie warszawskim zachodnim (I)”.</a:t>
            </a:r>
            <a:endParaRPr lang="pl-PL"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Obraz 4">
            <a:extLst>
              <a:ext uri="{FF2B5EF4-FFF2-40B4-BE49-F238E27FC236}">
                <a16:creationId xmlns:a16="http://schemas.microsoft.com/office/drawing/2014/main" id="{729C5E33-5790-9FF6-E9E4-203961D16A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8543" y="233689"/>
            <a:ext cx="1543463" cy="964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8209254" y="6040438"/>
            <a:ext cx="934746" cy="81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Szkolenia</a:t>
            </a:r>
          </a:p>
        </p:txBody>
      </p:sp>
      <p:sp>
        <p:nvSpPr>
          <p:cNvPr id="7" name="Symbol zastępczy tekstu 2"/>
          <p:cNvSpPr txBox="1">
            <a:spLocks/>
          </p:cNvSpPr>
          <p:nvPr/>
        </p:nvSpPr>
        <p:spPr>
          <a:xfrm>
            <a:off x="1170808" y="1117188"/>
            <a:ext cx="7973192" cy="5408156"/>
          </a:xfrm>
          <a:prstGeom prst="rect">
            <a:avLst/>
          </a:prstGeom>
        </p:spPr>
        <p:txBody>
          <a:bodyPr anchor="ctr">
            <a:normAutofit fontScale="70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b="1" dirty="0">
                <a:solidFill>
                  <a:schemeClr val="accent2">
                    <a:lumMod val="50000"/>
                  </a:schemeClr>
                </a:solidFill>
                <a:latin typeface="Arial" panose="020B0604020202020204" pitchFamily="34" charset="0"/>
                <a:cs typeface="Arial" panose="020B0604020202020204" pitchFamily="34" charset="0"/>
              </a:rPr>
              <a:t>W 2024 roku Powiatowy Urząd Pracy dla Powiatu Warszawskiego Zachodniego skierował na szkolenia indywidualne 28 osób bezrobotnych </a:t>
            </a:r>
            <a:br>
              <a:rPr lang="pl-PL" b="1" dirty="0">
                <a:solidFill>
                  <a:schemeClr val="accent2">
                    <a:lumMod val="50000"/>
                  </a:schemeClr>
                </a:solidFill>
                <a:latin typeface="Arial" panose="020B0604020202020204" pitchFamily="34" charset="0"/>
                <a:cs typeface="Arial" panose="020B0604020202020204" pitchFamily="34" charset="0"/>
              </a:rPr>
            </a:br>
            <a:r>
              <a:rPr lang="pl-PL" b="1" dirty="0">
                <a:solidFill>
                  <a:schemeClr val="accent2">
                    <a:lumMod val="50000"/>
                  </a:schemeClr>
                </a:solidFill>
                <a:latin typeface="Arial" panose="020B0604020202020204" pitchFamily="34" charset="0"/>
                <a:cs typeface="Arial" panose="020B0604020202020204" pitchFamily="34" charset="0"/>
              </a:rPr>
              <a:t>i 1 osobę poszukującą pracy.</a:t>
            </a:r>
          </a:p>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Były to szkolenia z zakresu m.in: </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Kurs groomingu przygotowujący do pracy w zawodzie groomera,</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Analiza danych - K-ANALIZA (Excel, Access, SQL Server);</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Procedury i dokumentacja związane z importem i eksportem towarów;</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Kurs komputerowy MS Office (Word, Excel - kurs podstawowy);</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Spawanie metodą MIG oraz TIG;</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Operator koparko - ładowarki kl. </a:t>
            </a:r>
            <a:r>
              <a:rPr lang="pl-PL" dirty="0" err="1">
                <a:solidFill>
                  <a:schemeClr val="accent2">
                    <a:lumMod val="50000"/>
                  </a:schemeClr>
                </a:solidFill>
                <a:latin typeface="Arial" panose="020B0604020202020204" pitchFamily="34" charset="0"/>
                <a:cs typeface="Arial" panose="020B0604020202020204" pitchFamily="34" charset="0"/>
              </a:rPr>
              <a:t>lll</a:t>
            </a:r>
            <a:r>
              <a:rPr lang="pl-PL" dirty="0">
                <a:solidFill>
                  <a:schemeClr val="accent2">
                    <a:lumMod val="50000"/>
                  </a:schemeClr>
                </a:solidFill>
                <a:latin typeface="Arial" panose="020B0604020202020204" pitchFamily="34" charset="0"/>
                <a:cs typeface="Arial" panose="020B0604020202020204" pitchFamily="34" charset="0"/>
              </a:rPr>
              <a:t>;</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Kurs masażu tkanek głębokich wraz z anatomią </a:t>
            </a:r>
            <a:r>
              <a:rPr lang="pl-PL" dirty="0" err="1">
                <a:solidFill>
                  <a:schemeClr val="accent2">
                    <a:lumMod val="50000"/>
                  </a:schemeClr>
                </a:solidFill>
                <a:latin typeface="Arial" panose="020B0604020202020204" pitchFamily="34" charset="0"/>
                <a:cs typeface="Arial" panose="020B0604020202020204" pitchFamily="34" charset="0"/>
              </a:rPr>
              <a:t>palpacyjną</a:t>
            </a:r>
            <a:r>
              <a:rPr lang="pl-PL" dirty="0">
                <a:solidFill>
                  <a:schemeClr val="accent2">
                    <a:lumMod val="50000"/>
                  </a:schemeClr>
                </a:solidFill>
                <a:latin typeface="Arial" panose="020B0604020202020204" pitchFamily="34" charset="0"/>
                <a:cs typeface="Arial" panose="020B0604020202020204" pitchFamily="34" charset="0"/>
              </a:rPr>
              <a:t>;</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Kurs projektowania wnętrz w programie </a:t>
            </a:r>
            <a:r>
              <a:rPr lang="pl-PL" dirty="0" err="1">
                <a:solidFill>
                  <a:schemeClr val="accent2">
                    <a:lumMod val="50000"/>
                  </a:schemeClr>
                </a:solidFill>
                <a:latin typeface="Arial" panose="020B0604020202020204" pitchFamily="34" charset="0"/>
                <a:cs typeface="Arial" panose="020B0604020202020204" pitchFamily="34" charset="0"/>
              </a:rPr>
              <a:t>Homestyler</a:t>
            </a:r>
            <a:r>
              <a:rPr lang="pl-PL" dirty="0">
                <a:solidFill>
                  <a:schemeClr val="accent2">
                    <a:lumMod val="50000"/>
                  </a:schemeClr>
                </a:solidFill>
                <a:latin typeface="Arial" panose="020B0604020202020204" pitchFamily="34" charset="0"/>
                <a:cs typeface="Arial" panose="020B0604020202020204" pitchFamily="34" charset="0"/>
              </a:rPr>
              <a:t>.</a:t>
            </a: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2" name="Obraz 4">
            <a:extLst>
              <a:ext uri="{FF2B5EF4-FFF2-40B4-BE49-F238E27FC236}">
                <a16:creationId xmlns:a16="http://schemas.microsoft.com/office/drawing/2014/main" id="{7AA3F24E-82CF-EB82-08FE-6BE9522E76C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16632"/>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71990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6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18493" y="5884142"/>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Krajowy Fundusz Szkoleniowy</a:t>
            </a:r>
          </a:p>
        </p:txBody>
      </p:sp>
      <p:sp>
        <p:nvSpPr>
          <p:cNvPr id="7" name="Symbol zastępczy tekstu 2"/>
          <p:cNvSpPr txBox="1">
            <a:spLocks/>
          </p:cNvSpPr>
          <p:nvPr/>
        </p:nvSpPr>
        <p:spPr>
          <a:xfrm>
            <a:off x="683568" y="1412776"/>
            <a:ext cx="8460432" cy="4680520"/>
          </a:xfrm>
          <a:prstGeom prst="rect">
            <a:avLst/>
          </a:prstGeom>
        </p:spPr>
        <p:txBody>
          <a:bodyPr anchor="ctr">
            <a:normAutofit fontScale="77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W 2024 r. przyznany limit wraz z rezerwą na realizację kształcenia ustawicznego w ramach Krajowego Funduszu Szkoleniowego wyniósł</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717 659,43 zł. Urząd wydatkował kwotę 717 587,49 zł., podpisał 77 umów </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na dofinansowanie z </a:t>
            </a:r>
            <a:r>
              <a:rPr lang="pl-PL" b="1" dirty="0">
                <a:solidFill>
                  <a:schemeClr val="accent2">
                    <a:lumMod val="50000"/>
                  </a:schemeClr>
                </a:solidFill>
                <a:latin typeface="Arial" panose="020B0604020202020204" pitchFamily="34" charset="0"/>
                <a:cs typeface="Arial" panose="020B0604020202020204" pitchFamily="34" charset="0"/>
              </a:rPr>
              <a:t>73 pracodawcami</a:t>
            </a:r>
            <a:r>
              <a:rPr lang="pl-PL" dirty="0">
                <a:solidFill>
                  <a:schemeClr val="accent2">
                    <a:lumMod val="50000"/>
                  </a:schemeClr>
                </a:solidFill>
                <a:latin typeface="Arial" panose="020B0604020202020204" pitchFamily="34" charset="0"/>
                <a:cs typeface="Arial" panose="020B0604020202020204" pitchFamily="34" charset="0"/>
              </a:rPr>
              <a:t>. Pracodawcy korzystali </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z dofinansowania kosztów kursów, studiów podyplomowych, egzaminów oraz badań lekarskich i psychologicznych dla siebie i swoich pracowników.</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Ze wsparcia skorzystali przedsiębiorcy (mikro oraz więksi), a także jednostki samorządowe (urzędy gmin i miast, ośrodki pomocy społecznej, Powiatowe Centrum Pomocy Rodzinie). </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Urząd dofinansował koszty kształcenia ustawicznego dla łącznej liczby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353 osoby.</a:t>
            </a:r>
          </a:p>
        </p:txBody>
      </p:sp>
    </p:spTree>
    <p:extLst>
      <p:ext uri="{BB962C8B-B14F-4D97-AF65-F5344CB8AC3E}">
        <p14:creationId xmlns:p14="http://schemas.microsoft.com/office/powerpoint/2010/main" val="8252461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pup.olesno.sisco.info/download/humanresources-jobs%281%29.jpg"/>
          <p:cNvPicPr>
            <a:picLocks noChangeAspect="1" noChangeArrowheads="1"/>
          </p:cNvPicPr>
          <p:nvPr/>
        </p:nvPicPr>
        <p:blipFill rotWithShape="1">
          <a:blip r:embed="rId2">
            <a:extLst>
              <a:ext uri="{28A0092B-C50C-407E-A947-70E740481C1C}">
                <a14:useLocalDpi xmlns:a14="http://schemas.microsoft.com/office/drawing/2010/main" val="0"/>
              </a:ext>
            </a:extLst>
          </a:blip>
          <a:srcRect b="3963"/>
          <a:stretch/>
        </p:blipFill>
        <p:spPr bwMode="auto">
          <a:xfrm>
            <a:off x="3389040" y="3356992"/>
            <a:ext cx="2952328" cy="1873484"/>
          </a:xfrm>
          <a:prstGeom prst="rect">
            <a:avLst/>
          </a:prstGeom>
          <a:noFill/>
          <a:extLst>
            <a:ext uri="{909E8E84-426E-40DD-AFC4-6F175D3DCCD1}">
              <a14:hiddenFill xmlns:a14="http://schemas.microsoft.com/office/drawing/2010/main">
                <a:solidFill>
                  <a:srgbClr val="FFFFFF"/>
                </a:solidFill>
              </a14:hiddenFill>
            </a:ext>
          </a:extLst>
        </p:spPr>
      </p:pic>
      <p:sp>
        <p:nvSpPr>
          <p:cNvPr id="5"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latin typeface="Arial" panose="020B0604020202020204" pitchFamily="34" charset="0"/>
                <a:cs typeface="Arial" panose="020B0604020202020204" pitchFamily="34" charset="0"/>
              </a:rPr>
              <a:t>INSTRUMENTY </a:t>
            </a:r>
          </a:p>
          <a:p>
            <a:pPr fontAlgn="auto">
              <a:spcAft>
                <a:spcPts val="0"/>
              </a:spcAft>
            </a:pPr>
            <a:r>
              <a:rPr lang="pl-PL" b="1" dirty="0">
                <a:solidFill>
                  <a:schemeClr val="accent2">
                    <a:lumMod val="75000"/>
                  </a:schemeClr>
                </a:solidFill>
                <a:latin typeface="Arial" panose="020B0604020202020204" pitchFamily="34" charset="0"/>
                <a:cs typeface="Arial" panose="020B0604020202020204" pitchFamily="34" charset="0"/>
              </a:rPr>
              <a:t>RYNKU PRACY</a:t>
            </a:r>
          </a:p>
        </p:txBody>
      </p:sp>
      <p:pic>
        <p:nvPicPr>
          <p:cNvPr id="2" name="Obraz 4">
            <a:extLst>
              <a:ext uri="{FF2B5EF4-FFF2-40B4-BE49-F238E27FC236}">
                <a16:creationId xmlns:a16="http://schemas.microsoft.com/office/drawing/2014/main" id="{05C54F54-42E6-319F-0622-04B1F818895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45474"/>
            <a:ext cx="1532384" cy="957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0553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Roboty publiczne</a:t>
            </a: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 ramach robót publicznych w 2024 r. zatrudnienie znalazły 32 osoby bezrobotne.</a:t>
            </a:r>
          </a:p>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Najwięcej miejsc pracy zorganizowali:</a:t>
            </a:r>
          </a:p>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Zakład Usług Komunalnych w Błoniu, Urząd Gminy Izabelin oraz Urząd Gminy Leszno.</a:t>
            </a:r>
          </a:p>
        </p:txBody>
      </p:sp>
      <p:pic>
        <p:nvPicPr>
          <p:cNvPr id="2" name="Obraz 4">
            <a:extLst>
              <a:ext uri="{FF2B5EF4-FFF2-40B4-BE49-F238E27FC236}">
                <a16:creationId xmlns:a16="http://schemas.microsoft.com/office/drawing/2014/main" id="{68E790DE-3227-C99A-2600-AD42550BDBF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80227" y="299073"/>
            <a:ext cx="1543463" cy="964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pup.olesno.sisco.info/download/humanresources-jobs%281%2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9" name="Symbol zastępczy tekstu 2"/>
          <p:cNvSpPr txBox="1">
            <a:spLocks/>
          </p:cNvSpPr>
          <p:nvPr/>
        </p:nvSpPr>
        <p:spPr>
          <a:xfrm>
            <a:off x="1113524" y="3013330"/>
            <a:ext cx="7515992" cy="2565107"/>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endParaRPr lang="pl-PL" sz="1800" dirty="0">
              <a:solidFill>
                <a:schemeClr val="accent2">
                  <a:lumMod val="50000"/>
                </a:schemeClr>
              </a:solidFill>
              <a:cs typeface="Times New Roman" panose="02020603050405020304" pitchFamily="18" charset="0"/>
            </a:endParaRPr>
          </a:p>
        </p:txBody>
      </p:sp>
      <p:sp>
        <p:nvSpPr>
          <p:cNvPr id="7" name="Tytuł 1"/>
          <p:cNvSpPr txBox="1">
            <a:spLocks/>
          </p:cNvSpPr>
          <p:nvPr/>
        </p:nvSpPr>
        <p:spPr>
          <a:xfrm>
            <a:off x="1580225" y="199849"/>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Prace interwencyjne</a:t>
            </a:r>
          </a:p>
        </p:txBody>
      </p:sp>
      <p:pic>
        <p:nvPicPr>
          <p:cNvPr id="2" name="Obraz 4">
            <a:extLst>
              <a:ext uri="{FF2B5EF4-FFF2-40B4-BE49-F238E27FC236}">
                <a16:creationId xmlns:a16="http://schemas.microsoft.com/office/drawing/2014/main" id="{6D8BAF42-AB54-EA2E-29E0-556296E9B1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3524" y="199849"/>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le tekstowe 3">
            <a:extLst>
              <a:ext uri="{FF2B5EF4-FFF2-40B4-BE49-F238E27FC236}">
                <a16:creationId xmlns:a16="http://schemas.microsoft.com/office/drawing/2014/main" id="{C24CF6D9-99FC-5F5E-668C-41758537ABC1}"/>
              </a:ext>
            </a:extLst>
          </p:cNvPr>
          <p:cNvSpPr txBox="1"/>
          <p:nvPr/>
        </p:nvSpPr>
        <p:spPr>
          <a:xfrm>
            <a:off x="611560" y="1489472"/>
            <a:ext cx="8509004" cy="4662815"/>
          </a:xfrm>
          <a:prstGeom prst="rect">
            <a:avLst/>
          </a:prstGeom>
          <a:noFill/>
        </p:spPr>
        <p:txBody>
          <a:bodyPr wrap="square">
            <a:spAutoFit/>
          </a:bodyPr>
          <a:lstStyle/>
          <a:p>
            <a:pPr marL="0" indent="0" fontAlgn="auto">
              <a:buNone/>
            </a:pPr>
            <a:r>
              <a:rPr lang="pl-PL" sz="1800" dirty="0">
                <a:solidFill>
                  <a:schemeClr val="accent2">
                    <a:lumMod val="50000"/>
                  </a:schemeClr>
                </a:solidFill>
                <a:latin typeface="Arial" panose="020B0604020202020204" pitchFamily="34" charset="0"/>
                <a:cs typeface="Arial" panose="020B0604020202020204" pitchFamily="34" charset="0"/>
              </a:rPr>
              <a:t>Powiatowy Urząd Pracy dla Powiatu Warszawskiego Zachodniego w 2024 roku skierował na prace interwencyjne 23 osoby m.in. do pracodawców:</a:t>
            </a:r>
          </a:p>
          <a:p>
            <a:pPr marL="0" indent="0" fontAlgn="auto">
              <a:lnSpc>
                <a:spcPct val="150000"/>
              </a:lnSpc>
              <a:buNone/>
            </a:pPr>
            <a:endParaRPr lang="pl-PL" sz="1800" dirty="0">
              <a:solidFill>
                <a:schemeClr val="accent2">
                  <a:lumMod val="50000"/>
                </a:schemeClr>
              </a:solidFill>
              <a:latin typeface="Arial" panose="020B0604020202020204" pitchFamily="34" charset="0"/>
              <a:cs typeface="Arial" panose="020B0604020202020204" pitchFamily="34" charset="0"/>
            </a:endParaRPr>
          </a:p>
          <a:p>
            <a:pPr marL="285750" lvl="0" indent="-285750">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Sosnowa Szpilka Agnieszka Przybylska ,</a:t>
            </a:r>
          </a:p>
          <a:p>
            <a:pPr marL="285750" lvl="0" indent="-285750">
              <a:buFont typeface="Arial" panose="020B0604020202020204" pitchFamily="34" charset="0"/>
              <a:buChar char="•"/>
            </a:pPr>
            <a:r>
              <a:rPr lang="pl-PL" sz="1800" dirty="0" err="1">
                <a:solidFill>
                  <a:schemeClr val="accent2">
                    <a:lumMod val="50000"/>
                  </a:schemeClr>
                </a:solidFill>
                <a:latin typeface="Arial" panose="020B0604020202020204" pitchFamily="34" charset="0"/>
                <a:cs typeface="Arial" panose="020B0604020202020204" pitchFamily="34" charset="0"/>
              </a:rPr>
              <a:t>Znowa</a:t>
            </a:r>
            <a:r>
              <a:rPr lang="pl-PL" sz="1800" dirty="0">
                <a:solidFill>
                  <a:schemeClr val="accent2">
                    <a:lumMod val="50000"/>
                  </a:schemeClr>
                </a:solidFill>
                <a:latin typeface="Arial" panose="020B0604020202020204" pitchFamily="34" charset="0"/>
                <a:cs typeface="Arial" panose="020B0604020202020204" pitchFamily="34" charset="0"/>
              </a:rPr>
              <a:t> Sp. z o.o. – umowa na – umowa na 2 stanowiska pracy,</a:t>
            </a:r>
          </a:p>
          <a:p>
            <a:pPr marL="285750" lvl="0" indent="-285750">
              <a:buFont typeface="Arial" panose="020B0604020202020204" pitchFamily="34" charset="0"/>
              <a:buChar char="•"/>
            </a:pPr>
            <a:r>
              <a:rPr lang="pl-PL" sz="1800" dirty="0" err="1">
                <a:solidFill>
                  <a:schemeClr val="accent2">
                    <a:lumMod val="50000"/>
                  </a:schemeClr>
                </a:solidFill>
                <a:latin typeface="Arial" panose="020B0604020202020204" pitchFamily="34" charset="0"/>
                <a:cs typeface="Arial" panose="020B0604020202020204" pitchFamily="34" charset="0"/>
              </a:rPr>
              <a:t>Phu</a:t>
            </a:r>
            <a:r>
              <a:rPr lang="pl-PL" sz="1800" dirty="0">
                <a:solidFill>
                  <a:schemeClr val="accent2">
                    <a:lumMod val="50000"/>
                  </a:schemeClr>
                </a:solidFill>
                <a:latin typeface="Arial" panose="020B0604020202020204" pitchFamily="34" charset="0"/>
                <a:cs typeface="Arial" panose="020B0604020202020204" pitchFamily="34" charset="0"/>
              </a:rPr>
              <a:t> </a:t>
            </a:r>
            <a:r>
              <a:rPr lang="pl-PL" sz="1800" dirty="0" err="1">
                <a:solidFill>
                  <a:schemeClr val="accent2">
                    <a:lumMod val="50000"/>
                  </a:schemeClr>
                </a:solidFill>
                <a:latin typeface="Arial" panose="020B0604020202020204" pitchFamily="34" charset="0"/>
                <a:cs typeface="Arial" panose="020B0604020202020204" pitchFamily="34" charset="0"/>
              </a:rPr>
              <a:t>Instal</a:t>
            </a:r>
            <a:r>
              <a:rPr lang="pl-PL" sz="1800" dirty="0">
                <a:solidFill>
                  <a:schemeClr val="accent2">
                    <a:lumMod val="50000"/>
                  </a:schemeClr>
                </a:solidFill>
                <a:latin typeface="Arial" panose="020B0604020202020204" pitchFamily="34" charset="0"/>
                <a:cs typeface="Arial" panose="020B0604020202020204" pitchFamily="34" charset="0"/>
              </a:rPr>
              <a:t>-System Czesław Barszcz </a:t>
            </a:r>
          </a:p>
          <a:p>
            <a:pPr marL="285750" lvl="0" indent="-285750">
              <a:buFont typeface="Arial" panose="020B0604020202020204" pitchFamily="34" charset="0"/>
              <a:buChar char="•"/>
            </a:pPr>
            <a:r>
              <a:rPr lang="pl-PL" sz="1800" dirty="0" err="1">
                <a:solidFill>
                  <a:schemeClr val="accent2">
                    <a:lumMod val="50000"/>
                  </a:schemeClr>
                </a:solidFill>
                <a:latin typeface="Arial" panose="020B0604020202020204" pitchFamily="34" charset="0"/>
                <a:cs typeface="Arial" panose="020B0604020202020204" pitchFamily="34" charset="0"/>
              </a:rPr>
              <a:t>Icount</a:t>
            </a:r>
            <a:r>
              <a:rPr lang="pl-PL" sz="1800" dirty="0">
                <a:solidFill>
                  <a:schemeClr val="accent2">
                    <a:lumMod val="50000"/>
                  </a:schemeClr>
                </a:solidFill>
                <a:latin typeface="Arial" panose="020B0604020202020204" pitchFamily="34" charset="0"/>
                <a:cs typeface="Arial" panose="020B0604020202020204" pitchFamily="34" charset="0"/>
              </a:rPr>
              <a:t> Krzysztof Bieńkowski – umowa na 1 stanowisko pracy,</a:t>
            </a:r>
          </a:p>
          <a:p>
            <a:pPr marL="285750" lvl="0" indent="-285750">
              <a:buFont typeface="Arial" panose="020B0604020202020204" pitchFamily="34" charset="0"/>
              <a:buChar char="•"/>
            </a:pPr>
            <a:r>
              <a:rPr lang="pl-PL" sz="1800" dirty="0" err="1">
                <a:solidFill>
                  <a:schemeClr val="accent2">
                    <a:lumMod val="50000"/>
                  </a:schemeClr>
                </a:solidFill>
                <a:latin typeface="Arial" panose="020B0604020202020204" pitchFamily="34" charset="0"/>
                <a:cs typeface="Arial" panose="020B0604020202020204" pitchFamily="34" charset="0"/>
              </a:rPr>
              <a:t>Bosska</a:t>
            </a:r>
            <a:r>
              <a:rPr lang="pl-PL" sz="1800" dirty="0">
                <a:solidFill>
                  <a:schemeClr val="accent2">
                    <a:lumMod val="50000"/>
                  </a:schemeClr>
                </a:solidFill>
                <a:latin typeface="Arial" panose="020B0604020202020204" pitchFamily="34" charset="0"/>
                <a:cs typeface="Arial" panose="020B0604020202020204" pitchFamily="34" charset="0"/>
              </a:rPr>
              <a:t> </a:t>
            </a:r>
            <a:r>
              <a:rPr lang="pl-PL" sz="1800" dirty="0" err="1">
                <a:solidFill>
                  <a:schemeClr val="accent2">
                    <a:lumMod val="50000"/>
                  </a:schemeClr>
                </a:solidFill>
                <a:latin typeface="Arial" panose="020B0604020202020204" pitchFamily="34" charset="0"/>
                <a:cs typeface="Arial" panose="020B0604020202020204" pitchFamily="34" charset="0"/>
              </a:rPr>
              <a:t>Electric</a:t>
            </a:r>
            <a:r>
              <a:rPr lang="pl-PL" sz="1800" dirty="0">
                <a:solidFill>
                  <a:schemeClr val="accent2">
                    <a:lumMod val="50000"/>
                  </a:schemeClr>
                </a:solidFill>
                <a:latin typeface="Arial" panose="020B0604020202020204" pitchFamily="34" charset="0"/>
                <a:cs typeface="Arial" panose="020B0604020202020204" pitchFamily="34" charset="0"/>
              </a:rPr>
              <a:t> Monika </a:t>
            </a:r>
            <a:r>
              <a:rPr lang="pl-PL" sz="1800" dirty="0" err="1">
                <a:solidFill>
                  <a:schemeClr val="accent2">
                    <a:lumMod val="50000"/>
                  </a:schemeClr>
                </a:solidFill>
                <a:latin typeface="Arial" panose="020B0604020202020204" pitchFamily="34" charset="0"/>
                <a:cs typeface="Arial" panose="020B0604020202020204" pitchFamily="34" charset="0"/>
              </a:rPr>
              <a:t>Jakobowska</a:t>
            </a:r>
            <a:r>
              <a:rPr lang="pl-PL" sz="1800" dirty="0">
                <a:solidFill>
                  <a:schemeClr val="accent2">
                    <a:lumMod val="50000"/>
                  </a:schemeClr>
                </a:solidFill>
                <a:latin typeface="Arial" panose="020B0604020202020204" pitchFamily="34" charset="0"/>
                <a:cs typeface="Arial" panose="020B0604020202020204" pitchFamily="34" charset="0"/>
              </a:rPr>
              <a:t> Vel Jakóbowska </a:t>
            </a:r>
          </a:p>
          <a:p>
            <a:pPr marL="285750" lvl="0" indent="-285750">
              <a:buFont typeface="Arial" panose="020B0604020202020204" pitchFamily="34" charset="0"/>
              <a:buChar char="•"/>
            </a:pPr>
            <a:r>
              <a:rPr lang="pl-PL" sz="1800" dirty="0" err="1">
                <a:solidFill>
                  <a:schemeClr val="accent2">
                    <a:lumMod val="50000"/>
                  </a:schemeClr>
                </a:solidFill>
                <a:latin typeface="Arial" panose="020B0604020202020204" pitchFamily="34" charset="0"/>
                <a:cs typeface="Arial" panose="020B0604020202020204" pitchFamily="34" charset="0"/>
              </a:rPr>
              <a:t>Grmedia</a:t>
            </a:r>
            <a:r>
              <a:rPr lang="pl-PL" sz="1800" dirty="0">
                <a:solidFill>
                  <a:schemeClr val="accent2">
                    <a:lumMod val="50000"/>
                  </a:schemeClr>
                </a:solidFill>
                <a:latin typeface="Arial" panose="020B0604020202020204" pitchFamily="34" charset="0"/>
                <a:cs typeface="Arial" panose="020B0604020202020204" pitchFamily="34" charset="0"/>
              </a:rPr>
              <a:t> Spółka z Ograniczoną Odpowiedzialnością </a:t>
            </a:r>
          </a:p>
          <a:p>
            <a:pPr marL="285750" lvl="0" indent="-285750">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Willa Nova Spółka z Ograniczoną Odpowiedzialnością. </a:t>
            </a:r>
          </a:p>
          <a:p>
            <a:pPr lvl="0"/>
            <a:endParaRPr lang="pl-PL" sz="1800" dirty="0">
              <a:solidFill>
                <a:schemeClr val="accent2">
                  <a:lumMod val="50000"/>
                </a:schemeClr>
              </a:solidFill>
              <a:latin typeface="Arial" panose="020B0604020202020204" pitchFamily="34" charset="0"/>
              <a:cs typeface="Arial" panose="020B0604020202020204" pitchFamily="34" charset="0"/>
            </a:endParaRPr>
          </a:p>
          <a:p>
            <a:pPr marL="0" indent="0">
              <a:buNone/>
            </a:pPr>
            <a:r>
              <a:rPr lang="pl-PL" sz="1800" dirty="0">
                <a:solidFill>
                  <a:schemeClr val="accent2">
                    <a:lumMod val="50000"/>
                  </a:schemeClr>
                </a:solidFill>
                <a:latin typeface="Arial" panose="020B0604020202020204" pitchFamily="34" charset="0"/>
                <a:cs typeface="Arial" panose="020B0604020202020204" pitchFamily="34" charset="0"/>
              </a:rPr>
              <a:t>Stanowiska, na których najczęściej organizowano prace interwencyjne to m.in.:</a:t>
            </a:r>
          </a:p>
          <a:p>
            <a:pPr marL="0" indent="0">
              <a:buNone/>
            </a:pPr>
            <a:r>
              <a:rPr lang="pl-PL" dirty="0">
                <a:solidFill>
                  <a:schemeClr val="accent2">
                    <a:lumMod val="50000"/>
                  </a:schemeClr>
                </a:solidFill>
                <a:latin typeface="Arial" panose="020B0604020202020204" pitchFamily="34" charset="0"/>
                <a:cs typeface="Arial" panose="020B0604020202020204" pitchFamily="34" charset="0"/>
              </a:rPr>
              <a:t>s</a:t>
            </a:r>
            <a:r>
              <a:rPr lang="pl-PL" sz="1800" dirty="0">
                <a:solidFill>
                  <a:schemeClr val="accent2">
                    <a:lumMod val="50000"/>
                  </a:schemeClr>
                </a:solidFill>
                <a:latin typeface="Arial" panose="020B0604020202020204" pitchFamily="34" charset="0"/>
                <a:cs typeface="Arial" panose="020B0604020202020204" pitchFamily="34" charset="0"/>
              </a:rPr>
              <a:t>przedawca/kasjer, monter instalacji sanitarnych, monter wyrobów z tworzyw sztucznych, lektor języka obcego, magazynier, konfekcjoner, </a:t>
            </a:r>
            <a:r>
              <a:rPr lang="pl-PL" dirty="0">
                <a:solidFill>
                  <a:schemeClr val="accent2">
                    <a:lumMod val="50000"/>
                  </a:schemeClr>
                </a:solidFill>
                <a:latin typeface="Arial" panose="020B0604020202020204" pitchFamily="34" charset="0"/>
                <a:cs typeface="Arial" panose="020B0604020202020204" pitchFamily="34" charset="0"/>
              </a:rPr>
              <a:t>p</a:t>
            </a:r>
            <a:r>
              <a:rPr lang="pl-PL" sz="1800" dirty="0">
                <a:solidFill>
                  <a:schemeClr val="accent2">
                    <a:lumMod val="50000"/>
                  </a:schemeClr>
                </a:solidFill>
                <a:latin typeface="Arial" panose="020B0604020202020204" pitchFamily="34" charset="0"/>
                <a:cs typeface="Arial" panose="020B0604020202020204" pitchFamily="34" charset="0"/>
              </a:rPr>
              <a:t>racownik selekcji, </a:t>
            </a:r>
            <a:r>
              <a:rPr lang="pl-PL" dirty="0">
                <a:solidFill>
                  <a:schemeClr val="accent2">
                    <a:lumMod val="50000"/>
                  </a:schemeClr>
                </a:solidFill>
                <a:latin typeface="Arial" panose="020B0604020202020204" pitchFamily="34" charset="0"/>
                <a:cs typeface="Arial" panose="020B0604020202020204" pitchFamily="34" charset="0"/>
              </a:rPr>
              <a:t>p</a:t>
            </a:r>
            <a:r>
              <a:rPr lang="pl-PL" sz="1800" dirty="0">
                <a:solidFill>
                  <a:schemeClr val="accent2">
                    <a:lumMod val="50000"/>
                  </a:schemeClr>
                </a:solidFill>
                <a:latin typeface="Arial" panose="020B0604020202020204" pitchFamily="34" charset="0"/>
                <a:cs typeface="Arial" panose="020B0604020202020204" pitchFamily="34" charset="0"/>
              </a:rPr>
              <a:t>racownik biurowy.</a:t>
            </a:r>
          </a:p>
          <a:p>
            <a:pPr marL="0" indent="0">
              <a:buNone/>
            </a:pPr>
            <a:endParaRPr lang="pl-PL" sz="1800" dirty="0">
              <a:solidFill>
                <a:schemeClr val="accent2">
                  <a:lumMod val="5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1"/>
          <p:cNvSpPr txBox="1">
            <a:spLocks noChangeArrowheads="1"/>
          </p:cNvSpPr>
          <p:nvPr/>
        </p:nvSpPr>
        <p:spPr bwMode="auto">
          <a:xfrm>
            <a:off x="1947095" y="242263"/>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6"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07034" y="1483698"/>
            <a:ext cx="8036966" cy="4726433"/>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1800" dirty="0">
              <a:solidFill>
                <a:schemeClr val="accent2">
                  <a:lumMod val="50000"/>
                </a:schemeClr>
              </a:solidFill>
              <a:latin typeface="Arial" panose="020B0604020202020204" pitchFamily="34" charset="0"/>
              <a:cs typeface="Arial" panose="020B0604020202020204" pitchFamily="34" charset="0"/>
            </a:endParaRPr>
          </a:p>
          <a:p>
            <a:pPr marL="0" indent="0" fontAlgn="auto">
              <a:lnSpc>
                <a:spcPct val="150000"/>
              </a:lnSpc>
              <a:buNone/>
            </a:pPr>
            <a:endParaRPr lang="pl-PL" sz="1800" dirty="0">
              <a:solidFill>
                <a:schemeClr val="accent2">
                  <a:lumMod val="50000"/>
                </a:schemeClr>
              </a:solidFill>
              <a:latin typeface="Arial" panose="020B0604020202020204" pitchFamily="34" charset="0"/>
              <a:cs typeface="Arial" panose="020B0604020202020204" pitchFamily="34" charset="0"/>
            </a:endParaRPr>
          </a:p>
          <a:p>
            <a:pPr marL="0" indent="0" fontAlgn="auto">
              <a:lnSpc>
                <a:spcPct val="150000"/>
              </a:lnSpc>
              <a:buNone/>
            </a:pPr>
            <a:r>
              <a:rPr lang="pl-PL" sz="1800" dirty="0">
                <a:solidFill>
                  <a:schemeClr val="accent2">
                    <a:lumMod val="50000"/>
                  </a:schemeClr>
                </a:solidFill>
                <a:latin typeface="Arial" panose="020B0604020202020204" pitchFamily="34" charset="0"/>
                <a:cs typeface="Arial" panose="020B0604020202020204" pitchFamily="34" charset="0"/>
              </a:rPr>
              <a:t>W 2024 r. Powiatowy Urząd Pracy dla Powiatu Warszawskiego Zachodniego zrefundował 4 pracodawcom koszty wyposażenia lub doposażenia </a:t>
            </a:r>
            <a:br>
              <a:rPr lang="pl-PL" sz="1800" dirty="0">
                <a:solidFill>
                  <a:schemeClr val="accent2">
                    <a:lumMod val="50000"/>
                  </a:schemeClr>
                </a:solidFill>
                <a:latin typeface="Arial" panose="020B0604020202020204" pitchFamily="34" charset="0"/>
                <a:cs typeface="Arial" panose="020B0604020202020204" pitchFamily="34" charset="0"/>
              </a:rPr>
            </a:br>
            <a:r>
              <a:rPr lang="pl-PL" sz="1800" dirty="0">
                <a:solidFill>
                  <a:schemeClr val="accent2">
                    <a:lumMod val="50000"/>
                  </a:schemeClr>
                </a:solidFill>
                <a:latin typeface="Arial" panose="020B0604020202020204" pitchFamily="34" charset="0"/>
                <a:cs typeface="Arial" panose="020B0604020202020204" pitchFamily="34" charset="0"/>
              </a:rPr>
              <a:t>4 stanowisk pracy dla skierowanych osób bezrobotnych na stanowiska:</a:t>
            </a:r>
          </a:p>
          <a:p>
            <a:pPr fontAlgn="auto">
              <a:lnSpc>
                <a:spcPct val="120000"/>
              </a:lnSpc>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Mechanik maszyn i urządzeń budowlanych i melioracyjnych,</a:t>
            </a:r>
          </a:p>
          <a:p>
            <a:pPr fontAlgn="auto">
              <a:lnSpc>
                <a:spcPct val="120000"/>
              </a:lnSpc>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Mechanik samochodów osobowych,</a:t>
            </a:r>
          </a:p>
          <a:p>
            <a:pPr fontAlgn="auto">
              <a:lnSpc>
                <a:spcPct val="120000"/>
              </a:lnSpc>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Robotnik magazynowy - pracownik fizyczny w magazynie,</a:t>
            </a:r>
          </a:p>
          <a:p>
            <a:pPr fontAlgn="auto">
              <a:lnSpc>
                <a:spcPct val="120000"/>
              </a:lnSpc>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Technik urządzeń audiowizualnych.</a:t>
            </a:r>
          </a:p>
          <a:p>
            <a:pPr fontAlgn="auto">
              <a:lnSpc>
                <a:spcPct val="120000"/>
              </a:lnSpc>
            </a:pPr>
            <a:endParaRPr lang="pl-PL" sz="2000" dirty="0">
              <a:solidFill>
                <a:schemeClr val="accent2">
                  <a:lumMod val="50000"/>
                </a:schemeClr>
              </a:solidFill>
              <a:latin typeface="Arial" panose="020B0604020202020204" pitchFamily="34" charset="0"/>
              <a:cs typeface="Arial" panose="020B0604020202020204" pitchFamily="34" charset="0"/>
            </a:endParaRPr>
          </a:p>
          <a:p>
            <a:pPr marL="0" indent="0" fontAlgn="auto">
              <a:lnSpc>
                <a:spcPct val="120000"/>
              </a:lnSpc>
              <a:buNone/>
            </a:pPr>
            <a:endParaRPr lang="pl-PL" dirty="0">
              <a:solidFill>
                <a:schemeClr val="accent2">
                  <a:lumMod val="50000"/>
                </a:schemeClr>
              </a:solidFill>
              <a:latin typeface="Arial" panose="020B0604020202020204" pitchFamily="34" charset="0"/>
              <a:cs typeface="Arial" panose="020B0604020202020204" pitchFamily="34"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
        <p:nvSpPr>
          <p:cNvPr id="9" name="Tytuł 1"/>
          <p:cNvSpPr txBox="1">
            <a:spLocks/>
          </p:cNvSpPr>
          <p:nvPr/>
        </p:nvSpPr>
        <p:spPr>
          <a:xfrm>
            <a:off x="1691680" y="28678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Doposażenie stanowiska pracy</a:t>
            </a:r>
          </a:p>
        </p:txBody>
      </p:sp>
      <p:pic>
        <p:nvPicPr>
          <p:cNvPr id="2" name="Obraz 4">
            <a:extLst>
              <a:ext uri="{FF2B5EF4-FFF2-40B4-BE49-F238E27FC236}">
                <a16:creationId xmlns:a16="http://schemas.microsoft.com/office/drawing/2014/main" id="{D4EE94A9-8A81-0A8B-957E-E1342A06E83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20651" y="230039"/>
            <a:ext cx="1542058" cy="9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72400" y="6206764"/>
            <a:ext cx="998173" cy="659552"/>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Staże</a:t>
            </a:r>
          </a:p>
        </p:txBody>
      </p:sp>
      <p:sp>
        <p:nvSpPr>
          <p:cNvPr id="8" name="Symbol zastępczy tekstu 2"/>
          <p:cNvSpPr txBox="1">
            <a:spLocks/>
          </p:cNvSpPr>
          <p:nvPr/>
        </p:nvSpPr>
        <p:spPr>
          <a:xfrm>
            <a:off x="-2345519" y="2265665"/>
            <a:ext cx="7255972" cy="3537457"/>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endParaRPr lang="pl-PL" sz="1600" dirty="0">
              <a:solidFill>
                <a:schemeClr val="accent2">
                  <a:lumMod val="50000"/>
                </a:schemeClr>
              </a:solidFill>
              <a:latin typeface="Arial" panose="020B0604020202020204" pitchFamily="34" charset="0"/>
              <a:cs typeface="Arial" panose="020B0604020202020204" pitchFamily="34" charset="0"/>
            </a:endParaRPr>
          </a:p>
        </p:txBody>
      </p:sp>
      <p:sp>
        <p:nvSpPr>
          <p:cNvPr id="9" name="Symbol zastępczy tekstu 2"/>
          <p:cNvSpPr txBox="1">
            <a:spLocks/>
          </p:cNvSpPr>
          <p:nvPr/>
        </p:nvSpPr>
        <p:spPr>
          <a:xfrm>
            <a:off x="901287" y="1113710"/>
            <a:ext cx="7981838" cy="542283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600" dirty="0">
                <a:solidFill>
                  <a:schemeClr val="accent2">
                    <a:lumMod val="50000"/>
                  </a:schemeClr>
                </a:solidFill>
                <a:latin typeface="Arial" panose="020B0604020202020204" pitchFamily="34" charset="0"/>
                <a:cs typeface="Arial" panose="020B0604020202020204" pitchFamily="34" charset="0"/>
              </a:rPr>
              <a:t>Powiatowy Urząd Pracy dla Powiatu Warszawskiego Zachodniego w 2024 roku skierował 47 osób do odbycia stażu m.in. do n/w pracodawców):</a:t>
            </a:r>
          </a:p>
          <a:p>
            <a:pPr fontAlgn="auto"/>
            <a:r>
              <a:rPr lang="pl-PL" sz="1600" dirty="0">
                <a:solidFill>
                  <a:schemeClr val="accent2">
                    <a:lumMod val="50000"/>
                  </a:schemeClr>
                </a:solidFill>
                <a:latin typeface="Arial" panose="020B0604020202020204" pitchFamily="34" charset="0"/>
                <a:cs typeface="Arial" panose="020B0604020202020204" pitchFamily="34" charset="0"/>
              </a:rPr>
              <a:t>Mariusz </a:t>
            </a:r>
            <a:r>
              <a:rPr lang="pl-PL" sz="1600" dirty="0" err="1">
                <a:solidFill>
                  <a:schemeClr val="accent2">
                    <a:lumMod val="50000"/>
                  </a:schemeClr>
                </a:solidFill>
                <a:latin typeface="Arial" panose="020B0604020202020204" pitchFamily="34" charset="0"/>
                <a:cs typeface="Arial" panose="020B0604020202020204" pitchFamily="34" charset="0"/>
              </a:rPr>
              <a:t>Antolik</a:t>
            </a:r>
            <a:r>
              <a:rPr lang="pl-PL" sz="1600" dirty="0">
                <a:solidFill>
                  <a:schemeClr val="accent2">
                    <a:lumMod val="50000"/>
                  </a:schemeClr>
                </a:solidFill>
                <a:latin typeface="Arial" panose="020B0604020202020204" pitchFamily="34" charset="0"/>
                <a:cs typeface="Arial" panose="020B0604020202020204" pitchFamily="34" charset="0"/>
              </a:rPr>
              <a:t>  "A. M. Auto",</a:t>
            </a:r>
          </a:p>
          <a:p>
            <a:pPr fontAlgn="auto"/>
            <a:r>
              <a:rPr lang="en-US" sz="1600" dirty="0">
                <a:solidFill>
                  <a:schemeClr val="accent2">
                    <a:lumMod val="50000"/>
                  </a:schemeClr>
                </a:solidFill>
                <a:latin typeface="Arial" panose="020B0604020202020204" pitchFamily="34" charset="0"/>
                <a:cs typeface="Arial" panose="020B0604020202020204" pitchFamily="34" charset="0"/>
              </a:rPr>
              <a:t>"Loud And Clear" Mikołaj Malanowski</a:t>
            </a:r>
            <a:r>
              <a:rPr lang="pl-PL" sz="1600" dirty="0">
                <a:solidFill>
                  <a:schemeClr val="accent2">
                    <a:lumMod val="50000"/>
                  </a:schemeClr>
                </a:solidFill>
                <a:latin typeface="Arial" panose="020B0604020202020204" pitchFamily="34" charset="0"/>
                <a:cs typeface="Arial" panose="020B0604020202020204" pitchFamily="34" charset="0"/>
              </a:rPr>
              <a:t>,</a:t>
            </a:r>
          </a:p>
          <a:p>
            <a:pPr fontAlgn="auto"/>
            <a:r>
              <a:rPr lang="pl-PL" sz="1600" dirty="0" err="1">
                <a:solidFill>
                  <a:schemeClr val="accent2">
                    <a:lumMod val="50000"/>
                  </a:schemeClr>
                </a:solidFill>
                <a:latin typeface="Arial" panose="020B0604020202020204" pitchFamily="34" charset="0"/>
                <a:cs typeface="Arial" panose="020B0604020202020204" pitchFamily="34" charset="0"/>
              </a:rPr>
              <a:t>Centrofarm</a:t>
            </a:r>
            <a:r>
              <a:rPr lang="pl-PL" sz="1600" dirty="0">
                <a:solidFill>
                  <a:schemeClr val="accent2">
                    <a:lumMod val="50000"/>
                  </a:schemeClr>
                </a:solidFill>
                <a:latin typeface="Arial" panose="020B0604020202020204" pitchFamily="34" charset="0"/>
                <a:cs typeface="Arial" panose="020B0604020202020204" pitchFamily="34" charset="0"/>
              </a:rPr>
              <a:t> sp. z o.o.,</a:t>
            </a:r>
          </a:p>
          <a:p>
            <a:pPr fontAlgn="auto"/>
            <a:r>
              <a:rPr lang="pl-PL" sz="1600" dirty="0">
                <a:solidFill>
                  <a:schemeClr val="accent2">
                    <a:lumMod val="50000"/>
                  </a:schemeClr>
                </a:solidFill>
                <a:latin typeface="Arial" panose="020B0604020202020204" pitchFamily="34" charset="0"/>
                <a:cs typeface="Arial" panose="020B0604020202020204" pitchFamily="34" charset="0"/>
              </a:rPr>
              <a:t>A2 Inwestycje sp. z o.o.,</a:t>
            </a:r>
          </a:p>
          <a:p>
            <a:pPr fontAlgn="auto"/>
            <a:r>
              <a:rPr lang="pl-PL" sz="1600" dirty="0">
                <a:solidFill>
                  <a:schemeClr val="accent2">
                    <a:lumMod val="50000"/>
                  </a:schemeClr>
                </a:solidFill>
                <a:latin typeface="Arial" panose="020B0604020202020204" pitchFamily="34" charset="0"/>
                <a:cs typeface="Arial" panose="020B0604020202020204" pitchFamily="34" charset="0"/>
              </a:rPr>
              <a:t>Tur S.C. Zbigniew </a:t>
            </a:r>
            <a:r>
              <a:rPr lang="pl-PL" sz="1600" dirty="0" err="1">
                <a:solidFill>
                  <a:schemeClr val="accent2">
                    <a:lumMod val="50000"/>
                  </a:schemeClr>
                </a:solidFill>
                <a:latin typeface="Arial" panose="020B0604020202020204" pitchFamily="34" charset="0"/>
                <a:cs typeface="Arial" panose="020B0604020202020204" pitchFamily="34" charset="0"/>
              </a:rPr>
              <a:t>Wejda</a:t>
            </a:r>
            <a:r>
              <a:rPr lang="pl-PL" sz="1600" dirty="0">
                <a:solidFill>
                  <a:schemeClr val="accent2">
                    <a:lumMod val="50000"/>
                  </a:schemeClr>
                </a:solidFill>
                <a:latin typeface="Arial" panose="020B0604020202020204" pitchFamily="34" charset="0"/>
                <a:cs typeface="Arial" panose="020B0604020202020204" pitchFamily="34" charset="0"/>
              </a:rPr>
              <a:t>, Robert </a:t>
            </a:r>
            <a:r>
              <a:rPr lang="pl-PL" sz="1600" dirty="0" err="1">
                <a:solidFill>
                  <a:schemeClr val="accent2">
                    <a:lumMod val="50000"/>
                  </a:schemeClr>
                </a:solidFill>
                <a:latin typeface="Arial" panose="020B0604020202020204" pitchFamily="34" charset="0"/>
                <a:cs typeface="Arial" panose="020B0604020202020204" pitchFamily="34" charset="0"/>
              </a:rPr>
              <a:t>Skoblewski</a:t>
            </a:r>
            <a:r>
              <a:rPr lang="pl-PL" sz="1600" dirty="0">
                <a:solidFill>
                  <a:schemeClr val="accent2">
                    <a:lumMod val="50000"/>
                  </a:schemeClr>
                </a:solidFill>
                <a:latin typeface="Arial" panose="020B0604020202020204" pitchFamily="34" charset="0"/>
                <a:cs typeface="Arial" panose="020B0604020202020204" pitchFamily="34" charset="0"/>
              </a:rPr>
              <a:t> ,</a:t>
            </a:r>
          </a:p>
          <a:p>
            <a:pPr fontAlgn="auto"/>
            <a:r>
              <a:rPr lang="pl-PL" sz="1600" dirty="0">
                <a:solidFill>
                  <a:schemeClr val="accent2">
                    <a:lumMod val="50000"/>
                  </a:schemeClr>
                </a:solidFill>
                <a:latin typeface="Arial" panose="020B0604020202020204" pitchFamily="34" charset="0"/>
                <a:cs typeface="Arial" panose="020B0604020202020204" pitchFamily="34" charset="0"/>
              </a:rPr>
              <a:t>Martom sp. z o.o.,</a:t>
            </a:r>
          </a:p>
          <a:p>
            <a:pPr fontAlgn="auto"/>
            <a:r>
              <a:rPr lang="pl-PL" sz="1600" dirty="0" err="1">
                <a:solidFill>
                  <a:schemeClr val="accent2">
                    <a:lumMod val="50000"/>
                  </a:schemeClr>
                </a:solidFill>
                <a:latin typeface="Arial" panose="020B0604020202020204" pitchFamily="34" charset="0"/>
                <a:cs typeface="Arial" panose="020B0604020202020204" pitchFamily="34" charset="0"/>
              </a:rPr>
              <a:t>Granitan</a:t>
            </a:r>
            <a:r>
              <a:rPr lang="pl-PL" sz="1600" dirty="0">
                <a:solidFill>
                  <a:schemeClr val="accent2">
                    <a:lumMod val="50000"/>
                  </a:schemeClr>
                </a:solidFill>
                <a:latin typeface="Arial" panose="020B0604020202020204" pitchFamily="34" charset="0"/>
                <a:cs typeface="Arial" panose="020B0604020202020204" pitchFamily="34" charset="0"/>
              </a:rPr>
              <a:t> Grzegorz Biernacki, Wojciech Zając s.c.,</a:t>
            </a:r>
          </a:p>
          <a:p>
            <a:pPr marL="0" indent="0" fontAlgn="auto">
              <a:buNone/>
            </a:pPr>
            <a:r>
              <a:rPr lang="pl-PL" sz="1600" dirty="0">
                <a:solidFill>
                  <a:schemeClr val="accent2">
                    <a:lumMod val="50000"/>
                  </a:schemeClr>
                </a:solidFill>
                <a:latin typeface="Arial" panose="020B0604020202020204" pitchFamily="34" charset="0"/>
                <a:cs typeface="Arial" panose="020B0604020202020204" pitchFamily="34" charset="0"/>
              </a:rPr>
              <a:t>Stanowiska, na które najczęściej organizowano staże to m.in.: pracownik biurowy, asystent do spraw księgowości, asystent działu legalizacji, mechanik urządzeń ogrodowych, technik dentystycznych, technik mechatronik, pomoc przedszkolna.</a:t>
            </a:r>
          </a:p>
        </p:txBody>
      </p:sp>
      <p:sp>
        <p:nvSpPr>
          <p:cNvPr id="10" name="Symbol zastępczy tekstu 2"/>
          <p:cNvSpPr txBox="1">
            <a:spLocks/>
          </p:cNvSpPr>
          <p:nvPr/>
        </p:nvSpPr>
        <p:spPr>
          <a:xfrm>
            <a:off x="1170808" y="5824177"/>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2000" dirty="0">
              <a:solidFill>
                <a:schemeClr val="accent2">
                  <a:lumMod val="50000"/>
                </a:schemeClr>
              </a:solidFill>
              <a:cs typeface="Times New Roman" panose="02020603050405020304" pitchFamily="18" charset="0"/>
            </a:endParaRPr>
          </a:p>
        </p:txBody>
      </p:sp>
      <p:sp>
        <p:nvSpPr>
          <p:cNvPr id="11" name="Symbol zastępczy tekstu 2"/>
          <p:cNvSpPr txBox="1">
            <a:spLocks/>
          </p:cNvSpPr>
          <p:nvPr/>
        </p:nvSpPr>
        <p:spPr>
          <a:xfrm>
            <a:off x="1153459" y="4893292"/>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1600" dirty="0">
              <a:solidFill>
                <a:schemeClr val="accent2">
                  <a:lumMod val="50000"/>
                </a:schemeClr>
              </a:solidFill>
              <a:latin typeface="Arial" panose="020B0604020202020204" pitchFamily="34" charset="0"/>
              <a:cs typeface="Arial" panose="020B0604020202020204" pitchFamily="34" charset="0"/>
            </a:endParaRPr>
          </a:p>
        </p:txBody>
      </p:sp>
      <p:sp>
        <p:nvSpPr>
          <p:cNvPr id="12" name="Symbol zastępczy tekstu 2"/>
          <p:cNvSpPr txBox="1">
            <a:spLocks/>
          </p:cNvSpPr>
          <p:nvPr/>
        </p:nvSpPr>
        <p:spPr>
          <a:xfrm>
            <a:off x="1152457" y="4744286"/>
            <a:ext cx="7515992" cy="1079411"/>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1600" dirty="0">
              <a:solidFill>
                <a:schemeClr val="accent2">
                  <a:lumMod val="5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908175" y="249238"/>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6"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Tytuł 1"/>
          <p:cNvSpPr txBox="1">
            <a:spLocks/>
          </p:cNvSpPr>
          <p:nvPr/>
        </p:nvSpPr>
        <p:spPr>
          <a:xfrm>
            <a:off x="1570220" y="148631"/>
            <a:ext cx="6996525" cy="1243607"/>
          </a:xfrm>
          <a:prstGeom prst="rect">
            <a:avLst/>
          </a:prstGeom>
        </p:spPr>
        <p:txBody>
          <a:bodyPr>
            <a:normAutofit fontScale="92500" lnSpcReduction="1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Jednorazowe środki na podjęcie działalności gospodarczej </a:t>
            </a:r>
          </a:p>
        </p:txBody>
      </p:sp>
      <p:sp>
        <p:nvSpPr>
          <p:cNvPr id="9" name="Symbol zastępczy tekstu 2"/>
          <p:cNvSpPr txBox="1">
            <a:spLocks/>
          </p:cNvSpPr>
          <p:nvPr/>
        </p:nvSpPr>
        <p:spPr>
          <a:xfrm>
            <a:off x="908407" y="1439957"/>
            <a:ext cx="820891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Powiatowy Urząd Pracy dla Powiatu Warszawskiego Zachodniego w 2024 roku przyznał 58 osobom bezrobotnym jednorazowe środki na podjęcie własnej działalności gospodarczej, w tym 1 osoba niepełnosprawna otrzymała jednorazowe środki na otwarcie działalności gospodarczej ze środków PFRON.  </a:t>
            </a:r>
          </a:p>
        </p:txBody>
      </p:sp>
      <p:pic>
        <p:nvPicPr>
          <p:cNvPr id="2" name="Obraz 4">
            <a:extLst>
              <a:ext uri="{FF2B5EF4-FFF2-40B4-BE49-F238E27FC236}">
                <a16:creationId xmlns:a16="http://schemas.microsoft.com/office/drawing/2014/main" id="{F8FD15F6-B04B-F464-2753-FCDCAEC531A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4225" y="361348"/>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96FB0EAD-D28A-1A31-8EA3-A7E747A8E2AD}"/>
              </a:ext>
            </a:extLst>
          </p:cNvPr>
          <p:cNvSpPr>
            <a:spLocks noGrp="1"/>
          </p:cNvSpPr>
          <p:nvPr>
            <p:ph sz="half" idx="1"/>
          </p:nvPr>
        </p:nvSpPr>
        <p:spPr>
          <a:xfrm>
            <a:off x="1115615" y="1268760"/>
            <a:ext cx="3816425" cy="5256584"/>
          </a:xfrm>
        </p:spPr>
        <p:txBody>
          <a:bodyPr>
            <a:normAutofit lnSpcReduction="10000"/>
          </a:bodyPr>
          <a:lstStyle/>
          <a:p>
            <a:pPr fontAlgn="auto"/>
            <a:r>
              <a:rPr lang="pl-PL" sz="1800" dirty="0">
                <a:solidFill>
                  <a:schemeClr val="accent2">
                    <a:lumMod val="50000"/>
                  </a:schemeClr>
                </a:solidFill>
                <a:latin typeface="Arial" panose="020B0604020202020204" pitchFamily="34" charset="0"/>
                <a:cs typeface="Arial" panose="020B0604020202020204" pitchFamily="34" charset="0"/>
              </a:rPr>
              <a:t>Produkcja pozostałych mebli,</a:t>
            </a:r>
          </a:p>
          <a:p>
            <a:pPr fontAlgn="auto"/>
            <a:r>
              <a:rPr lang="pl-PL" sz="1800" dirty="0">
                <a:solidFill>
                  <a:schemeClr val="accent2">
                    <a:lumMod val="50000"/>
                  </a:schemeClr>
                </a:solidFill>
                <a:latin typeface="Arial" panose="020B0604020202020204" pitchFamily="34" charset="0"/>
                <a:cs typeface="Arial" panose="020B0604020202020204" pitchFamily="34" charset="0"/>
              </a:rPr>
              <a:t>Wykonywanie instalacji elektrycznych,</a:t>
            </a:r>
          </a:p>
          <a:p>
            <a:pPr fontAlgn="auto"/>
            <a:r>
              <a:rPr lang="pl-PL" sz="1800" dirty="0">
                <a:solidFill>
                  <a:schemeClr val="accent2">
                    <a:lumMod val="50000"/>
                  </a:schemeClr>
                </a:solidFill>
                <a:latin typeface="Arial" panose="020B0604020202020204" pitchFamily="34" charset="0"/>
                <a:cs typeface="Arial" panose="020B0604020202020204" pitchFamily="34" charset="0"/>
              </a:rPr>
              <a:t>Pozaszkolne formy edukacji artystycznej,</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w zakresie specjalistycznego projektowania,</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w zakresie nagrań dźwiękowych i muzycznych,</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prawnicza,</a:t>
            </a:r>
          </a:p>
          <a:p>
            <a:pPr fontAlgn="auto"/>
            <a:r>
              <a:rPr lang="pl-PL" sz="1800" dirty="0">
                <a:solidFill>
                  <a:schemeClr val="accent2">
                    <a:lumMod val="50000"/>
                  </a:schemeClr>
                </a:solidFill>
                <a:latin typeface="Arial" panose="020B0604020202020204" pitchFamily="34" charset="0"/>
                <a:cs typeface="Arial" panose="020B0604020202020204" pitchFamily="34" charset="0"/>
              </a:rPr>
              <a:t>Wykonywanie pozostałych robót budowlanych wykończeniowych,</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fotograficzna,</a:t>
            </a:r>
          </a:p>
          <a:p>
            <a:endParaRPr lang="pl-PL" dirty="0"/>
          </a:p>
        </p:txBody>
      </p:sp>
      <p:sp>
        <p:nvSpPr>
          <p:cNvPr id="4" name="Symbol zastępczy zawartości 3">
            <a:extLst>
              <a:ext uri="{FF2B5EF4-FFF2-40B4-BE49-F238E27FC236}">
                <a16:creationId xmlns:a16="http://schemas.microsoft.com/office/drawing/2014/main" id="{039DE988-8EC3-662E-C1A8-5F0B98817C82}"/>
              </a:ext>
            </a:extLst>
          </p:cNvPr>
          <p:cNvSpPr>
            <a:spLocks noGrp="1"/>
          </p:cNvSpPr>
          <p:nvPr>
            <p:ph sz="half" idx="2"/>
          </p:nvPr>
        </p:nvSpPr>
        <p:spPr>
          <a:xfrm>
            <a:off x="5076056" y="1700808"/>
            <a:ext cx="3898210" cy="4246325"/>
          </a:xfrm>
        </p:spPr>
        <p:txBody>
          <a:bodyPr>
            <a:normAutofit lnSpcReduction="10000"/>
          </a:bodyPr>
          <a:lstStyle/>
          <a:p>
            <a:pPr fontAlgn="auto">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Działalność w zakresie specjalistycznego projektowania,</a:t>
            </a:r>
          </a:p>
          <a:p>
            <a:pPr fontAlgn="auto"/>
            <a:r>
              <a:rPr lang="pl-PL" sz="1800" dirty="0">
                <a:solidFill>
                  <a:schemeClr val="accent2">
                    <a:lumMod val="50000"/>
                  </a:schemeClr>
                </a:solidFill>
                <a:latin typeface="Arial" panose="020B0604020202020204" pitchFamily="34" charset="0"/>
                <a:cs typeface="Arial" panose="020B0604020202020204" pitchFamily="34" charset="0"/>
              </a:rPr>
              <a:t>Fryzjerstwo i pozostałe zabiegi kosmetyczne,</a:t>
            </a:r>
          </a:p>
          <a:p>
            <a:pPr fontAlgn="auto"/>
            <a:r>
              <a:rPr lang="pl-PL" sz="1800" dirty="0">
                <a:solidFill>
                  <a:schemeClr val="accent2">
                    <a:lumMod val="50000"/>
                  </a:schemeClr>
                </a:solidFill>
                <a:latin typeface="Arial" panose="020B0604020202020204" pitchFamily="34" charset="0"/>
                <a:cs typeface="Arial" panose="020B0604020202020204" pitchFamily="34" charset="0"/>
              </a:rPr>
              <a:t>Pośrednictwo w obrocie nieruchomościami,</a:t>
            </a:r>
          </a:p>
          <a:p>
            <a:pPr fontAlgn="auto"/>
            <a:r>
              <a:rPr lang="pl-PL" sz="1800" dirty="0">
                <a:solidFill>
                  <a:schemeClr val="accent2">
                    <a:lumMod val="50000"/>
                  </a:schemeClr>
                </a:solidFill>
                <a:latin typeface="Arial" panose="020B0604020202020204" pitchFamily="34" charset="0"/>
                <a:cs typeface="Arial" panose="020B0604020202020204" pitchFamily="34" charset="0"/>
              </a:rPr>
              <a:t>Niespecjalistyczne sprzątanie budynków i obiektów przemysłowych,</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w zakresie architektury,</a:t>
            </a:r>
          </a:p>
          <a:p>
            <a:pPr fontAlgn="auto"/>
            <a:r>
              <a:rPr lang="pl-PL" sz="1800" dirty="0">
                <a:solidFill>
                  <a:schemeClr val="accent2">
                    <a:lumMod val="50000"/>
                  </a:schemeClr>
                </a:solidFill>
                <a:latin typeface="Arial" panose="020B0604020202020204" pitchFamily="34" charset="0"/>
                <a:cs typeface="Arial" panose="020B0604020202020204" pitchFamily="34" charset="0"/>
              </a:rPr>
              <a:t>Artystyczna i literacka działalność twórcza. </a:t>
            </a:r>
          </a:p>
          <a:p>
            <a:endParaRPr lang="pl-PL" dirty="0"/>
          </a:p>
        </p:txBody>
      </p:sp>
      <p:sp>
        <p:nvSpPr>
          <p:cNvPr id="5" name="Symbol zastępczy tekstu 2">
            <a:extLst>
              <a:ext uri="{FF2B5EF4-FFF2-40B4-BE49-F238E27FC236}">
                <a16:creationId xmlns:a16="http://schemas.microsoft.com/office/drawing/2014/main" id="{0C173622-5CBF-351B-A104-D6AFC2AF3EAA}"/>
              </a:ext>
            </a:extLst>
          </p:cNvPr>
          <p:cNvSpPr txBox="1">
            <a:spLocks noGrp="1"/>
          </p:cNvSpPr>
          <p:nvPr>
            <p:ph type="title"/>
          </p:nvPr>
        </p:nvSpPr>
        <p:spPr>
          <a:xfrm>
            <a:off x="2051720" y="152449"/>
            <a:ext cx="6624017" cy="865188"/>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b="1" dirty="0">
                <a:solidFill>
                  <a:schemeClr val="accent2">
                    <a:lumMod val="75000"/>
                  </a:schemeClr>
                </a:solidFill>
                <a:latin typeface="Arial" panose="020B0604020202020204" pitchFamily="34" charset="0"/>
                <a:cs typeface="Arial" panose="020B0604020202020204" pitchFamily="34" charset="0"/>
              </a:rPr>
              <a:t>Rodzaj działalności prowadzonej przez osoby bezrobotne otrzymujące jednorazowe środki to m.in.:</a:t>
            </a:r>
          </a:p>
        </p:txBody>
      </p:sp>
      <p:pic>
        <p:nvPicPr>
          <p:cNvPr id="6" name="Picture 2" descr="http://pup.olesno.sisco.info/download/humanresources-jobs%281%29.jpg">
            <a:extLst>
              <a:ext uri="{FF2B5EF4-FFF2-40B4-BE49-F238E27FC236}">
                <a16:creationId xmlns:a16="http://schemas.microsoft.com/office/drawing/2014/main" id="{413FAE96-0A86-3EB4-E28F-6DF47C4935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8344" y="5806320"/>
            <a:ext cx="1387853" cy="917037"/>
          </a:xfrm>
          <a:prstGeom prst="rect">
            <a:avLst/>
          </a:prstGeom>
          <a:noFill/>
          <a:extLst>
            <a:ext uri="{909E8E84-426E-40DD-AFC4-6F175D3DCCD1}">
              <a14:hiddenFill xmlns:a14="http://schemas.microsoft.com/office/drawing/2010/main">
                <a:solidFill>
                  <a:srgbClr val="FFFFFF"/>
                </a:solidFill>
              </a14:hiddenFill>
            </a:ext>
          </a:extLst>
        </p:spPr>
      </p:pic>
      <p:pic>
        <p:nvPicPr>
          <p:cNvPr id="2" name="Obraz 4">
            <a:extLst>
              <a:ext uri="{FF2B5EF4-FFF2-40B4-BE49-F238E27FC236}">
                <a16:creationId xmlns:a16="http://schemas.microsoft.com/office/drawing/2014/main" id="{4C9CDCE3-085C-7B49-7B8D-972C902F84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7694" y="236570"/>
            <a:ext cx="1254026" cy="78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02282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Text Box 3"/>
          <p:cNvSpPr txBox="1">
            <a:spLocks noChangeArrowheads="1"/>
          </p:cNvSpPr>
          <p:nvPr/>
        </p:nvSpPr>
        <p:spPr bwMode="auto">
          <a:xfrm>
            <a:off x="1527175" y="1720850"/>
            <a:ext cx="184150" cy="366713"/>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endParaRPr lang="pl-PL"/>
          </a:p>
        </p:txBody>
      </p:sp>
      <p:sp>
        <p:nvSpPr>
          <p:cNvPr id="63492" name="Line 143"/>
          <p:cNvSpPr>
            <a:spLocks noChangeShapeType="1"/>
          </p:cNvSpPr>
          <p:nvPr/>
        </p:nvSpPr>
        <p:spPr bwMode="auto">
          <a:xfrm>
            <a:off x="7789863" y="-2516188"/>
            <a:ext cx="0" cy="0"/>
          </a:xfrm>
          <a:prstGeom prst="line">
            <a:avLst/>
          </a:prstGeom>
          <a:noFill/>
          <a:ln w="12700" cap="rnd">
            <a:solidFill>
              <a:srgbClr val="000000"/>
            </a:solidFill>
            <a:round/>
            <a:headEnd/>
            <a:tailEnd/>
          </a:ln>
        </p:spPr>
        <p:txBody>
          <a:bodyPr/>
          <a:lstStyle/>
          <a:p>
            <a:endParaRPr lang="pl-PL"/>
          </a:p>
        </p:txBody>
      </p:sp>
      <p:sp>
        <p:nvSpPr>
          <p:cNvPr id="63493" name="Line 146"/>
          <p:cNvSpPr>
            <a:spLocks noChangeShapeType="1"/>
          </p:cNvSpPr>
          <p:nvPr/>
        </p:nvSpPr>
        <p:spPr bwMode="auto">
          <a:xfrm>
            <a:off x="7789863" y="-2516188"/>
            <a:ext cx="0" cy="0"/>
          </a:xfrm>
          <a:prstGeom prst="line">
            <a:avLst/>
          </a:prstGeom>
          <a:noFill/>
          <a:ln w="12700" cap="rnd">
            <a:solidFill>
              <a:srgbClr val="000000"/>
            </a:solidFill>
            <a:round/>
            <a:headEnd/>
            <a:tailEnd/>
          </a:ln>
        </p:spPr>
        <p:txBody>
          <a:bodyPr/>
          <a:lstStyle/>
          <a:p>
            <a:endParaRPr lang="pl-PL"/>
          </a:p>
        </p:txBody>
      </p:sp>
      <p:sp>
        <p:nvSpPr>
          <p:cNvPr id="63494" name="Text Box 599"/>
          <p:cNvSpPr txBox="1">
            <a:spLocks noChangeArrowheads="1"/>
          </p:cNvSpPr>
          <p:nvPr/>
        </p:nvSpPr>
        <p:spPr bwMode="auto">
          <a:xfrm>
            <a:off x="1311275" y="1576388"/>
            <a:ext cx="2252663" cy="2563812"/>
          </a:xfrm>
          <a:prstGeom prst="rect">
            <a:avLst/>
          </a:prstGeom>
          <a:noFill/>
          <a:ln w="9525">
            <a:noFill/>
            <a:miter lim="800000"/>
            <a:headEnd/>
            <a:tailEnd/>
          </a:ln>
        </p:spPr>
        <p:txBody>
          <a:bodyPr>
            <a:spAutoFit/>
          </a:bodyPr>
          <a:lstStyle/>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p:txBody>
      </p:sp>
      <p:sp>
        <p:nvSpPr>
          <p:cNvPr id="63495" name="Line 739"/>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6" name="Line 742"/>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7" name="Line 1061"/>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8" name="Line 1064"/>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12" name="Tytuł 1"/>
          <p:cNvSpPr txBox="1">
            <a:spLocks/>
          </p:cNvSpPr>
          <p:nvPr/>
        </p:nvSpPr>
        <p:spPr>
          <a:xfrm>
            <a:off x="1115616" y="2087563"/>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latin typeface="Arial" panose="020B0604020202020204" pitchFamily="34" charset="0"/>
                <a:cs typeface="Arial" panose="020B0604020202020204" pitchFamily="34" charset="0"/>
              </a:rPr>
              <a:t>Inne zadania realizowane przez Powiatowy Urząd Pracy dla Powiatu Warszawskiego Zachodniego w 2024 roku.</a:t>
            </a:r>
          </a:p>
        </p:txBody>
      </p:sp>
      <p:pic>
        <p:nvPicPr>
          <p:cNvPr id="2" name="Obraz 4">
            <a:extLst>
              <a:ext uri="{FF2B5EF4-FFF2-40B4-BE49-F238E27FC236}">
                <a16:creationId xmlns:a16="http://schemas.microsoft.com/office/drawing/2014/main" id="{01D2C324-5A23-C2CF-42D1-66C781CEBA7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8750" y="114186"/>
            <a:ext cx="1525150" cy="953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1"/>
          <p:cNvSpPr txBox="1">
            <a:spLocks/>
          </p:cNvSpPr>
          <p:nvPr/>
        </p:nvSpPr>
        <p:spPr>
          <a:xfrm>
            <a:off x="1842675"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EFS +</a:t>
            </a:r>
          </a:p>
        </p:txBody>
      </p:sp>
      <p:sp>
        <p:nvSpPr>
          <p:cNvPr id="5" name="Symbol zastępczy tekstu 2"/>
          <p:cNvSpPr txBox="1">
            <a:spLocks/>
          </p:cNvSpPr>
          <p:nvPr/>
        </p:nvSpPr>
        <p:spPr>
          <a:xfrm>
            <a:off x="1113524" y="1412776"/>
            <a:ext cx="7725676"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300" dirty="0">
                <a:solidFill>
                  <a:schemeClr val="accent2">
                    <a:lumMod val="50000"/>
                  </a:schemeClr>
                </a:solidFill>
                <a:latin typeface="Arial" panose="020B0604020202020204" pitchFamily="34" charset="0"/>
                <a:cs typeface="Arial" panose="020B0604020202020204" pitchFamily="34" charset="0"/>
              </a:rPr>
              <a:t>Powiatowy Urząd Pracy dla Powiatu Warszawskiego Zachodniego realizował od 01.07.2023 r. do 31.12.2024 r. projekt współfinansowany z Europejskiego Funduszu Społecznego Plus pn. „Aktywizacja zawodowa osób bezrobotnych w powiecie warszawskim zachodnim (I)”.</a:t>
            </a:r>
            <a:endParaRPr lang="pl-PL" dirty="0">
              <a:solidFill>
                <a:schemeClr val="accent2">
                  <a:lumMod val="50000"/>
                </a:schemeClr>
              </a:solidFill>
              <a:latin typeface="Arial" panose="020B0604020202020204" pitchFamily="34" charset="0"/>
              <a:cs typeface="Arial" panose="020B0604020202020204" pitchFamily="34" charset="0"/>
            </a:endParaRPr>
          </a:p>
        </p:txBody>
      </p:sp>
      <p:pic>
        <p:nvPicPr>
          <p:cNvPr id="2" name="Obraz 1" descr="Logotyp Fundusze Europejskie dla Mazowsza, flaga Polski i Unii Europejskiej oraz logo promocyjne Mazowsza złożone z ozdobnego napisu Mazowsze serce Polski ">
            <a:extLst>
              <a:ext uri="{FF2B5EF4-FFF2-40B4-BE49-F238E27FC236}">
                <a16:creationId xmlns:a16="http://schemas.microsoft.com/office/drawing/2014/main" id="{C03B408A-8363-6056-0952-DB03BCF62AA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6248399"/>
            <a:ext cx="5610225" cy="466725"/>
          </a:xfrm>
          <a:prstGeom prst="rect">
            <a:avLst/>
          </a:prstGeom>
          <a:noFill/>
          <a:ln>
            <a:noFill/>
          </a:ln>
        </p:spPr>
      </p:pic>
      <p:pic>
        <p:nvPicPr>
          <p:cNvPr id="3" name="Obraz 4">
            <a:extLst>
              <a:ext uri="{FF2B5EF4-FFF2-40B4-BE49-F238E27FC236}">
                <a16:creationId xmlns:a16="http://schemas.microsoft.com/office/drawing/2014/main" id="{1548CCF4-09F7-7285-E11A-7F0154FCD40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3524" y="259871"/>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1"/>
          <p:cNvSpPr txBox="1">
            <a:spLocks/>
          </p:cNvSpPr>
          <p:nvPr/>
        </p:nvSpPr>
        <p:spPr>
          <a:xfrm>
            <a:off x="1842675"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EFS +</a:t>
            </a:r>
          </a:p>
        </p:txBody>
      </p:sp>
      <p:sp>
        <p:nvSpPr>
          <p:cNvPr id="5" name="Symbol zastępczy tekstu 2"/>
          <p:cNvSpPr txBox="1">
            <a:spLocks/>
          </p:cNvSpPr>
          <p:nvPr/>
        </p:nvSpPr>
        <p:spPr>
          <a:xfrm>
            <a:off x="899593" y="1421160"/>
            <a:ext cx="8064896" cy="4827239"/>
          </a:xfrm>
          <a:prstGeom prst="rect">
            <a:avLst/>
          </a:prstGeom>
        </p:spPr>
        <p:txBody>
          <a:bodyPr anchor="ctr">
            <a:normAutofit fontScale="925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500" b="1" dirty="0">
                <a:solidFill>
                  <a:schemeClr val="accent2">
                    <a:lumMod val="50000"/>
                  </a:schemeClr>
                </a:solidFill>
                <a:latin typeface="Arial" panose="020B0604020202020204" pitchFamily="34" charset="0"/>
                <a:cs typeface="Arial" panose="020B0604020202020204" pitchFamily="34" charset="0"/>
              </a:rPr>
              <a:t>Projekt „Aktywizacja zawodowa osób bezrobotnych w powiecie warszawskim zachodnim (I)” w ramach Europejskiego Funduszu Społecznego Plus</a:t>
            </a:r>
          </a:p>
          <a:p>
            <a:pPr marL="0" indent="0">
              <a:lnSpc>
                <a:spcPct val="120000"/>
              </a:lnSpc>
              <a:buNone/>
            </a:pPr>
            <a:r>
              <a:rPr lang="pl-PL" sz="1500" dirty="0">
                <a:solidFill>
                  <a:schemeClr val="accent2">
                    <a:lumMod val="50000"/>
                  </a:schemeClr>
                </a:solidFill>
                <a:latin typeface="Arial" panose="020B0604020202020204" pitchFamily="34" charset="0"/>
                <a:cs typeface="Arial" panose="020B0604020202020204" pitchFamily="34" charset="0"/>
              </a:rPr>
              <a:t>Celem projektu była aktywizacja zawodowa osób bezrobotnych, analiza umiejętności, predyspozycji i problemów zawodowych uczestników. Projekt zakładał objęcie wsparciem osób bezrobotnych zarejestrowanych w Powiatowym Urzędzie Pracy dla Powiatu Warszawskiego Zachodniego, w tym:</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osób w wieku 18-29 lat,</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osób w wieku 50 lat i więcej,</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osób długotrwale bezrobotnych,</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osób o niskich kwalifikacjach zawodowych,</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osób z niepełnosprawnościami,</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kobiet.</a:t>
            </a:r>
            <a:br>
              <a:rPr lang="pl-PL" sz="1500" dirty="0">
                <a:solidFill>
                  <a:schemeClr val="accent2">
                    <a:lumMod val="50000"/>
                  </a:schemeClr>
                </a:solidFill>
                <a:latin typeface="Arial" panose="020B0604020202020204" pitchFamily="34" charset="0"/>
                <a:cs typeface="Arial" panose="020B0604020202020204" pitchFamily="34" charset="0"/>
              </a:rPr>
            </a:br>
            <a:endParaRPr lang="pl-PL" sz="1500" dirty="0">
              <a:solidFill>
                <a:schemeClr val="accent2">
                  <a:lumMod val="50000"/>
                </a:schemeClr>
              </a:solidFill>
              <a:latin typeface="Arial" panose="020B0604020202020204" pitchFamily="34" charset="0"/>
              <a:cs typeface="Arial" panose="020B0604020202020204" pitchFamily="34" charset="0"/>
            </a:endParaRPr>
          </a:p>
          <a:p>
            <a:pPr fontAlgn="auto">
              <a:lnSpc>
                <a:spcPct val="120000"/>
              </a:lnSpc>
              <a:buFont typeface="Wingdings" panose="05000000000000000000" pitchFamily="2" charset="2"/>
              <a:buChar char="v"/>
            </a:pPr>
            <a:r>
              <a:rPr lang="pl-PL" sz="1500" dirty="0">
                <a:solidFill>
                  <a:schemeClr val="accent2">
                    <a:lumMod val="50000"/>
                  </a:schemeClr>
                </a:solidFill>
                <a:latin typeface="Arial" panose="020B0604020202020204" pitchFamily="34" charset="0"/>
                <a:cs typeface="Arial" panose="020B0604020202020204" pitchFamily="34" charset="0"/>
              </a:rPr>
              <a:t>Wsparciem w ramach projektu w 2024 r. objęto 32 osoby, w tym: </a:t>
            </a:r>
            <a:br>
              <a:rPr lang="pl-PL" sz="1500" dirty="0">
                <a:solidFill>
                  <a:schemeClr val="accent2">
                    <a:lumMod val="50000"/>
                  </a:schemeClr>
                </a:solidFill>
                <a:latin typeface="Arial" panose="020B0604020202020204" pitchFamily="34" charset="0"/>
                <a:cs typeface="Arial" panose="020B0604020202020204" pitchFamily="34" charset="0"/>
              </a:rPr>
            </a:br>
            <a:r>
              <a:rPr lang="pl-PL" sz="1500" dirty="0">
                <a:solidFill>
                  <a:schemeClr val="accent2">
                    <a:lumMod val="50000"/>
                  </a:schemeClr>
                </a:solidFill>
                <a:latin typeface="Arial" panose="020B0604020202020204" pitchFamily="34" charset="0"/>
                <a:cs typeface="Arial" panose="020B0604020202020204" pitchFamily="34" charset="0"/>
              </a:rPr>
              <a:t>szkoleniami - 5 osób, stażami – 15 osób, jednorazowymi środkami na podjęcie działalności gospodarczej – 12 osób.</a:t>
            </a:r>
          </a:p>
          <a:p>
            <a:pPr marL="0" indent="0" fontAlgn="auto">
              <a:lnSpc>
                <a:spcPct val="150000"/>
              </a:lnSpc>
              <a:buNone/>
            </a:pPr>
            <a:endParaRPr lang="pl-PL" b="1" dirty="0">
              <a:solidFill>
                <a:schemeClr val="accent2">
                  <a:lumMod val="50000"/>
                </a:schemeClr>
              </a:solidFill>
              <a:latin typeface="Arial" panose="020B0604020202020204" pitchFamily="34" charset="0"/>
              <a:cs typeface="Arial" panose="020B0604020202020204" pitchFamily="34" charset="0"/>
            </a:endParaRPr>
          </a:p>
        </p:txBody>
      </p:sp>
      <p:pic>
        <p:nvPicPr>
          <p:cNvPr id="2" name="Obraz 1" descr="Logotyp Fundusze Europejskie dla Mazowsza, flaga Polski i Unii Europejskiej oraz logo promocyjne Mazowsza złożone z ozdobnego napisu Mazowsze serce Polski ">
            <a:extLst>
              <a:ext uri="{FF2B5EF4-FFF2-40B4-BE49-F238E27FC236}">
                <a16:creationId xmlns:a16="http://schemas.microsoft.com/office/drawing/2014/main" id="{1D3917FD-A8A6-AC31-D343-7865E43D8D5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4264" y="6336806"/>
            <a:ext cx="5610225" cy="466725"/>
          </a:xfrm>
          <a:prstGeom prst="rect">
            <a:avLst/>
          </a:prstGeom>
          <a:noFill/>
          <a:ln>
            <a:noFill/>
          </a:ln>
        </p:spPr>
      </p:pic>
      <p:pic>
        <p:nvPicPr>
          <p:cNvPr id="3" name="Obraz 2">
            <a:extLst>
              <a:ext uri="{FF2B5EF4-FFF2-40B4-BE49-F238E27FC236}">
                <a16:creationId xmlns:a16="http://schemas.microsoft.com/office/drawing/2014/main" id="{11AB1508-B41F-F1A1-3F85-C4E4AE001DB9}"/>
              </a:ext>
            </a:extLst>
          </p:cNvPr>
          <p:cNvPicPr>
            <a:picLocks noChangeAspect="1"/>
          </p:cNvPicPr>
          <p:nvPr/>
        </p:nvPicPr>
        <p:blipFill>
          <a:blip r:embed="rId4"/>
          <a:stretch>
            <a:fillRect/>
          </a:stretch>
        </p:blipFill>
        <p:spPr>
          <a:xfrm>
            <a:off x="904633" y="152361"/>
            <a:ext cx="1469263" cy="914479"/>
          </a:xfrm>
          <a:prstGeom prst="rect">
            <a:avLst/>
          </a:prstGeom>
        </p:spPr>
      </p:pic>
    </p:spTree>
    <p:extLst>
      <p:ext uri="{BB962C8B-B14F-4D97-AF65-F5344CB8AC3E}">
        <p14:creationId xmlns:p14="http://schemas.microsoft.com/office/powerpoint/2010/main" val="8114421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D41F6-80B3-A4DF-6134-CD7563EFE1C4}"/>
            </a:ext>
          </a:extLst>
        </p:cNvPr>
        <p:cNvGrpSpPr/>
        <p:nvPr/>
      </p:nvGrpSpPr>
      <p:grpSpPr>
        <a:xfrm>
          <a:off x="0" y="0"/>
          <a:ext cx="0" cy="0"/>
          <a:chOff x="0" y="0"/>
          <a:chExt cx="0" cy="0"/>
        </a:xfrm>
      </p:grpSpPr>
      <p:sp>
        <p:nvSpPr>
          <p:cNvPr id="4" name="Tytuł 1">
            <a:extLst>
              <a:ext uri="{FF2B5EF4-FFF2-40B4-BE49-F238E27FC236}">
                <a16:creationId xmlns:a16="http://schemas.microsoft.com/office/drawing/2014/main" id="{5C9DA51F-0DAD-5D9D-BB0D-596AB2A24544}"/>
              </a:ext>
            </a:extLst>
          </p:cNvPr>
          <p:cNvSpPr txBox="1">
            <a:spLocks/>
          </p:cNvSpPr>
          <p:nvPr/>
        </p:nvSpPr>
        <p:spPr>
          <a:xfrm>
            <a:off x="2583574" y="406855"/>
            <a:ext cx="6255626" cy="6591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20 lat Polski w Unii Europejskiej</a:t>
            </a:r>
          </a:p>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p:txBody>
      </p:sp>
      <p:sp>
        <p:nvSpPr>
          <p:cNvPr id="5" name="Symbol zastępczy tekstu 2">
            <a:extLst>
              <a:ext uri="{FF2B5EF4-FFF2-40B4-BE49-F238E27FC236}">
                <a16:creationId xmlns:a16="http://schemas.microsoft.com/office/drawing/2014/main" id="{17283D87-F350-20AD-3075-A244EED25682}"/>
              </a:ext>
            </a:extLst>
          </p:cNvPr>
          <p:cNvSpPr txBox="1">
            <a:spLocks/>
          </p:cNvSpPr>
          <p:nvPr/>
        </p:nvSpPr>
        <p:spPr>
          <a:xfrm>
            <a:off x="539552" y="1054407"/>
            <a:ext cx="8534532" cy="4030777"/>
          </a:xfrm>
          <a:prstGeom prst="rect">
            <a:avLst/>
          </a:prstGeom>
        </p:spPr>
        <p:txBody>
          <a:bodyPr anchor="ctr">
            <a:normAutofit fontScale="47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2300" dirty="0">
              <a:solidFill>
                <a:schemeClr val="accent2">
                  <a:lumMod val="50000"/>
                </a:schemeClr>
              </a:solidFill>
              <a:latin typeface="Arial" panose="020B0604020202020204" pitchFamily="34" charset="0"/>
              <a:cs typeface="Arial" panose="020B0604020202020204" pitchFamily="34" charset="0"/>
            </a:endParaRPr>
          </a:p>
          <a:p>
            <a:pPr marL="0" indent="0" fontAlgn="auto">
              <a:lnSpc>
                <a:spcPct val="120000"/>
              </a:lnSpc>
              <a:spcBef>
                <a:spcPts val="0"/>
              </a:spcBef>
              <a:spcAft>
                <a:spcPts val="0"/>
              </a:spcAft>
              <a:buNone/>
            </a:pPr>
            <a:r>
              <a:rPr lang="pl-PL" sz="3500" dirty="0">
                <a:solidFill>
                  <a:schemeClr val="accent2">
                    <a:lumMod val="50000"/>
                  </a:schemeClr>
                </a:solidFill>
                <a:latin typeface="Arial" panose="020B0604020202020204" pitchFamily="34" charset="0"/>
                <a:cs typeface="Arial" panose="020B0604020202020204" pitchFamily="34" charset="0"/>
              </a:rPr>
              <a:t>Z okazji obchodów 20-lecia Polski w Unii Europejskiej w dniu 10.05.2024 r.  </a:t>
            </a:r>
            <a:br>
              <a:rPr lang="pl-PL" sz="3500" dirty="0">
                <a:solidFill>
                  <a:schemeClr val="accent2">
                    <a:lumMod val="50000"/>
                  </a:schemeClr>
                </a:solidFill>
                <a:latin typeface="Arial" panose="020B0604020202020204" pitchFamily="34" charset="0"/>
                <a:cs typeface="Arial" panose="020B0604020202020204" pitchFamily="34" charset="0"/>
              </a:rPr>
            </a:br>
            <a:r>
              <a:rPr lang="pl-PL" sz="3500" dirty="0">
                <a:solidFill>
                  <a:schemeClr val="accent2">
                    <a:lumMod val="50000"/>
                  </a:schemeClr>
                </a:solidFill>
                <a:latin typeface="Arial" panose="020B0604020202020204" pitchFamily="34" charset="0"/>
                <a:cs typeface="Arial" panose="020B0604020202020204" pitchFamily="34" charset="0"/>
              </a:rPr>
              <a:t>w siedzibie Powiatowego Urzędu Pracy dla Powiatu Warszawskiego Zachodniego otwarty został Punkt Informacyjny Funduszy Europejskich, w którym można było zasięgnąć niezbędnej wiedzy i zapoznać się z publikacjami na temat środków unijnych. </a:t>
            </a:r>
            <a:br>
              <a:rPr lang="pl-PL" sz="3500" dirty="0">
                <a:solidFill>
                  <a:schemeClr val="accent2">
                    <a:lumMod val="50000"/>
                  </a:schemeClr>
                </a:solidFill>
                <a:latin typeface="Arial" panose="020B0604020202020204" pitchFamily="34" charset="0"/>
                <a:cs typeface="Arial" panose="020B0604020202020204" pitchFamily="34" charset="0"/>
              </a:rPr>
            </a:br>
            <a:r>
              <a:rPr lang="pl-PL" sz="3500" dirty="0">
                <a:solidFill>
                  <a:schemeClr val="accent2">
                    <a:lumMod val="50000"/>
                  </a:schemeClr>
                </a:solidFill>
                <a:latin typeface="Arial" panose="020B0604020202020204" pitchFamily="34" charset="0"/>
                <a:cs typeface="Arial" panose="020B0604020202020204" pitchFamily="34" charset="0"/>
              </a:rPr>
              <a:t>Osoby zainteresowane mogły dowiedzieć się w jaki sposób Urząd Pracy pozyskuje środki unijne i jak zostały one wykorzystane na przestrzeni ostatnich 20 lat. </a:t>
            </a:r>
            <a:br>
              <a:rPr lang="pl-PL" sz="3500" dirty="0">
                <a:solidFill>
                  <a:schemeClr val="accent2">
                    <a:lumMod val="50000"/>
                  </a:schemeClr>
                </a:solidFill>
                <a:latin typeface="Arial" panose="020B0604020202020204" pitchFamily="34" charset="0"/>
                <a:cs typeface="Arial" panose="020B0604020202020204" pitchFamily="34" charset="0"/>
              </a:rPr>
            </a:br>
            <a:r>
              <a:rPr lang="pl-PL" sz="3500" dirty="0">
                <a:solidFill>
                  <a:schemeClr val="accent2">
                    <a:lumMod val="50000"/>
                  </a:schemeClr>
                </a:solidFill>
                <a:latin typeface="Arial" panose="020B0604020202020204" pitchFamily="34" charset="0"/>
                <a:cs typeface="Arial" panose="020B0604020202020204" pitchFamily="34" charset="0"/>
              </a:rPr>
              <a:t>Ten dzień był świetną okazją dla beneficjentów projektów unijnych, którzy założyli własną firmę dzięki dofinansowaniu ze środków Europejskiego Funduszu Społecznego do zaprezentowania swoich osiągnięć. Dla najmłodszych stworzono „Kącik zabaw„, </a:t>
            </a:r>
            <a:br>
              <a:rPr lang="pl-PL" sz="3500" dirty="0">
                <a:solidFill>
                  <a:schemeClr val="accent2">
                    <a:lumMod val="50000"/>
                  </a:schemeClr>
                </a:solidFill>
                <a:latin typeface="Arial" panose="020B0604020202020204" pitchFamily="34" charset="0"/>
                <a:cs typeface="Arial" panose="020B0604020202020204" pitchFamily="34" charset="0"/>
              </a:rPr>
            </a:br>
            <a:r>
              <a:rPr lang="pl-PL" sz="3500" dirty="0">
                <a:solidFill>
                  <a:schemeClr val="accent2">
                    <a:lumMod val="50000"/>
                  </a:schemeClr>
                </a:solidFill>
                <a:latin typeface="Arial" panose="020B0604020202020204" pitchFamily="34" charset="0"/>
                <a:cs typeface="Arial" panose="020B0604020202020204" pitchFamily="34" charset="0"/>
              </a:rPr>
              <a:t>w którym przewidziano atrakcje o tematyce unijnej.</a:t>
            </a:r>
          </a:p>
        </p:txBody>
      </p:sp>
      <p:pic>
        <p:nvPicPr>
          <p:cNvPr id="2" name="Obraz 1" descr="Logotyp Fundusze Europejskie dla Mazowsza, flaga Polski i Unii Europejskiej oraz logo promocyjne Mazowsza złożone z ozdobnego napisu Mazowsze serce Polski ">
            <a:extLst>
              <a:ext uri="{FF2B5EF4-FFF2-40B4-BE49-F238E27FC236}">
                <a16:creationId xmlns:a16="http://schemas.microsoft.com/office/drawing/2014/main" id="{DF741B64-87C6-FC79-F71E-E81C0BB562B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407734"/>
            <a:ext cx="5610225" cy="466725"/>
          </a:xfrm>
          <a:prstGeom prst="rect">
            <a:avLst/>
          </a:prstGeom>
          <a:noFill/>
          <a:ln>
            <a:noFill/>
          </a:ln>
        </p:spPr>
      </p:pic>
      <p:pic>
        <p:nvPicPr>
          <p:cNvPr id="3" name="Obraz 4">
            <a:extLst>
              <a:ext uri="{FF2B5EF4-FFF2-40B4-BE49-F238E27FC236}">
                <a16:creationId xmlns:a16="http://schemas.microsoft.com/office/drawing/2014/main" id="{2F2C2924-8113-1D78-8843-4B07587AAD9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3524" y="259871"/>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Obraz 5">
            <a:extLst>
              <a:ext uri="{FF2B5EF4-FFF2-40B4-BE49-F238E27FC236}">
                <a16:creationId xmlns:a16="http://schemas.microsoft.com/office/drawing/2014/main" id="{C798BDC1-0333-35F4-2708-731CE47865C8}"/>
              </a:ext>
            </a:extLst>
          </p:cNvPr>
          <p:cNvPicPr>
            <a:picLocks noChangeAspect="1"/>
          </p:cNvPicPr>
          <p:nvPr/>
        </p:nvPicPr>
        <p:blipFill>
          <a:blip r:embed="rId4"/>
          <a:stretch>
            <a:fillRect/>
          </a:stretch>
        </p:blipFill>
        <p:spPr>
          <a:xfrm>
            <a:off x="7020272" y="5570211"/>
            <a:ext cx="1328957" cy="1276727"/>
          </a:xfrm>
          <a:prstGeom prst="rect">
            <a:avLst/>
          </a:prstGeom>
        </p:spPr>
      </p:pic>
    </p:spTree>
    <p:extLst>
      <p:ext uri="{BB962C8B-B14F-4D97-AF65-F5344CB8AC3E}">
        <p14:creationId xmlns:p14="http://schemas.microsoft.com/office/powerpoint/2010/main" val="29533202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9AE39-7888-A158-F0F4-CE220095951A}"/>
            </a:ext>
          </a:extLst>
        </p:cNvPr>
        <p:cNvGrpSpPr/>
        <p:nvPr/>
      </p:nvGrpSpPr>
      <p:grpSpPr>
        <a:xfrm>
          <a:off x="0" y="0"/>
          <a:ext cx="0" cy="0"/>
          <a:chOff x="0" y="0"/>
          <a:chExt cx="0" cy="0"/>
        </a:xfrm>
      </p:grpSpPr>
      <p:sp>
        <p:nvSpPr>
          <p:cNvPr id="4" name="Tytuł 1">
            <a:extLst>
              <a:ext uri="{FF2B5EF4-FFF2-40B4-BE49-F238E27FC236}">
                <a16:creationId xmlns:a16="http://schemas.microsoft.com/office/drawing/2014/main" id="{AB9E18C3-7B2A-F198-F507-FE639639CC1C}"/>
              </a:ext>
            </a:extLst>
          </p:cNvPr>
          <p:cNvSpPr txBox="1">
            <a:spLocks/>
          </p:cNvSpPr>
          <p:nvPr/>
        </p:nvSpPr>
        <p:spPr>
          <a:xfrm>
            <a:off x="2051720" y="21057"/>
            <a:ext cx="6255626" cy="6591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20 lat Polski w Unii Europejskiej</a:t>
            </a:r>
          </a:p>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p:txBody>
      </p:sp>
      <p:pic>
        <p:nvPicPr>
          <p:cNvPr id="7" name="Obraz 6">
            <a:extLst>
              <a:ext uri="{FF2B5EF4-FFF2-40B4-BE49-F238E27FC236}">
                <a16:creationId xmlns:a16="http://schemas.microsoft.com/office/drawing/2014/main" id="{CAD819C1-A765-0EEE-9035-29077789611C}"/>
              </a:ext>
            </a:extLst>
          </p:cNvPr>
          <p:cNvPicPr>
            <a:picLocks noChangeAspect="1"/>
          </p:cNvPicPr>
          <p:nvPr/>
        </p:nvPicPr>
        <p:blipFill>
          <a:blip r:embed="rId2"/>
          <a:stretch>
            <a:fillRect/>
          </a:stretch>
        </p:blipFill>
        <p:spPr>
          <a:xfrm>
            <a:off x="3602" y="548680"/>
            <a:ext cx="9140397" cy="6309319"/>
          </a:xfrm>
          <a:prstGeom prst="rect">
            <a:avLst/>
          </a:prstGeom>
        </p:spPr>
      </p:pic>
      <p:pic>
        <p:nvPicPr>
          <p:cNvPr id="2" name="Obraz 1" descr="Logotyp Fundusze Europejskie dla Mazowsza, flaga Polski i Unii Europejskiej oraz logo promocyjne Mazowsza złożone z ozdobnego napisu Mazowsze serce Polski ">
            <a:extLst>
              <a:ext uri="{FF2B5EF4-FFF2-40B4-BE49-F238E27FC236}">
                <a16:creationId xmlns:a16="http://schemas.microsoft.com/office/drawing/2014/main" id="{35BF43B7-54D7-E751-741C-98A36044663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01" y="6391274"/>
            <a:ext cx="5610225" cy="466725"/>
          </a:xfrm>
          <a:prstGeom prst="rect">
            <a:avLst/>
          </a:prstGeom>
          <a:noFill/>
          <a:ln>
            <a:noFill/>
          </a:ln>
        </p:spPr>
      </p:pic>
      <p:pic>
        <p:nvPicPr>
          <p:cNvPr id="6" name="Obraz 5">
            <a:extLst>
              <a:ext uri="{FF2B5EF4-FFF2-40B4-BE49-F238E27FC236}">
                <a16:creationId xmlns:a16="http://schemas.microsoft.com/office/drawing/2014/main" id="{546E6BF9-8ACC-516E-6152-B10036CFB49A}"/>
              </a:ext>
            </a:extLst>
          </p:cNvPr>
          <p:cNvPicPr>
            <a:picLocks noChangeAspect="1"/>
          </p:cNvPicPr>
          <p:nvPr/>
        </p:nvPicPr>
        <p:blipFill>
          <a:blip r:embed="rId4"/>
          <a:stretch>
            <a:fillRect/>
          </a:stretch>
        </p:blipFill>
        <p:spPr>
          <a:xfrm>
            <a:off x="6714334" y="5559922"/>
            <a:ext cx="1328957" cy="1276727"/>
          </a:xfrm>
          <a:prstGeom prst="rect">
            <a:avLst/>
          </a:prstGeom>
        </p:spPr>
      </p:pic>
      <p:pic>
        <p:nvPicPr>
          <p:cNvPr id="3" name="Obraz 4">
            <a:extLst>
              <a:ext uri="{FF2B5EF4-FFF2-40B4-BE49-F238E27FC236}">
                <a16:creationId xmlns:a16="http://schemas.microsoft.com/office/drawing/2014/main" id="{A4D31029-DE0F-91FF-052B-A159B5A2834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684378" cy="1052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90890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2EB1A-4AF8-C4F5-DAD5-AACA707D8549}"/>
            </a:ext>
          </a:extLst>
        </p:cNvPr>
        <p:cNvGrpSpPr/>
        <p:nvPr/>
      </p:nvGrpSpPr>
      <p:grpSpPr>
        <a:xfrm>
          <a:off x="0" y="0"/>
          <a:ext cx="0" cy="0"/>
          <a:chOff x="0" y="0"/>
          <a:chExt cx="0" cy="0"/>
        </a:xfrm>
      </p:grpSpPr>
      <p:sp>
        <p:nvSpPr>
          <p:cNvPr id="4" name="Tytuł 1">
            <a:extLst>
              <a:ext uri="{FF2B5EF4-FFF2-40B4-BE49-F238E27FC236}">
                <a16:creationId xmlns:a16="http://schemas.microsoft.com/office/drawing/2014/main" id="{B286E6E8-F4B5-3405-7D09-BEBD1BB6DC25}"/>
              </a:ext>
            </a:extLst>
          </p:cNvPr>
          <p:cNvSpPr txBox="1">
            <a:spLocks/>
          </p:cNvSpPr>
          <p:nvPr/>
        </p:nvSpPr>
        <p:spPr>
          <a:xfrm>
            <a:off x="2555776" y="142876"/>
            <a:ext cx="6255626" cy="6591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20 lat Polski w Unii Europejskiej</a:t>
            </a:r>
          </a:p>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p:txBody>
      </p:sp>
      <p:pic>
        <p:nvPicPr>
          <p:cNvPr id="2" name="Obraz 1" descr="Logotyp Fundusze Europejskie dla Mazowsza, flaga Polski i Unii Europejskiej oraz logo promocyjne Mazowsza złożone z ozdobnego napisu Mazowsze serce Polski ">
            <a:extLst>
              <a:ext uri="{FF2B5EF4-FFF2-40B4-BE49-F238E27FC236}">
                <a16:creationId xmlns:a16="http://schemas.microsoft.com/office/drawing/2014/main" id="{4C1C6047-96DB-E179-33D8-30A262BE07B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91275"/>
            <a:ext cx="5610225" cy="466725"/>
          </a:xfrm>
          <a:prstGeom prst="rect">
            <a:avLst/>
          </a:prstGeom>
          <a:noFill/>
          <a:ln>
            <a:noFill/>
          </a:ln>
        </p:spPr>
      </p:pic>
      <p:pic>
        <p:nvPicPr>
          <p:cNvPr id="3" name="Obraz 4">
            <a:extLst>
              <a:ext uri="{FF2B5EF4-FFF2-40B4-BE49-F238E27FC236}">
                <a16:creationId xmlns:a16="http://schemas.microsoft.com/office/drawing/2014/main" id="{71F9837B-1268-6AA5-E39D-7237E5B89A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50210"/>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az 6">
            <a:extLst>
              <a:ext uri="{FF2B5EF4-FFF2-40B4-BE49-F238E27FC236}">
                <a16:creationId xmlns:a16="http://schemas.microsoft.com/office/drawing/2014/main" id="{EF245D20-438B-C176-85A0-1AA58ABF62A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14761" y="2410557"/>
            <a:ext cx="5302496" cy="3980718"/>
          </a:xfrm>
          <a:prstGeom prst="rect">
            <a:avLst/>
          </a:prstGeom>
          <a:noFill/>
        </p:spPr>
      </p:pic>
      <p:pic>
        <p:nvPicPr>
          <p:cNvPr id="6" name="Obraz 5">
            <a:extLst>
              <a:ext uri="{FF2B5EF4-FFF2-40B4-BE49-F238E27FC236}">
                <a16:creationId xmlns:a16="http://schemas.microsoft.com/office/drawing/2014/main" id="{5B1127C0-ED4D-3C6D-52D9-E0930203F85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0098" y="1088440"/>
            <a:ext cx="4965958" cy="3728559"/>
          </a:xfrm>
          <a:prstGeom prst="rect">
            <a:avLst/>
          </a:prstGeom>
          <a:noFill/>
        </p:spPr>
      </p:pic>
      <p:pic>
        <p:nvPicPr>
          <p:cNvPr id="5" name="Obraz 4">
            <a:extLst>
              <a:ext uri="{FF2B5EF4-FFF2-40B4-BE49-F238E27FC236}">
                <a16:creationId xmlns:a16="http://schemas.microsoft.com/office/drawing/2014/main" id="{6143CA96-658C-A900-531E-5E18CDFAFD22}"/>
              </a:ext>
            </a:extLst>
          </p:cNvPr>
          <p:cNvPicPr>
            <a:picLocks noChangeAspect="1"/>
          </p:cNvPicPr>
          <p:nvPr/>
        </p:nvPicPr>
        <p:blipFill>
          <a:blip r:embed="rId6"/>
          <a:stretch>
            <a:fillRect/>
          </a:stretch>
        </p:blipFill>
        <p:spPr>
          <a:xfrm>
            <a:off x="6335490" y="902401"/>
            <a:ext cx="1465381" cy="1407790"/>
          </a:xfrm>
          <a:prstGeom prst="rect">
            <a:avLst/>
          </a:prstGeom>
        </p:spPr>
      </p:pic>
    </p:spTree>
    <p:extLst>
      <p:ext uri="{BB962C8B-B14F-4D97-AF65-F5344CB8AC3E}">
        <p14:creationId xmlns:p14="http://schemas.microsoft.com/office/powerpoint/2010/main" val="15007217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Szkolenia pracowników Urzędu</a:t>
            </a:r>
          </a:p>
        </p:txBody>
      </p:sp>
      <p:sp>
        <p:nvSpPr>
          <p:cNvPr id="5" name="Symbol zastępczy tekstu 2"/>
          <p:cNvSpPr txBox="1">
            <a:spLocks/>
          </p:cNvSpPr>
          <p:nvPr/>
        </p:nvSpPr>
        <p:spPr>
          <a:xfrm>
            <a:off x="827584" y="1268760"/>
            <a:ext cx="8316416" cy="3933259"/>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 2024 r. pracownicy tut. Urzędu uczestniczyli </a:t>
            </a:r>
          </a:p>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 68 szkoleniach indywidualnych oraz w 5 szkoleniach grupowych.</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Oświadczenia dot. cudzoziemców</a:t>
            </a:r>
          </a:p>
        </p:txBody>
      </p:sp>
      <p:sp>
        <p:nvSpPr>
          <p:cNvPr id="6" name="Symbol zastępczy tekstu 2"/>
          <p:cNvSpPr txBox="1">
            <a:spLocks/>
          </p:cNvSpPr>
          <p:nvPr/>
        </p:nvSpPr>
        <p:spPr>
          <a:xfrm>
            <a:off x="1115616" y="1117188"/>
            <a:ext cx="7515992"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Liczba zarejestrowanych oświadczeń o powierzeniu wykonywania pracy cudzoziemcom w Powiatowym Urzędzie Pracy dla Powiatu Warszawskiego Zachodniego w 2024 r.           - </a:t>
            </a:r>
            <a:r>
              <a:rPr lang="pl-PL" sz="2000" b="1" dirty="0">
                <a:solidFill>
                  <a:schemeClr val="accent2">
                    <a:lumMod val="50000"/>
                  </a:schemeClr>
                </a:solidFill>
                <a:latin typeface="Arial" panose="020B0604020202020204" pitchFamily="34" charset="0"/>
                <a:cs typeface="Arial" panose="020B0604020202020204" pitchFamily="34" charset="0"/>
              </a:rPr>
              <a:t>1986</a:t>
            </a:r>
            <a:r>
              <a:rPr lang="pl-PL" sz="2000" dirty="0">
                <a:solidFill>
                  <a:schemeClr val="accent2">
                    <a:lumMod val="50000"/>
                  </a:schemeClr>
                </a:solidFill>
                <a:latin typeface="Arial" panose="020B0604020202020204" pitchFamily="34" charset="0"/>
                <a:cs typeface="Arial" panose="020B0604020202020204" pitchFamily="34" charset="0"/>
              </a:rPr>
              <a:t> szt. </a:t>
            </a:r>
          </a:p>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Liczba wydanych decyzji </a:t>
            </a:r>
            <a:r>
              <a:rPr lang="pl-PL" sz="2000" dirty="0" err="1">
                <a:solidFill>
                  <a:schemeClr val="accent2">
                    <a:lumMod val="50000"/>
                  </a:schemeClr>
                </a:solidFill>
                <a:latin typeface="Arial" panose="020B0604020202020204" pitchFamily="34" charset="0"/>
                <a:cs typeface="Arial" panose="020B0604020202020204" pitchFamily="34" charset="0"/>
              </a:rPr>
              <a:t>ws</a:t>
            </a:r>
            <a:r>
              <a:rPr lang="pl-PL" sz="2000" dirty="0">
                <a:solidFill>
                  <a:schemeClr val="accent2">
                    <a:lumMod val="50000"/>
                  </a:schemeClr>
                </a:solidFill>
                <a:latin typeface="Arial" panose="020B0604020202020204" pitchFamily="34" charset="0"/>
                <a:cs typeface="Arial" panose="020B0604020202020204" pitchFamily="34" charset="0"/>
              </a:rPr>
              <a:t>. oświadczeń: 98 szt.</a:t>
            </a:r>
          </a:p>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Zgłoszenia dotyczyły głównie pracowników – obywateli Ukrainy;</a:t>
            </a:r>
          </a:p>
          <a:p>
            <a:pPr marL="0" indent="0" fontAlgn="auto">
              <a:lnSpc>
                <a:spcPct val="150000"/>
              </a:lnSpc>
              <a:buNone/>
            </a:pPr>
            <a:endParaRPr lang="pl-PL" sz="2000" dirty="0">
              <a:solidFill>
                <a:schemeClr val="accent2">
                  <a:lumMod val="50000"/>
                </a:schemeClr>
              </a:solidFill>
              <a:latin typeface="Arial" panose="020B0604020202020204" pitchFamily="34" charset="0"/>
              <a:cs typeface="Arial" panose="020B0604020202020204" pitchFamily="34" charset="0"/>
            </a:endParaRPr>
          </a:p>
          <a:p>
            <a:pPr marL="0" indent="0" fontAlgn="auto">
              <a:lnSpc>
                <a:spcPct val="150000"/>
              </a:lnSpc>
              <a:buNone/>
            </a:pPr>
            <a:r>
              <a:rPr lang="pl-PL" sz="2000" u="sng" dirty="0">
                <a:solidFill>
                  <a:schemeClr val="accent2">
                    <a:lumMod val="50000"/>
                  </a:schemeClr>
                </a:solidFill>
                <a:latin typeface="Arial" panose="020B0604020202020204" pitchFamily="34" charset="0"/>
                <a:cs typeface="Arial" panose="020B0604020202020204" pitchFamily="34" charset="0"/>
              </a:rPr>
              <a:t>Ilość pozyskanych środków finansowych                                           z tytułu oświadczeń o powierzeniu wykonywania pracy cudzoziemcom: </a:t>
            </a:r>
            <a:r>
              <a:rPr lang="pl-PL" sz="2000" b="1" u="sng" dirty="0">
                <a:solidFill>
                  <a:schemeClr val="accent2">
                    <a:lumMod val="50000"/>
                  </a:schemeClr>
                </a:solidFill>
                <a:latin typeface="Arial" panose="020B0604020202020204" pitchFamily="34" charset="0"/>
                <a:cs typeface="Arial" panose="020B0604020202020204" pitchFamily="34" charset="0"/>
              </a:rPr>
              <a:t>215 800,00 zł</a:t>
            </a:r>
          </a:p>
        </p:txBody>
      </p:sp>
      <p:pic>
        <p:nvPicPr>
          <p:cNvPr id="2" name="Obraz 4">
            <a:extLst>
              <a:ext uri="{FF2B5EF4-FFF2-40B4-BE49-F238E27FC236}">
                <a16:creationId xmlns:a16="http://schemas.microsoft.com/office/drawing/2014/main" id="{4251D6EF-B548-AD06-04BA-DDCBBAF50BD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7754" y="287286"/>
            <a:ext cx="1318804" cy="824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Zezwolenia na pracę sezonową</a:t>
            </a:r>
          </a:p>
        </p:txBody>
      </p:sp>
      <p:sp>
        <p:nvSpPr>
          <p:cNvPr id="6" name="Symbol zastępczy tekstu 2"/>
          <p:cNvSpPr txBox="1">
            <a:spLocks/>
          </p:cNvSpPr>
          <p:nvPr/>
        </p:nvSpPr>
        <p:spPr>
          <a:xfrm>
            <a:off x="1115616" y="1418117"/>
            <a:ext cx="8280920"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Liczba wydanych decyzji </a:t>
            </a:r>
            <a:r>
              <a:rPr lang="pl-PL" sz="2000" dirty="0" err="1">
                <a:solidFill>
                  <a:schemeClr val="accent2">
                    <a:lumMod val="50000"/>
                  </a:schemeClr>
                </a:solidFill>
                <a:latin typeface="Arial" panose="020B0604020202020204" pitchFamily="34" charset="0"/>
                <a:cs typeface="Arial" panose="020B0604020202020204" pitchFamily="34" charset="0"/>
              </a:rPr>
              <a:t>ws</a:t>
            </a:r>
            <a:r>
              <a:rPr lang="pl-PL" sz="2000" dirty="0">
                <a:solidFill>
                  <a:schemeClr val="accent2">
                    <a:lumMod val="50000"/>
                  </a:schemeClr>
                </a:solidFill>
                <a:latin typeface="Arial" panose="020B0604020202020204" pitchFamily="34" charset="0"/>
                <a:cs typeface="Arial" panose="020B0604020202020204" pitchFamily="34" charset="0"/>
              </a:rPr>
              <a:t>. zezwoleń typu S na pracę sezonową cudzoziemców w 2024 roku – </a:t>
            </a:r>
            <a:r>
              <a:rPr lang="pl-PL" sz="2000" b="1" dirty="0">
                <a:solidFill>
                  <a:schemeClr val="accent2">
                    <a:lumMod val="50000"/>
                  </a:schemeClr>
                </a:solidFill>
                <a:latin typeface="Arial" panose="020B0604020202020204" pitchFamily="34" charset="0"/>
                <a:cs typeface="Arial" panose="020B0604020202020204" pitchFamily="34" charset="0"/>
              </a:rPr>
              <a:t>74 </a:t>
            </a:r>
            <a:r>
              <a:rPr lang="pl-PL" sz="2000" dirty="0">
                <a:solidFill>
                  <a:schemeClr val="accent2">
                    <a:lumMod val="50000"/>
                  </a:schemeClr>
                </a:solidFill>
                <a:latin typeface="Arial" panose="020B0604020202020204" pitchFamily="34" charset="0"/>
                <a:cs typeface="Arial" panose="020B0604020202020204" pitchFamily="34" charset="0"/>
              </a:rPr>
              <a:t>szt. w tym:</a:t>
            </a:r>
          </a:p>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 o umorzeniu postępowania –  2 szt.</a:t>
            </a:r>
          </a:p>
          <a:p>
            <a:pPr marL="0" indent="0" fontAlgn="auto">
              <a:lnSpc>
                <a:spcPct val="150000"/>
              </a:lnSpc>
              <a:buNone/>
            </a:pPr>
            <a:endParaRPr lang="pl-PL" sz="2000" dirty="0">
              <a:solidFill>
                <a:schemeClr val="accent2">
                  <a:lumMod val="50000"/>
                </a:schemeClr>
              </a:solidFill>
              <a:latin typeface="Arial" panose="020B0604020202020204" pitchFamily="34" charset="0"/>
              <a:cs typeface="Arial" panose="020B0604020202020204" pitchFamily="34" charset="0"/>
            </a:endParaRPr>
          </a:p>
          <a:p>
            <a:pPr marL="0" indent="0" fontAlgn="auto">
              <a:lnSpc>
                <a:spcPct val="150000"/>
              </a:lnSpc>
              <a:buNone/>
            </a:pPr>
            <a:r>
              <a:rPr lang="pl-PL" sz="2000" u="sng" dirty="0">
                <a:solidFill>
                  <a:schemeClr val="accent2">
                    <a:lumMod val="50000"/>
                  </a:schemeClr>
                </a:solidFill>
                <a:latin typeface="Arial" panose="020B0604020202020204" pitchFamily="34" charset="0"/>
                <a:cs typeface="Arial" panose="020B0604020202020204" pitchFamily="34" charset="0"/>
              </a:rPr>
              <a:t>Ilość pozyskanych środków finansowych z tytułu zezwoleń na pracę sezonową dot. cudzoziemców: </a:t>
            </a:r>
            <a:r>
              <a:rPr lang="pl-PL" sz="2000" b="1" u="sng" dirty="0">
                <a:solidFill>
                  <a:schemeClr val="accent2">
                    <a:lumMod val="50000"/>
                  </a:schemeClr>
                </a:solidFill>
                <a:latin typeface="Arial" panose="020B0604020202020204" pitchFamily="34" charset="0"/>
                <a:cs typeface="Arial" panose="020B0604020202020204" pitchFamily="34" charset="0"/>
              </a:rPr>
              <a:t>3 990,00 zł</a:t>
            </a:r>
          </a:p>
          <a:p>
            <a:pPr marL="0" indent="0" fontAlgn="auto">
              <a:lnSpc>
                <a:spcPct val="150000"/>
              </a:lnSpc>
              <a:buNone/>
            </a:pPr>
            <a:endParaRPr lang="pl-PL" dirty="0">
              <a:solidFill>
                <a:schemeClr val="accent2">
                  <a:lumMod val="50000"/>
                </a:schemeClr>
              </a:solidFill>
              <a:latin typeface="Arial" panose="020B0604020202020204" pitchFamily="34" charset="0"/>
              <a:cs typeface="Arial" panose="020B0604020202020204" pitchFamily="34" charset="0"/>
            </a:endParaRPr>
          </a:p>
        </p:txBody>
      </p:sp>
      <p:pic>
        <p:nvPicPr>
          <p:cNvPr id="2" name="Obraz 4">
            <a:extLst>
              <a:ext uri="{FF2B5EF4-FFF2-40B4-BE49-F238E27FC236}">
                <a16:creationId xmlns:a16="http://schemas.microsoft.com/office/drawing/2014/main" id="{BE61AFAC-66A5-E394-62C4-3EECEC74C6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32656"/>
            <a:ext cx="1388971" cy="868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33081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p:txBody>
      </p:sp>
      <p:sp>
        <p:nvSpPr>
          <p:cNvPr id="6" name="Symbol zastępczy tekstu 2"/>
          <p:cNvSpPr txBox="1">
            <a:spLocks/>
          </p:cNvSpPr>
          <p:nvPr/>
        </p:nvSpPr>
        <p:spPr>
          <a:xfrm>
            <a:off x="1115616" y="1418117"/>
            <a:ext cx="8280920"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2000" dirty="0">
              <a:solidFill>
                <a:schemeClr val="accent2">
                  <a:lumMod val="50000"/>
                </a:schemeClr>
              </a:solidFill>
              <a:latin typeface="Arial" panose="020B0604020202020204" pitchFamily="34" charset="0"/>
              <a:cs typeface="Arial" panose="020B0604020202020204" pitchFamily="34" charset="0"/>
            </a:endParaRPr>
          </a:p>
        </p:txBody>
      </p:sp>
      <p:sp>
        <p:nvSpPr>
          <p:cNvPr id="8" name="Tytuł 7"/>
          <p:cNvSpPr>
            <a:spLocks noGrp="1"/>
          </p:cNvSpPr>
          <p:nvPr>
            <p:ph type="title"/>
          </p:nvPr>
        </p:nvSpPr>
        <p:spPr>
          <a:xfrm>
            <a:off x="936167" y="1726486"/>
            <a:ext cx="8136715" cy="2773288"/>
          </a:xfrm>
        </p:spPr>
        <p:txBody>
          <a:bodyPr>
            <a:noAutofit/>
          </a:bodyPr>
          <a:lstStyle/>
          <a:p>
            <a:pPr algn="l">
              <a:lnSpc>
                <a:spcPct val="150000"/>
              </a:lnSpc>
            </a:pPr>
            <a:r>
              <a:rPr lang="pl-PL" sz="2400" dirty="0">
                <a:solidFill>
                  <a:schemeClr val="accent2">
                    <a:lumMod val="50000"/>
                  </a:schemeClr>
                </a:solidFill>
                <a:latin typeface="Arial" panose="020B0604020202020204" pitchFamily="34" charset="0"/>
                <a:cs typeface="Arial" panose="020B0604020202020204" pitchFamily="34" charset="0"/>
              </a:rPr>
              <a:t>Suma wygenerowanego dochodu przez Powiatowy Urząd Pracy dla Powiatu Warszawskiego Zachodniego w 2024 r. z tytułu zezwoleń na pracę sezonową cudzoziemców      oraz z tytułu oświadczeń o powierzeniu wykonywania pracy cudzoziemcom wynosi </a:t>
            </a:r>
            <a:r>
              <a:rPr lang="pl-PL" sz="2400" b="1" dirty="0">
                <a:solidFill>
                  <a:schemeClr val="accent2">
                    <a:lumMod val="50000"/>
                  </a:schemeClr>
                </a:solidFill>
                <a:latin typeface="Arial" panose="020B0604020202020204" pitchFamily="34" charset="0"/>
                <a:cs typeface="Arial" panose="020B0604020202020204" pitchFamily="34" charset="0"/>
              </a:rPr>
              <a:t>219 790,00 zł.</a:t>
            </a:r>
            <a:br>
              <a:rPr lang="pl-PL" sz="2400" b="1" dirty="0">
                <a:solidFill>
                  <a:schemeClr val="accent2">
                    <a:lumMod val="50000"/>
                  </a:schemeClr>
                </a:solidFill>
                <a:latin typeface="Arial" panose="020B0604020202020204" pitchFamily="34" charset="0"/>
                <a:cs typeface="Arial" panose="020B0604020202020204" pitchFamily="34" charset="0"/>
              </a:rPr>
            </a:br>
            <a:endParaRPr lang="pl-PL" sz="2400" b="1" dirty="0">
              <a:solidFill>
                <a:schemeClr val="accent2">
                  <a:lumMod val="50000"/>
                </a:schemeClr>
              </a:solidFill>
              <a:latin typeface="Arial" panose="020B0604020202020204" pitchFamily="34" charset="0"/>
              <a:cs typeface="Arial" panose="020B0604020202020204" pitchFamily="34" charset="0"/>
            </a:endParaRPr>
          </a:p>
        </p:txBody>
      </p:sp>
      <p:pic>
        <p:nvPicPr>
          <p:cNvPr id="2" name="Obraz 4">
            <a:extLst>
              <a:ext uri="{FF2B5EF4-FFF2-40B4-BE49-F238E27FC236}">
                <a16:creationId xmlns:a16="http://schemas.microsoft.com/office/drawing/2014/main" id="{1DFF5A46-99E6-D881-09AE-6B3E5E1D2E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9742" y="194010"/>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93182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p:txBody>
      </p:sp>
      <p:sp>
        <p:nvSpPr>
          <p:cNvPr id="6" name="Symbol zastępczy tekstu 2"/>
          <p:cNvSpPr txBox="1">
            <a:spLocks/>
          </p:cNvSpPr>
          <p:nvPr/>
        </p:nvSpPr>
        <p:spPr>
          <a:xfrm>
            <a:off x="1115616" y="1418117"/>
            <a:ext cx="8280920"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2000" dirty="0">
              <a:solidFill>
                <a:schemeClr val="accent2">
                  <a:lumMod val="50000"/>
                </a:schemeClr>
              </a:solidFill>
              <a:latin typeface="Arial" panose="020B0604020202020204" pitchFamily="34" charset="0"/>
              <a:cs typeface="Arial" panose="020B0604020202020204" pitchFamily="34" charset="0"/>
            </a:endParaRPr>
          </a:p>
        </p:txBody>
      </p:sp>
      <p:sp>
        <p:nvSpPr>
          <p:cNvPr id="8" name="Tytuł 7"/>
          <p:cNvSpPr>
            <a:spLocks noGrp="1"/>
          </p:cNvSpPr>
          <p:nvPr>
            <p:ph type="title"/>
          </p:nvPr>
        </p:nvSpPr>
        <p:spPr>
          <a:xfrm>
            <a:off x="1403648" y="1988840"/>
            <a:ext cx="7488643" cy="2773288"/>
          </a:xfrm>
        </p:spPr>
        <p:txBody>
          <a:bodyPr>
            <a:noAutofit/>
          </a:bodyPr>
          <a:lstStyle/>
          <a:p>
            <a:pPr algn="l">
              <a:lnSpc>
                <a:spcPct val="150000"/>
              </a:lnSpc>
            </a:pPr>
            <a:r>
              <a:rPr lang="pl-PL" sz="2400" dirty="0">
                <a:solidFill>
                  <a:schemeClr val="accent2">
                    <a:lumMod val="50000"/>
                  </a:schemeClr>
                </a:solidFill>
                <a:latin typeface="Arial" panose="020B0604020202020204" pitchFamily="34" charset="0"/>
                <a:cs typeface="Arial" panose="020B0604020202020204" pitchFamily="34" charset="0"/>
              </a:rPr>
              <a:t>Liczba złożonych przez pracodawców powiadomień  o powierzeniu pracy obywatelom Ukrainy                   w związku z konfliktem zbrojnym na Ukrainie </a:t>
            </a:r>
            <a:r>
              <a:rPr lang="pl-PL" sz="2400" b="1" dirty="0">
                <a:solidFill>
                  <a:schemeClr val="accent2">
                    <a:lumMod val="50000"/>
                  </a:schemeClr>
                </a:solidFill>
                <a:latin typeface="Arial" panose="020B0604020202020204" pitchFamily="34" charset="0"/>
                <a:cs typeface="Arial" panose="020B0604020202020204" pitchFamily="34" charset="0"/>
              </a:rPr>
              <a:t>– 5 818.</a:t>
            </a:r>
          </a:p>
        </p:txBody>
      </p:sp>
      <p:pic>
        <p:nvPicPr>
          <p:cNvPr id="2" name="Obraz 4">
            <a:extLst>
              <a:ext uri="{FF2B5EF4-FFF2-40B4-BE49-F238E27FC236}">
                <a16:creationId xmlns:a16="http://schemas.microsoft.com/office/drawing/2014/main" id="{2BF40310-B441-ED73-1637-996483CE56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6567" y="175743"/>
            <a:ext cx="167640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74498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Informacje Starosty na temat zaspokojenia potrzeb kadrowych</a:t>
            </a:r>
          </a:p>
        </p:txBody>
      </p:sp>
      <p:sp>
        <p:nvSpPr>
          <p:cNvPr id="6" name="Symbol zastępczy tekstu 2"/>
          <p:cNvSpPr txBox="1">
            <a:spLocks/>
          </p:cNvSpPr>
          <p:nvPr/>
        </p:nvSpPr>
        <p:spPr>
          <a:xfrm>
            <a:off x="1115616" y="1117188"/>
            <a:ext cx="7515992"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 2024 r. wydano </a:t>
            </a:r>
            <a:r>
              <a:rPr lang="pl-PL" b="1" dirty="0">
                <a:solidFill>
                  <a:schemeClr val="accent2">
                    <a:lumMod val="50000"/>
                  </a:schemeClr>
                </a:solidFill>
                <a:latin typeface="Arial" panose="020B0604020202020204" pitchFamily="34" charset="0"/>
                <a:cs typeface="Arial" panose="020B0604020202020204" pitchFamily="34" charset="0"/>
              </a:rPr>
              <a:t>3076</a:t>
            </a:r>
            <a:r>
              <a:rPr lang="pl-PL" dirty="0">
                <a:solidFill>
                  <a:schemeClr val="accent2">
                    <a:lumMod val="50000"/>
                  </a:schemeClr>
                </a:solidFill>
                <a:latin typeface="Arial" panose="020B0604020202020204" pitchFamily="34" charset="0"/>
                <a:cs typeface="Arial" panose="020B0604020202020204" pitchFamily="34" charset="0"/>
              </a:rPr>
              <a:t> Informacji Starosty na temat możliwości zaspokojenia potrzeb kadrowych podmiotów powierzających wykonanie pracy cudzoziemcom, obejmujących obywateli polskich        i cudzoziemców określonych w art. 87 ust. 1 pkt 1-11 ustawy o promocji zatrudnienia i instytucjach rynku pracy, zarejestrowanych jako osoby bezrobotne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lub poszukujące pracy. </a:t>
            </a:r>
          </a:p>
        </p:txBody>
      </p:sp>
      <p:pic>
        <p:nvPicPr>
          <p:cNvPr id="2" name="Obraz 4">
            <a:extLst>
              <a:ext uri="{FF2B5EF4-FFF2-40B4-BE49-F238E27FC236}">
                <a16:creationId xmlns:a16="http://schemas.microsoft.com/office/drawing/2014/main" id="{65013D31-3B0E-FB93-7632-36AE019A2E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584" y="62161"/>
            <a:ext cx="1525150" cy="953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88931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70153" y="327420"/>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Decyzje administracyjne</a:t>
            </a:r>
          </a:p>
        </p:txBody>
      </p:sp>
      <p:sp>
        <p:nvSpPr>
          <p:cNvPr id="6" name="Symbol zastępczy tekstu 2"/>
          <p:cNvSpPr txBox="1">
            <a:spLocks/>
          </p:cNvSpPr>
          <p:nvPr/>
        </p:nvSpPr>
        <p:spPr>
          <a:xfrm>
            <a:off x="1115616" y="1268760"/>
            <a:ext cx="8028384"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W 2024 r. Powiatowy Urząd Pracy dla Powiatu Warszawskiego Zachodniego w toku postępowania administracyjnego wydał ogółem </a:t>
            </a:r>
            <a:r>
              <a:rPr lang="pl-PL" b="1" dirty="0">
                <a:solidFill>
                  <a:schemeClr val="accent2">
                    <a:lumMod val="50000"/>
                  </a:schemeClr>
                </a:solidFill>
                <a:latin typeface="Arial" panose="020B0604020202020204" pitchFamily="34" charset="0"/>
                <a:cs typeface="Arial" panose="020B0604020202020204" pitchFamily="34" charset="0"/>
              </a:rPr>
              <a:t>4247</a:t>
            </a:r>
            <a:r>
              <a:rPr lang="pl-PL" dirty="0">
                <a:solidFill>
                  <a:schemeClr val="accent2">
                    <a:lumMod val="50000"/>
                  </a:schemeClr>
                </a:solidFill>
                <a:latin typeface="Arial" panose="020B0604020202020204" pitchFamily="34" charset="0"/>
                <a:cs typeface="Arial" panose="020B0604020202020204" pitchFamily="34" charset="0"/>
              </a:rPr>
              <a:t> decyzji dotyczące osób bezrobotnych i poszukujących pracy,</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z tego zaskarżonych do II instancji – 7, z których 2 zostały uchylone. </a:t>
            </a:r>
          </a:p>
        </p:txBody>
      </p:sp>
      <p:pic>
        <p:nvPicPr>
          <p:cNvPr id="2" name="Obraz 4">
            <a:extLst>
              <a:ext uri="{FF2B5EF4-FFF2-40B4-BE49-F238E27FC236}">
                <a16:creationId xmlns:a16="http://schemas.microsoft.com/office/drawing/2014/main" id="{6E615423-56E4-D9CF-D9D2-EF59D1C003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2287" y="260648"/>
            <a:ext cx="1512167" cy="94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27517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p:cNvPicPr>
            <a:picLocks noChangeAspect="1"/>
          </p:cNvPicPr>
          <p:nvPr/>
        </p:nvPicPr>
        <p:blipFill>
          <a:blip r:embed="rId2"/>
          <a:stretch>
            <a:fillRect/>
          </a:stretch>
        </p:blipFill>
        <p:spPr>
          <a:xfrm>
            <a:off x="4198406" y="6489190"/>
            <a:ext cx="1192427" cy="357644"/>
          </a:xfrm>
          <a:prstGeom prst="rect">
            <a:avLst/>
          </a:prstGeom>
        </p:spPr>
      </p:pic>
      <p:sp>
        <p:nvSpPr>
          <p:cNvPr id="2" name="Prostokąt 1"/>
          <p:cNvSpPr/>
          <p:nvPr/>
        </p:nvSpPr>
        <p:spPr>
          <a:xfrm>
            <a:off x="1080241" y="2284489"/>
            <a:ext cx="7997183" cy="3613746"/>
          </a:xfrm>
          <a:prstGeom prst="rect">
            <a:avLst/>
          </a:prstGeom>
        </p:spPr>
        <p:txBody>
          <a:bodyPr wrap="square">
            <a:spAutoFit/>
          </a:bodyPr>
          <a:lstStyle/>
          <a:p>
            <a:pPr marL="28575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W 2024 r. przeprowadzono kontrole u Przedsiębiorców, którzy otrzymali dotacje na pokrycie bieżących kosztów prowadzenia działalności gospodarczej dla mikro i małych przedsiębiorstw (art. 15zze</a:t>
            </a:r>
            <a:r>
              <a:rPr lang="pl-PL" sz="1400" baseline="300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4</a:t>
            </a: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 ustawy z dnia 2 marca 2020 r. o szczególnych rozwiązaniach związanych </a:t>
            </a:r>
            <a:b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b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z zapobieganiem, przeciwdziałaniem i zwalczaniem COVID-19, innych chorób zakaźnych </a:t>
            </a:r>
            <a:b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b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oraz wywołanych nimi sytuacji kryzysowych oraz Rozporządzenie w sprawie wsparcia uczestników obrotu gospodarczego  poszkodowanych na skutek pandemii Covid-19), </a:t>
            </a:r>
            <a:b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b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mające na celu weryfikację spełnienia warunków do otrzymania wsparcia oraz wykorzystania otrzymanych środków zgodnie z przeznaczeniem. Przedsiębiorcy zostali zobowiązani dostarczyć dokumenty potwierdzające spełnienie warunków do otrzymania wsparcia </a:t>
            </a:r>
            <a:b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b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oraz wykorzystanie otrzymanej pomocy.</a:t>
            </a:r>
            <a:endParaRPr lang="pl-PL" sz="14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endParaRPr lang="pl-PL" sz="14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Prostokąt 2"/>
          <p:cNvSpPr/>
          <p:nvPr/>
        </p:nvSpPr>
        <p:spPr>
          <a:xfrm>
            <a:off x="1156668" y="1233325"/>
            <a:ext cx="7920880" cy="584775"/>
          </a:xfrm>
          <a:prstGeom prst="rect">
            <a:avLst/>
          </a:prstGeom>
        </p:spPr>
        <p:txBody>
          <a:bodyPr wrap="square">
            <a:spAutoFit/>
          </a:bodyPr>
          <a:lstStyle/>
          <a:p>
            <a:r>
              <a:rPr lang="pl-PL" sz="1600" dirty="0">
                <a:solidFill>
                  <a:schemeClr val="accent2">
                    <a:lumMod val="50000"/>
                  </a:schemeClr>
                </a:solidFill>
              </a:rPr>
              <a:t>W ramach tarczy antykryzysowej COVID-19 Powiatowy Urząd Pracy dla Powiatu Warszawskiego Zachodniego realizował następujące zadania:</a:t>
            </a:r>
          </a:p>
        </p:txBody>
      </p:sp>
      <p:sp>
        <p:nvSpPr>
          <p:cNvPr id="8" name="Prostokąt 7"/>
          <p:cNvSpPr/>
          <p:nvPr/>
        </p:nvSpPr>
        <p:spPr>
          <a:xfrm>
            <a:off x="1979711" y="296513"/>
            <a:ext cx="7047525" cy="461665"/>
          </a:xfrm>
          <a:prstGeom prst="rect">
            <a:avLst/>
          </a:prstGeom>
        </p:spPr>
        <p:txBody>
          <a:bodyPr wrap="square">
            <a:spAutoFit/>
          </a:bodyPr>
          <a:lstStyle/>
          <a:p>
            <a:pPr lvl="0" algn="ctr"/>
            <a:r>
              <a:rPr lang="pl-PL" sz="2400" b="1" dirty="0">
                <a:solidFill>
                  <a:srgbClr val="33A583">
                    <a:lumMod val="50000"/>
                  </a:srgbClr>
                </a:solidFill>
              </a:rPr>
              <a:t>Kontrola instrumentów Tarczy Antykryzysowej</a:t>
            </a:r>
            <a:endParaRPr lang="pl-PL" sz="2400" dirty="0"/>
          </a:p>
        </p:txBody>
      </p:sp>
      <p:pic>
        <p:nvPicPr>
          <p:cNvPr id="5" name="Obraz 4">
            <a:extLst>
              <a:ext uri="{FF2B5EF4-FFF2-40B4-BE49-F238E27FC236}">
                <a16:creationId xmlns:a16="http://schemas.microsoft.com/office/drawing/2014/main" id="{1549948C-2523-D5A3-DB89-E723FE63D4D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8704" y="157964"/>
            <a:ext cx="1182018" cy="738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32407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1331640" y="213782"/>
            <a:ext cx="6925962" cy="646331"/>
          </a:xfrm>
          <a:prstGeom prst="rect">
            <a:avLst/>
          </a:prstGeom>
        </p:spPr>
        <p:txBody>
          <a:bodyPr wrap="square">
            <a:spAutoFit/>
          </a:bodyPr>
          <a:lstStyle/>
          <a:p>
            <a:pPr algn="ctr"/>
            <a:r>
              <a:rPr lang="pl-PL" b="1" dirty="0">
                <a:solidFill>
                  <a:schemeClr val="accent2">
                    <a:lumMod val="50000"/>
                  </a:schemeClr>
                </a:solidFill>
              </a:rPr>
              <a:t>Dane statystyczne dotyczące wyników kontroli instrumentów </a:t>
            </a:r>
          </a:p>
          <a:p>
            <a:pPr algn="ctr"/>
            <a:r>
              <a:rPr lang="pl-PL" b="1" dirty="0">
                <a:solidFill>
                  <a:schemeClr val="accent2">
                    <a:lumMod val="50000"/>
                  </a:schemeClr>
                </a:solidFill>
              </a:rPr>
              <a:t>Tarczy Antykryzysowej - stan na 31.12.2024 r.</a:t>
            </a:r>
          </a:p>
        </p:txBody>
      </p:sp>
      <p:graphicFrame>
        <p:nvGraphicFramePr>
          <p:cNvPr id="6" name="Tabela 5"/>
          <p:cNvGraphicFramePr>
            <a:graphicFrameLocks noGrp="1"/>
          </p:cNvGraphicFramePr>
          <p:nvPr/>
        </p:nvGraphicFramePr>
        <p:xfrm>
          <a:off x="899592" y="1274084"/>
          <a:ext cx="7920880" cy="4801135"/>
        </p:xfrm>
        <a:graphic>
          <a:graphicData uri="http://schemas.openxmlformats.org/drawingml/2006/table">
            <a:tbl>
              <a:tblPr firstRow="1" bandRow="1">
                <a:tableStyleId>{5C22544A-7EE6-4342-B048-85BDC9FD1C3A}</a:tableStyleId>
              </a:tblPr>
              <a:tblGrid>
                <a:gridCol w="1605993">
                  <a:extLst>
                    <a:ext uri="{9D8B030D-6E8A-4147-A177-3AD203B41FA5}">
                      <a16:colId xmlns:a16="http://schemas.microsoft.com/office/drawing/2014/main" val="20000"/>
                    </a:ext>
                  </a:extLst>
                </a:gridCol>
                <a:gridCol w="698263">
                  <a:extLst>
                    <a:ext uri="{9D8B030D-6E8A-4147-A177-3AD203B41FA5}">
                      <a16:colId xmlns:a16="http://schemas.microsoft.com/office/drawing/2014/main" val="20001"/>
                    </a:ext>
                  </a:extLst>
                </a:gridCol>
                <a:gridCol w="864096">
                  <a:extLst>
                    <a:ext uri="{9D8B030D-6E8A-4147-A177-3AD203B41FA5}">
                      <a16:colId xmlns:a16="http://schemas.microsoft.com/office/drawing/2014/main" val="20002"/>
                    </a:ext>
                  </a:extLst>
                </a:gridCol>
                <a:gridCol w="936104">
                  <a:extLst>
                    <a:ext uri="{9D8B030D-6E8A-4147-A177-3AD203B41FA5}">
                      <a16:colId xmlns:a16="http://schemas.microsoft.com/office/drawing/2014/main" val="20003"/>
                    </a:ext>
                  </a:extLst>
                </a:gridCol>
                <a:gridCol w="952256">
                  <a:extLst>
                    <a:ext uri="{9D8B030D-6E8A-4147-A177-3AD203B41FA5}">
                      <a16:colId xmlns:a16="http://schemas.microsoft.com/office/drawing/2014/main" val="20004"/>
                    </a:ext>
                  </a:extLst>
                </a:gridCol>
                <a:gridCol w="832871">
                  <a:extLst>
                    <a:ext uri="{9D8B030D-6E8A-4147-A177-3AD203B41FA5}">
                      <a16:colId xmlns:a16="http://schemas.microsoft.com/office/drawing/2014/main" val="20005"/>
                    </a:ext>
                  </a:extLst>
                </a:gridCol>
                <a:gridCol w="951177">
                  <a:extLst>
                    <a:ext uri="{9D8B030D-6E8A-4147-A177-3AD203B41FA5}">
                      <a16:colId xmlns:a16="http://schemas.microsoft.com/office/drawing/2014/main" val="20006"/>
                    </a:ext>
                  </a:extLst>
                </a:gridCol>
                <a:gridCol w="1080120">
                  <a:extLst>
                    <a:ext uri="{9D8B030D-6E8A-4147-A177-3AD203B41FA5}">
                      <a16:colId xmlns:a16="http://schemas.microsoft.com/office/drawing/2014/main" val="20007"/>
                    </a:ext>
                  </a:extLst>
                </a:gridCol>
              </a:tblGrid>
              <a:tr h="599585">
                <a:tc>
                  <a:txBody>
                    <a:bodyPr/>
                    <a:lstStyle/>
                    <a:p>
                      <a:r>
                        <a:rPr lang="pl-PL" sz="800" dirty="0">
                          <a:solidFill>
                            <a:schemeClr val="tx1"/>
                          </a:solidFill>
                          <a:latin typeface="Arial" panose="020B0604020202020204" pitchFamily="34" charset="0"/>
                          <a:cs typeface="Arial" panose="020B0604020202020204" pitchFamily="34" charset="0"/>
                        </a:rPr>
                        <a:t>Instrument</a:t>
                      </a:r>
                    </a:p>
                  </a:txBody>
                  <a:tcPr marL="68580" marR="68580" marT="34290" marB="34290">
                    <a:solidFill>
                      <a:schemeClr val="accent1">
                        <a:lumMod val="40000"/>
                        <a:lumOff val="60000"/>
                      </a:schemeClr>
                    </a:solidFill>
                  </a:tcPr>
                </a:tc>
                <a:tc>
                  <a:txBody>
                    <a:bodyPr/>
                    <a:lstStyle/>
                    <a:p>
                      <a:r>
                        <a:rPr lang="pl-PL" sz="800" dirty="0">
                          <a:solidFill>
                            <a:schemeClr val="tx1"/>
                          </a:solidFill>
                          <a:latin typeface="Arial" panose="020B0604020202020204" pitchFamily="34" charset="0"/>
                          <a:cs typeface="Arial" panose="020B0604020202020204" pitchFamily="34" charset="0"/>
                        </a:rPr>
                        <a:t>Ilość złożonych wniosków</a:t>
                      </a:r>
                    </a:p>
                  </a:txBody>
                  <a:tcPr marL="68580" marR="68580" marT="34290" marB="34290">
                    <a:solidFill>
                      <a:schemeClr val="accent1">
                        <a:lumMod val="40000"/>
                        <a:lumOff val="60000"/>
                      </a:schemeClr>
                    </a:solidFill>
                  </a:tcPr>
                </a:tc>
                <a:tc>
                  <a:txBody>
                    <a:bodyPr/>
                    <a:lstStyle/>
                    <a:p>
                      <a:r>
                        <a:rPr lang="pl-PL" sz="800" dirty="0">
                          <a:solidFill>
                            <a:schemeClr val="tx1"/>
                          </a:solidFill>
                          <a:latin typeface="Arial" panose="020B0604020202020204" pitchFamily="34" charset="0"/>
                          <a:cs typeface="Arial" panose="020B0604020202020204" pitchFamily="34" charset="0"/>
                        </a:rPr>
                        <a:t>Ilość wniosków rozpatrzonych pozytywnie</a:t>
                      </a:r>
                    </a:p>
                  </a:txBody>
                  <a:tcPr marL="68580" marR="68580" marT="34290" marB="34290">
                    <a:solidFill>
                      <a:schemeClr val="accent1">
                        <a:lumMod val="40000"/>
                        <a:lumOff val="60000"/>
                      </a:schemeClr>
                    </a:solidFill>
                  </a:tcPr>
                </a:tc>
                <a:tc>
                  <a:txBody>
                    <a:bodyPr/>
                    <a:lstStyle/>
                    <a:p>
                      <a:r>
                        <a:rPr lang="pl-PL" sz="800" dirty="0">
                          <a:solidFill>
                            <a:schemeClr val="tx1"/>
                          </a:solidFill>
                          <a:latin typeface="Arial" panose="020B0604020202020204" pitchFamily="34" charset="0"/>
                          <a:cs typeface="Arial" panose="020B0604020202020204" pitchFamily="34" charset="0"/>
                        </a:rPr>
                        <a:t>Kwota wypłaconego</a:t>
                      </a:r>
                      <a:r>
                        <a:rPr lang="pl-PL" sz="800" baseline="0" dirty="0">
                          <a:solidFill>
                            <a:schemeClr val="tx1"/>
                          </a:solidFill>
                          <a:latin typeface="Arial" panose="020B0604020202020204" pitchFamily="34" charset="0"/>
                          <a:cs typeface="Arial" panose="020B0604020202020204" pitchFamily="34" charset="0"/>
                        </a:rPr>
                        <a:t> </a:t>
                      </a:r>
                      <a:r>
                        <a:rPr lang="pl-PL" sz="800" dirty="0">
                          <a:solidFill>
                            <a:schemeClr val="tx1"/>
                          </a:solidFill>
                          <a:latin typeface="Arial" panose="020B0604020202020204" pitchFamily="34" charset="0"/>
                          <a:cs typeface="Arial" panose="020B0604020202020204" pitchFamily="34" charset="0"/>
                        </a:rPr>
                        <a:t>dofinansowania w zł.</a:t>
                      </a:r>
                    </a:p>
                  </a:txBody>
                  <a:tcPr marL="68580" marR="68580" marT="34290" marB="34290">
                    <a:solidFill>
                      <a:schemeClr val="accent1">
                        <a:lumMod val="40000"/>
                        <a:lumOff val="60000"/>
                      </a:schemeClr>
                    </a:solidFill>
                  </a:tcPr>
                </a:tc>
                <a:tc>
                  <a:txBody>
                    <a:bodyPr/>
                    <a:lstStyle/>
                    <a:p>
                      <a:r>
                        <a:rPr lang="pl-PL" sz="800" dirty="0">
                          <a:solidFill>
                            <a:schemeClr val="tx1"/>
                          </a:solidFill>
                          <a:latin typeface="Arial" panose="020B0604020202020204" pitchFamily="34" charset="0"/>
                          <a:cs typeface="Arial" panose="020B0604020202020204" pitchFamily="34" charset="0"/>
                        </a:rPr>
                        <a:t>Liczba wniosków podlegających kontroli</a:t>
                      </a:r>
                    </a:p>
                  </a:txBody>
                  <a:tcPr marL="68580" marR="68580" marT="34290" marB="34290">
                    <a:solidFill>
                      <a:schemeClr val="accent1">
                        <a:lumMod val="40000"/>
                        <a:lumOff val="60000"/>
                      </a:schemeClr>
                    </a:solidFill>
                  </a:tcPr>
                </a:tc>
                <a:tc>
                  <a:txBody>
                    <a:bodyPr/>
                    <a:lstStyle/>
                    <a:p>
                      <a:r>
                        <a:rPr lang="pl-PL" sz="800" dirty="0">
                          <a:solidFill>
                            <a:schemeClr val="tx1"/>
                          </a:solidFill>
                          <a:latin typeface="Arial" panose="020B0604020202020204" pitchFamily="34" charset="0"/>
                          <a:cs typeface="Arial" panose="020B0604020202020204" pitchFamily="34" charset="0"/>
                        </a:rPr>
                        <a:t>Liczba pozytywnie rozliczonych wniosków</a:t>
                      </a:r>
                    </a:p>
                  </a:txBody>
                  <a:tcPr marL="68580" marR="68580" marT="34290" marB="34290">
                    <a:solidFill>
                      <a:schemeClr val="accent1">
                        <a:lumMod val="40000"/>
                        <a:lumOff val="60000"/>
                      </a:schemeClr>
                    </a:solidFill>
                  </a:tcPr>
                </a:tc>
                <a:tc>
                  <a:txBody>
                    <a:bodyPr/>
                    <a:lstStyle/>
                    <a:p>
                      <a:r>
                        <a:rPr lang="pl-PL" sz="800" dirty="0">
                          <a:solidFill>
                            <a:schemeClr val="tx1"/>
                          </a:solidFill>
                          <a:latin typeface="Arial" panose="020B0604020202020204" pitchFamily="34" charset="0"/>
                          <a:cs typeface="Arial" panose="020B0604020202020204" pitchFamily="34" charset="0"/>
                        </a:rPr>
                        <a:t>Kwota nienależnie pobranego dofinansowania</a:t>
                      </a:r>
                      <a:r>
                        <a:rPr lang="pl-PL" sz="800" baseline="0" dirty="0">
                          <a:solidFill>
                            <a:schemeClr val="tx1"/>
                          </a:solidFill>
                          <a:latin typeface="Arial" panose="020B0604020202020204" pitchFamily="34" charset="0"/>
                          <a:cs typeface="Arial" panose="020B0604020202020204" pitchFamily="34" charset="0"/>
                        </a:rPr>
                        <a:t> (spłacona) w zł.</a:t>
                      </a:r>
                      <a:endParaRPr lang="pl-PL" sz="800" dirty="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40000"/>
                        <a:lumOff val="60000"/>
                      </a:schemeClr>
                    </a:solidFill>
                  </a:tcPr>
                </a:tc>
                <a:tc>
                  <a:txBody>
                    <a:bodyPr/>
                    <a:lstStyle/>
                    <a:p>
                      <a:r>
                        <a:rPr lang="pl-PL" sz="800" dirty="0">
                          <a:solidFill>
                            <a:schemeClr val="tx1"/>
                          </a:solidFill>
                          <a:latin typeface="Arial" panose="020B0604020202020204" pitchFamily="34" charset="0"/>
                          <a:cs typeface="Arial" panose="020B0604020202020204" pitchFamily="34" charset="0"/>
                        </a:rPr>
                        <a:t>Kwota nienależnie</a:t>
                      </a:r>
                      <a:r>
                        <a:rPr lang="pl-PL" sz="800" baseline="0" dirty="0">
                          <a:solidFill>
                            <a:schemeClr val="tx1"/>
                          </a:solidFill>
                          <a:latin typeface="Arial" panose="020B0604020202020204" pitchFamily="34" charset="0"/>
                          <a:cs typeface="Arial" panose="020B0604020202020204" pitchFamily="34" charset="0"/>
                        </a:rPr>
                        <a:t> pobranego dofinansowania (</a:t>
                      </a:r>
                      <a:r>
                        <a:rPr lang="pl-PL" sz="800" dirty="0">
                          <a:solidFill>
                            <a:schemeClr val="tx1"/>
                          </a:solidFill>
                          <a:latin typeface="Arial" panose="020B0604020202020204" pitchFamily="34" charset="0"/>
                          <a:cs typeface="Arial" panose="020B0604020202020204" pitchFamily="34" charset="0"/>
                        </a:rPr>
                        <a:t>do spłaty) w zł.</a:t>
                      </a:r>
                    </a:p>
                  </a:txBody>
                  <a:tcPr marL="68580" marR="68580" marT="34290" marB="34290">
                    <a:solidFill>
                      <a:schemeClr val="accent1">
                        <a:lumMod val="40000"/>
                        <a:lumOff val="60000"/>
                      </a:schemeClr>
                    </a:solidFill>
                  </a:tcPr>
                </a:tc>
                <a:extLst>
                  <a:ext uri="{0D108BD9-81ED-4DB2-BD59-A6C34878D82A}">
                    <a16:rowId xmlns:a16="http://schemas.microsoft.com/office/drawing/2014/main" val="10000"/>
                  </a:ext>
                </a:extLst>
              </a:tr>
              <a:tr h="788219">
                <a:tc>
                  <a:txBody>
                    <a:bodyPr/>
                    <a:lstStyle/>
                    <a:p>
                      <a:r>
                        <a:rPr lang="pl-PL" sz="900" dirty="0">
                          <a:latin typeface="Arial" panose="020B0604020202020204" pitchFamily="34" charset="0"/>
                          <a:cs typeface="Arial" panose="020B0604020202020204" pitchFamily="34" charset="0"/>
                        </a:rPr>
                        <a:t>Dofinansowanie części kosztów wynagrodzeń pracowników oraz należnych składek na ubezpieczenia społeczne</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867</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464</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16 410 847,29</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464</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346</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384 098,93</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213 437,10</a:t>
                      </a:r>
                    </a:p>
                  </a:txBody>
                  <a:tcPr marL="68580" marR="68580" marT="34290" marB="34290"/>
                </a:tc>
                <a:extLst>
                  <a:ext uri="{0D108BD9-81ED-4DB2-BD59-A6C34878D82A}">
                    <a16:rowId xmlns:a16="http://schemas.microsoft.com/office/drawing/2014/main" val="10001"/>
                  </a:ext>
                </a:extLst>
              </a:tr>
              <a:tr h="1030748">
                <a:tc>
                  <a:txBody>
                    <a:bodyPr/>
                    <a:lstStyle/>
                    <a:p>
                      <a:r>
                        <a:rPr lang="pl-PL" sz="900" dirty="0">
                          <a:latin typeface="Arial" panose="020B0604020202020204" pitchFamily="34" charset="0"/>
                          <a:cs typeface="Arial" panose="020B0604020202020204" pitchFamily="34" charset="0"/>
                        </a:rPr>
                        <a:t>Dofinansowanie</a:t>
                      </a:r>
                      <a:r>
                        <a:rPr lang="pl-PL" sz="900" baseline="0" dirty="0">
                          <a:latin typeface="Arial" panose="020B0604020202020204" pitchFamily="34" charset="0"/>
                          <a:cs typeface="Arial" panose="020B0604020202020204" pitchFamily="34" charset="0"/>
                        </a:rPr>
                        <a:t> części kosztów wynagrodzeń pracowników organizacji pozarządowych oraz należnych składek na ubezpieczenia społeczne</a:t>
                      </a:r>
                      <a:endParaRPr lang="pl-PL" sz="900" dirty="0">
                        <a:latin typeface="Arial" panose="020B0604020202020204" pitchFamily="34" charset="0"/>
                        <a:cs typeface="Arial" panose="020B0604020202020204" pitchFamily="34" charset="0"/>
                      </a:endParaRP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16</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5</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93 064,82</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4</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2</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0</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29 796,00 </a:t>
                      </a:r>
                    </a:p>
                    <a:p>
                      <a:pPr algn="ctr"/>
                      <a:endParaRPr lang="pl-PL" sz="900" dirty="0">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10002"/>
                  </a:ext>
                </a:extLst>
              </a:tr>
              <a:tr h="1282668">
                <a:tc>
                  <a:txBody>
                    <a:bodyPr/>
                    <a:lstStyle/>
                    <a:p>
                      <a:r>
                        <a:rPr lang="pl-PL" sz="900" dirty="0">
                          <a:latin typeface="Arial" panose="020B0604020202020204" pitchFamily="34" charset="0"/>
                          <a:cs typeface="Arial" panose="020B0604020202020204" pitchFamily="34" charset="0"/>
                        </a:rPr>
                        <a:t>Dofinansowanie części kosztów wynagrodzeń pracowników oraz należnych</a:t>
                      </a:r>
                      <a:r>
                        <a:rPr lang="pl-PL" sz="900" baseline="0" dirty="0">
                          <a:latin typeface="Arial" panose="020B0604020202020204" pitchFamily="34" charset="0"/>
                          <a:cs typeface="Arial" panose="020B0604020202020204" pitchFamily="34" charset="0"/>
                        </a:rPr>
                        <a:t> składek na ubezpieczenia społeczne jednostki organizacji kościoła, związku wyznaniowego oraz kościelnej osoby prawnej</a:t>
                      </a:r>
                      <a:endParaRPr lang="pl-PL" sz="900" dirty="0">
                        <a:latin typeface="Arial" panose="020B0604020202020204" pitchFamily="34" charset="0"/>
                        <a:cs typeface="Arial" panose="020B0604020202020204" pitchFamily="34" charset="0"/>
                      </a:endParaRP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3</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1</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54 300,00</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1</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1</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0</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0</a:t>
                      </a:r>
                    </a:p>
                  </a:txBody>
                  <a:tcPr marL="68580" marR="68580" marT="34290" marB="34290"/>
                </a:tc>
                <a:extLst>
                  <a:ext uri="{0D108BD9-81ED-4DB2-BD59-A6C34878D82A}">
                    <a16:rowId xmlns:a16="http://schemas.microsoft.com/office/drawing/2014/main" val="10003"/>
                  </a:ext>
                </a:extLst>
              </a:tr>
              <a:tr h="1021320">
                <a:tc>
                  <a:txBody>
                    <a:bodyPr/>
                    <a:lstStyle/>
                    <a:p>
                      <a:r>
                        <a:rPr lang="pl-PL" sz="900" dirty="0">
                          <a:latin typeface="Arial" panose="020B0604020202020204" pitchFamily="34" charset="0"/>
                          <a:cs typeface="Arial" panose="020B0604020202020204" pitchFamily="34" charset="0"/>
                        </a:rPr>
                        <a:t>Dotacje na pokrycie bieżących kosztów prowadzenia działalności gospodarczej dla mikro i małych przedsiębiorstw określonych branż </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2053</a:t>
                      </a:r>
                    </a:p>
                    <a:p>
                      <a:pPr algn="ctr"/>
                      <a:endParaRPr lang="pl-PL" sz="900" dirty="0">
                        <a:latin typeface="Arial" panose="020B0604020202020204" pitchFamily="34" charset="0"/>
                        <a:cs typeface="Arial" panose="020B0604020202020204" pitchFamily="34" charset="0"/>
                      </a:endParaRP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1842</a:t>
                      </a:r>
                    </a:p>
                    <a:p>
                      <a:pPr algn="ctr"/>
                      <a:endParaRPr lang="pl-PL" sz="900" dirty="0">
                        <a:latin typeface="Arial" panose="020B0604020202020204" pitchFamily="34" charset="0"/>
                        <a:cs typeface="Arial" panose="020B0604020202020204" pitchFamily="34" charset="0"/>
                      </a:endParaRP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9 200 571,71</a:t>
                      </a:r>
                    </a:p>
                    <a:p>
                      <a:pPr algn="ctr"/>
                      <a:endParaRPr lang="pl-PL" sz="900" dirty="0">
                        <a:latin typeface="Arial" panose="020B0604020202020204" pitchFamily="34" charset="0"/>
                        <a:cs typeface="Arial" panose="020B0604020202020204" pitchFamily="34" charset="0"/>
                      </a:endParaRP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426</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371</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206 275,03</a:t>
                      </a:r>
                    </a:p>
                  </a:txBody>
                  <a:tcPr marL="68580" marR="68580" marT="34290" marB="34290"/>
                </a:tc>
                <a:tc>
                  <a:txBody>
                    <a:bodyPr/>
                    <a:lstStyle/>
                    <a:p>
                      <a:pPr algn="ctr"/>
                      <a:r>
                        <a:rPr lang="pl-PL" sz="900" dirty="0">
                          <a:latin typeface="Arial" panose="020B0604020202020204" pitchFamily="34" charset="0"/>
                          <a:cs typeface="Arial" panose="020B0604020202020204" pitchFamily="34" charset="0"/>
                        </a:rPr>
                        <a:t>137 211,77</a:t>
                      </a:r>
                    </a:p>
                  </a:txBody>
                  <a:tcPr marL="68580" marR="68580" marT="34290" marB="34290"/>
                </a:tc>
                <a:extLst>
                  <a:ext uri="{0D108BD9-81ED-4DB2-BD59-A6C34878D82A}">
                    <a16:rowId xmlns:a16="http://schemas.microsoft.com/office/drawing/2014/main" val="10004"/>
                  </a:ext>
                </a:extLst>
              </a:tr>
            </a:tbl>
          </a:graphicData>
        </a:graphic>
      </p:graphicFrame>
      <p:pic>
        <p:nvPicPr>
          <p:cNvPr id="7" name="Obraz 6"/>
          <p:cNvPicPr>
            <a:picLocks noChangeAspect="1"/>
          </p:cNvPicPr>
          <p:nvPr/>
        </p:nvPicPr>
        <p:blipFill>
          <a:blip r:embed="rId3"/>
          <a:stretch>
            <a:fillRect/>
          </a:stretch>
        </p:blipFill>
        <p:spPr>
          <a:xfrm>
            <a:off x="4198406" y="6489190"/>
            <a:ext cx="1192427" cy="357644"/>
          </a:xfrm>
          <a:prstGeom prst="rect">
            <a:avLst/>
          </a:prstGeom>
        </p:spPr>
      </p:pic>
      <p:pic>
        <p:nvPicPr>
          <p:cNvPr id="2" name="Obraz 4">
            <a:extLst>
              <a:ext uri="{FF2B5EF4-FFF2-40B4-BE49-F238E27FC236}">
                <a16:creationId xmlns:a16="http://schemas.microsoft.com/office/drawing/2014/main" id="{9DAC5D74-AD45-E129-DBFE-E9CA0CD7BDC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7614" y="97602"/>
            <a:ext cx="103413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101469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pole tekstowe 2"/>
          <p:cNvSpPr txBox="1">
            <a:spLocks noChangeArrowheads="1"/>
          </p:cNvSpPr>
          <p:nvPr/>
        </p:nvSpPr>
        <p:spPr bwMode="auto">
          <a:xfrm>
            <a:off x="2411760" y="2204864"/>
            <a:ext cx="4687502" cy="1323439"/>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r>
              <a:rPr lang="pl-PL" sz="8000" b="1" dirty="0">
                <a:solidFill>
                  <a:schemeClr val="accent2">
                    <a:lumMod val="50000"/>
                  </a:schemeClr>
                </a:solidFill>
                <a:latin typeface="Arial" panose="020B0604020202020204" pitchFamily="34" charset="0"/>
                <a:cs typeface="Arial" panose="020B0604020202020204" pitchFamily="34" charset="0"/>
              </a:rPr>
              <a:t>FINANSE</a:t>
            </a:r>
          </a:p>
        </p:txBody>
      </p:sp>
      <p:pic>
        <p:nvPicPr>
          <p:cNvPr id="2560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29014" y="4797152"/>
            <a:ext cx="2314791" cy="17164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Obraz 4">
            <a:extLst>
              <a:ext uri="{FF2B5EF4-FFF2-40B4-BE49-F238E27FC236}">
                <a16:creationId xmlns:a16="http://schemas.microsoft.com/office/drawing/2014/main" id="{4616D969-40DA-54C0-A479-FBF2F83C23A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4136" y="188640"/>
            <a:ext cx="1497624" cy="936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19953" y="93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2000" b="1" dirty="0">
                <a:solidFill>
                  <a:schemeClr val="accent2">
                    <a:lumMod val="75000"/>
                  </a:schemeClr>
                </a:solidFill>
                <a:latin typeface="Arial" panose="020B0604020202020204" pitchFamily="34" charset="0"/>
                <a:cs typeface="Arial" panose="020B0604020202020204" pitchFamily="34" charset="0"/>
              </a:rPr>
              <a:t>Aktywne formy przeciwdziałania bezrobociu w 2024 r.</a:t>
            </a:r>
          </a:p>
        </p:txBody>
      </p:sp>
      <p:graphicFrame>
        <p:nvGraphicFramePr>
          <p:cNvPr id="3" name="Tabela 2"/>
          <p:cNvGraphicFramePr>
            <a:graphicFrameLocks noGrp="1"/>
          </p:cNvGraphicFramePr>
          <p:nvPr/>
        </p:nvGraphicFramePr>
        <p:xfrm>
          <a:off x="727928" y="890975"/>
          <a:ext cx="8308568" cy="5641791"/>
        </p:xfrm>
        <a:graphic>
          <a:graphicData uri="http://schemas.openxmlformats.org/drawingml/2006/table">
            <a:tbl>
              <a:tblPr/>
              <a:tblGrid>
                <a:gridCol w="1610845">
                  <a:extLst>
                    <a:ext uri="{9D8B030D-6E8A-4147-A177-3AD203B41FA5}">
                      <a16:colId xmlns:a16="http://schemas.microsoft.com/office/drawing/2014/main" val="20000"/>
                    </a:ext>
                  </a:extLst>
                </a:gridCol>
                <a:gridCol w="1356501">
                  <a:extLst>
                    <a:ext uri="{9D8B030D-6E8A-4147-A177-3AD203B41FA5}">
                      <a16:colId xmlns:a16="http://schemas.microsoft.com/office/drawing/2014/main" val="20001"/>
                    </a:ext>
                  </a:extLst>
                </a:gridCol>
                <a:gridCol w="1017375">
                  <a:extLst>
                    <a:ext uri="{9D8B030D-6E8A-4147-A177-3AD203B41FA5}">
                      <a16:colId xmlns:a16="http://schemas.microsoft.com/office/drawing/2014/main" val="20002"/>
                    </a:ext>
                  </a:extLst>
                </a:gridCol>
                <a:gridCol w="1017375">
                  <a:extLst>
                    <a:ext uri="{9D8B030D-6E8A-4147-A177-3AD203B41FA5}">
                      <a16:colId xmlns:a16="http://schemas.microsoft.com/office/drawing/2014/main" val="20003"/>
                    </a:ext>
                  </a:extLst>
                </a:gridCol>
                <a:gridCol w="1271720">
                  <a:extLst>
                    <a:ext uri="{9D8B030D-6E8A-4147-A177-3AD203B41FA5}">
                      <a16:colId xmlns:a16="http://schemas.microsoft.com/office/drawing/2014/main" val="20005"/>
                    </a:ext>
                  </a:extLst>
                </a:gridCol>
                <a:gridCol w="932595">
                  <a:extLst>
                    <a:ext uri="{9D8B030D-6E8A-4147-A177-3AD203B41FA5}">
                      <a16:colId xmlns:a16="http://schemas.microsoft.com/office/drawing/2014/main" val="20006"/>
                    </a:ext>
                  </a:extLst>
                </a:gridCol>
                <a:gridCol w="1102157">
                  <a:extLst>
                    <a:ext uri="{9D8B030D-6E8A-4147-A177-3AD203B41FA5}">
                      <a16:colId xmlns:a16="http://schemas.microsoft.com/office/drawing/2014/main" val="20007"/>
                    </a:ext>
                  </a:extLst>
                </a:gridCol>
              </a:tblGrid>
              <a:tr h="319633">
                <a:tc rowSpan="2">
                  <a:txBody>
                    <a:bodyPr/>
                    <a:lstStyle/>
                    <a:p>
                      <a:pPr algn="ctr" fontAlgn="b"/>
                      <a:r>
                        <a:rPr lang="pl-PL" sz="8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rtl="0" fontAlgn="ctr"/>
                      <a:r>
                        <a:rPr lang="pl-PL" sz="1200" b="1" i="0" u="none" strike="noStrike" dirty="0">
                          <a:solidFill>
                            <a:srgbClr val="000000"/>
                          </a:solidFill>
                          <a:effectLst/>
                          <a:latin typeface="Arial" panose="020B0604020202020204" pitchFamily="34" charset="0"/>
                          <a:cs typeface="Arial" panose="020B0604020202020204" pitchFamily="34" charset="0"/>
                        </a:rPr>
                        <a:t>PLAN na 2024 r.</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2E6A9"/>
                    </a:solidFill>
                  </a:tcPr>
                </a:tc>
                <a:tc hMerge="1">
                  <a:txBody>
                    <a:bodyPr/>
                    <a:lstStyle/>
                    <a:p>
                      <a:endParaRPr lang="pl-PL"/>
                    </a:p>
                  </a:txBody>
                  <a:tcPr/>
                </a:tc>
                <a:tc hMerge="1">
                  <a:txBody>
                    <a:bodyPr/>
                    <a:lstStyle/>
                    <a:p>
                      <a:endParaRPr lang="pl-PL"/>
                    </a:p>
                  </a:txBody>
                  <a:tcPr/>
                </a:tc>
                <a:tc gridSpan="3">
                  <a:txBody>
                    <a:bodyPr/>
                    <a:lstStyle/>
                    <a:p>
                      <a:pPr algn="ctr" rtl="0" fontAlgn="ctr"/>
                      <a:r>
                        <a:rPr lang="pl-PL" sz="1200" b="1" i="0" u="none" strike="noStrike" dirty="0">
                          <a:solidFill>
                            <a:srgbClr val="000000"/>
                          </a:solidFill>
                          <a:effectLst/>
                          <a:latin typeface="Arial" panose="020B0604020202020204" pitchFamily="34" charset="0"/>
                          <a:cs typeface="Arial" panose="020B0604020202020204" pitchFamily="34" charset="0"/>
                        </a:rPr>
                        <a:t>WYDATKI 2024 r.</a:t>
                      </a:r>
                    </a:p>
                  </a:txBody>
                  <a:tcPr marL="6195" marR="6195" marT="619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0"/>
                  </a:ext>
                </a:extLst>
              </a:tr>
              <a:tr h="221122">
                <a:tc vMerge="1">
                  <a:txBody>
                    <a:bodyPr/>
                    <a:lstStyle/>
                    <a:p>
                      <a:endParaRPr lang="pl-PL"/>
                    </a:p>
                  </a:txBody>
                  <a:tcPr/>
                </a:tc>
                <a:tc>
                  <a:txBody>
                    <a:bodyPr/>
                    <a:lstStyle/>
                    <a:p>
                      <a:pPr algn="ctr" rtl="0" fontAlgn="ctr"/>
                      <a:r>
                        <a:rPr lang="pl-PL" sz="1000" b="1" i="0" u="none" strike="noStrike" dirty="0">
                          <a:solidFill>
                            <a:srgbClr val="000000"/>
                          </a:solidFill>
                          <a:effectLst/>
                          <a:latin typeface="Arial" panose="020B0604020202020204" pitchFamily="34" charset="0"/>
                          <a:cs typeface="Arial" panose="020B0604020202020204" pitchFamily="34" charset="0"/>
                        </a:rPr>
                        <a:t>OGÓŁEM</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1" i="0" u="none" strike="noStrike" dirty="0">
                          <a:solidFill>
                            <a:srgbClr val="FF0000"/>
                          </a:solidFill>
                          <a:effectLst/>
                          <a:latin typeface="Arial" panose="020B0604020202020204" pitchFamily="34" charset="0"/>
                          <a:cs typeface="Arial" panose="020B0604020202020204" pitchFamily="34" charset="0"/>
                        </a:rPr>
                        <a:t>FP</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1" i="0" u="none" strike="noStrike" dirty="0">
                          <a:solidFill>
                            <a:srgbClr val="A14022"/>
                          </a:solidFill>
                          <a:effectLst/>
                          <a:latin typeface="Arial" panose="020B0604020202020204" pitchFamily="34" charset="0"/>
                          <a:cs typeface="Arial" panose="020B0604020202020204" pitchFamily="34" charset="0"/>
                        </a:rPr>
                        <a:t>EFS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1" i="0" u="none" strike="noStrike" dirty="0">
                          <a:solidFill>
                            <a:srgbClr val="000000"/>
                          </a:solidFill>
                          <a:effectLst/>
                          <a:latin typeface="Arial" panose="020B0604020202020204" pitchFamily="34" charset="0"/>
                          <a:cs typeface="Arial" panose="020B0604020202020204" pitchFamily="34" charset="0"/>
                        </a:rPr>
                        <a:t>OGÓŁEM</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1" i="0" u="none" strike="noStrike">
                          <a:solidFill>
                            <a:srgbClr val="FF0000"/>
                          </a:solidFill>
                          <a:effectLst/>
                          <a:latin typeface="Arial" panose="020B0604020202020204" pitchFamily="34" charset="0"/>
                          <a:cs typeface="Arial" panose="020B0604020202020204" pitchFamily="34" charset="0"/>
                        </a:rPr>
                        <a:t>FP</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1" i="0" u="none" strike="noStrike" dirty="0">
                          <a:solidFill>
                            <a:srgbClr val="A14022"/>
                          </a:solidFill>
                          <a:effectLst/>
                          <a:latin typeface="Arial" panose="020B0604020202020204" pitchFamily="34" charset="0"/>
                          <a:cs typeface="Arial" panose="020B0604020202020204" pitchFamily="34" charset="0"/>
                        </a:rPr>
                        <a:t>EFS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7070">
                <a:tc>
                  <a:txBody>
                    <a:bodyPr/>
                    <a:lstStyle/>
                    <a:p>
                      <a:pPr algn="l" rtl="0" fontAlgn="ctr"/>
                      <a:r>
                        <a:rPr lang="pl-PL" sz="900" b="0" i="0" u="none" strike="noStrike">
                          <a:solidFill>
                            <a:srgbClr val="000000"/>
                          </a:solidFill>
                          <a:effectLst/>
                          <a:latin typeface="Arial" panose="020B0604020202020204" pitchFamily="34" charset="0"/>
                          <a:cs typeface="Arial" panose="020B0604020202020204" pitchFamily="34" charset="0"/>
                        </a:rPr>
                        <a:t>STAŻE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555 323,24</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347 323,24</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208 000,00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517 875,12</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328</a:t>
                      </a:r>
                      <a:r>
                        <a:rPr lang="pl-PL" sz="1000" b="0" i="0" u="none" strike="noStrike" baseline="0" dirty="0">
                          <a:solidFill>
                            <a:srgbClr val="000000"/>
                          </a:solidFill>
                          <a:effectLst/>
                          <a:latin typeface="Arial" panose="020B0604020202020204" pitchFamily="34" charset="0"/>
                          <a:cs typeface="Arial" panose="020B0604020202020204" pitchFamily="34" charset="0"/>
                        </a:rPr>
                        <a:t> 101,86</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189 773,26</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01373">
                <a:tc>
                  <a:txBody>
                    <a:bodyPr/>
                    <a:lstStyle/>
                    <a:p>
                      <a:pPr algn="l" rtl="0" fontAlgn="ctr"/>
                      <a:r>
                        <a:rPr lang="pl-PL" sz="900" b="0" i="0" u="none" strike="noStrike">
                          <a:solidFill>
                            <a:srgbClr val="000000"/>
                          </a:solidFill>
                          <a:effectLst/>
                          <a:latin typeface="Arial" panose="020B0604020202020204" pitchFamily="34" charset="0"/>
                          <a:cs typeface="Arial" panose="020B0604020202020204" pitchFamily="34" charset="0"/>
                        </a:rPr>
                        <a:t>ROBOTY PUBLICZNE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657 877,89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657 877,89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609 394,70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609 394,70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11721">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PRACE INTERWENCYJNE </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144 383,00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144 383,00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137 689,39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137 689,39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32463">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SZKOLENIA</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120 825,88</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103 240,00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17 585,88</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118 295,37</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103 052,01</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15 243,36</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14282">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OPŁATY NOSTRYFIKACYJNE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7 210,00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7 210,00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7 210,00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7 210,00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144016">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STUDIA PODYPLOMOWE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48 210,00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48 210,00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45 697,90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45 697,90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12709">
                <a:tc>
                  <a:txBody>
                    <a:bodyPr/>
                    <a:lstStyle/>
                    <a:p>
                      <a:pPr algn="l" rtl="0" fontAlgn="ctr"/>
                      <a:r>
                        <a:rPr lang="pl-PL" sz="900" b="0" i="0" u="none" strike="noStrike">
                          <a:solidFill>
                            <a:srgbClr val="000000"/>
                          </a:solidFill>
                          <a:effectLst/>
                          <a:latin typeface="Arial" panose="020B0604020202020204" pitchFamily="34" charset="0"/>
                          <a:cs typeface="Arial" panose="020B0604020202020204" pitchFamily="34" charset="0"/>
                        </a:rPr>
                        <a:t>PRACE SPOŁECZNIE UŻYTECZNE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pl-PL" sz="1000" b="0" i="0" u="none" strike="noStrike" dirty="0">
                          <a:solidFill>
                            <a:srgbClr val="000000"/>
                          </a:solidFill>
                          <a:effectLst/>
                          <a:latin typeface="Arial" panose="020B0604020202020204" pitchFamily="34" charset="0"/>
                          <a:cs typeface="Arial" panose="020B0604020202020204" pitchFamily="34" charset="0"/>
                        </a:rPr>
                        <a:t>3 065,00</a:t>
                      </a:r>
                      <a:endParaRPr lang="pl-PL" sz="1000" dirty="0">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3 065,00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3 064,80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3 064,80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09322">
                <a:tc>
                  <a:txBody>
                    <a:bodyPr/>
                    <a:lstStyle/>
                    <a:p>
                      <a:pPr algn="l" rtl="0" fontAlgn="ctr"/>
                      <a:r>
                        <a:rPr lang="pl-PL" sz="900" b="0" i="0" u="none" strike="noStrike">
                          <a:solidFill>
                            <a:srgbClr val="000000"/>
                          </a:solidFill>
                          <a:effectLst/>
                          <a:latin typeface="Arial" panose="020B0604020202020204" pitchFamily="34" charset="0"/>
                          <a:cs typeface="Arial" panose="020B0604020202020204" pitchFamily="34" charset="0"/>
                        </a:rPr>
                        <a:t>ŚRODKI NA PODJĘCIE DZIAŁ. GOSP.</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pl-PL" sz="1000" dirty="0">
                          <a:latin typeface="Arial" panose="020B0604020202020204" pitchFamily="34" charset="0"/>
                          <a:cs typeface="Arial" panose="020B0604020202020204" pitchFamily="34" charset="0"/>
                        </a:rPr>
                        <a:t>2 017 096,38</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1 558 959,00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458 137,38</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1 943 574,89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1 531 714,10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411 860,79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577723">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DOFINANSOWANIE WYNAGRODZENIA </a:t>
                      </a:r>
                    </a:p>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ZA ZATRUDNIENIE BEZROBOTNEGO 50+</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29 745,00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29 745,00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27 844,03</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27 844,03</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564590">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REFUNDACJA KOSZTÓW WYPOSAŻENIA </a:t>
                      </a:r>
                    </a:p>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I DOPOSAŻENIA STANOWISKA PRACY</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172 150,00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172</a:t>
                      </a:r>
                      <a:r>
                        <a:rPr lang="pl-PL" sz="1000" b="0" i="0" u="none" strike="noStrike" baseline="0" dirty="0">
                          <a:solidFill>
                            <a:srgbClr val="000000"/>
                          </a:solidFill>
                          <a:effectLst/>
                          <a:latin typeface="Arial" panose="020B0604020202020204" pitchFamily="34" charset="0"/>
                          <a:cs typeface="Arial" panose="020B0604020202020204" pitchFamily="34" charset="0"/>
                        </a:rPr>
                        <a:t> 150,00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172 148,94</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172 148,94</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312526">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INNE WYDATKI (BADANIA BEZROBOTNYCH)</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1 825,80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1 825,80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598,00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598,00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06769">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BON NA ZASIEDLENIA</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15 000,00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15 000,00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15 000,00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15 000,00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45156">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OPIEKA NAD DZIECKIEM DO LAT 7</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2 785,00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2 785,00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1476030"/>
                  </a:ext>
                </a:extLst>
              </a:tr>
              <a:tr h="678212">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REFUNDACJA SKŁADEK NA</a:t>
                      </a:r>
                      <a:r>
                        <a:rPr lang="pl-PL" sz="900" b="0" i="0" u="none" strike="noStrike" baseline="0" dirty="0">
                          <a:solidFill>
                            <a:srgbClr val="000000"/>
                          </a:solidFill>
                          <a:effectLst/>
                          <a:latin typeface="Arial" panose="020B0604020202020204" pitchFamily="34" charset="0"/>
                          <a:cs typeface="Arial" panose="020B0604020202020204" pitchFamily="34" charset="0"/>
                        </a:rPr>
                        <a:t> UBEZP. SPOŁECZNE PRACOWNIKÓW PRZEDSIĘBIORSTW SPOŁECZNYCH</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680,25</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680,25</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9575596"/>
                  </a:ext>
                </a:extLst>
              </a:tr>
              <a:tr h="206213">
                <a:tc>
                  <a:txBody>
                    <a:bodyPr/>
                    <a:lstStyle/>
                    <a:p>
                      <a:pPr algn="l" rtl="0" fontAlgn="ctr"/>
                      <a:r>
                        <a:rPr lang="pl-PL" sz="900" b="1" i="0" u="none" strike="noStrike" dirty="0">
                          <a:solidFill>
                            <a:srgbClr val="000000"/>
                          </a:solidFill>
                          <a:effectLst/>
                          <a:latin typeface="Arial" panose="020B0604020202020204" pitchFamily="34" charset="0"/>
                          <a:cs typeface="Arial" panose="020B0604020202020204" pitchFamily="34" charset="0"/>
                        </a:rPr>
                        <a:t>RAZEM</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100" b="1" i="0" u="none" strike="noStrike">
                          <a:solidFill>
                            <a:srgbClr val="000000"/>
                          </a:solidFill>
                          <a:effectLst/>
                          <a:latin typeface="Arial" panose="020B0604020202020204" pitchFamily="34" charset="0"/>
                          <a:cs typeface="Arial" panose="020B0604020202020204" pitchFamily="34" charset="0"/>
                        </a:rPr>
                        <a:t>3 776</a:t>
                      </a:r>
                      <a:r>
                        <a:rPr lang="pl-PL" sz="1100" b="1" i="0" u="none" strike="noStrike" baseline="0">
                          <a:solidFill>
                            <a:srgbClr val="000000"/>
                          </a:solidFill>
                          <a:effectLst/>
                          <a:latin typeface="Arial" panose="020B0604020202020204" pitchFamily="34" charset="0"/>
                          <a:cs typeface="Arial" panose="020B0604020202020204" pitchFamily="34" charset="0"/>
                        </a:rPr>
                        <a:t> 197,19</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3 092 473,93</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683 723,26</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3 599 073,39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2 982 195,98</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616 877,41</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4"/>
                  </a:ext>
                </a:extLst>
              </a:tr>
              <a:tr h="261437">
                <a:tc>
                  <a:txBody>
                    <a:bodyPr/>
                    <a:lstStyle/>
                    <a:p>
                      <a:pPr algn="l" rtl="0" fontAlgn="ctr"/>
                      <a:r>
                        <a:rPr lang="pl-PL" sz="900" b="0" i="0" u="none" strike="noStrike">
                          <a:solidFill>
                            <a:srgbClr val="000000"/>
                          </a:solidFill>
                          <a:effectLst/>
                          <a:latin typeface="Arial" panose="020B0604020202020204" pitchFamily="34" charset="0"/>
                          <a:cs typeface="Arial" panose="020B0604020202020204" pitchFamily="34" charset="0"/>
                        </a:rPr>
                        <a:t>KRAJOWY FUNDUSZ SZKOLENIOWY</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717 659,43</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717 659,43</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717 587,49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717 587,49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216523">
                <a:tc>
                  <a:txBody>
                    <a:bodyPr/>
                    <a:lstStyle/>
                    <a:p>
                      <a:pPr algn="l" rtl="0" fontAlgn="b"/>
                      <a:r>
                        <a:rPr lang="pl-PL" sz="900" b="1" i="0" u="none" strike="noStrike" dirty="0">
                          <a:solidFill>
                            <a:srgbClr val="000000"/>
                          </a:solidFill>
                          <a:effectLst/>
                          <a:latin typeface="Arial" panose="020B0604020202020204" pitchFamily="34" charset="0"/>
                          <a:cs typeface="Arial" panose="020B0604020202020204" pitchFamily="34" charset="0"/>
                        </a:rPr>
                        <a:t>OGÓŁEM</a:t>
                      </a:r>
                    </a:p>
                  </a:txBody>
                  <a:tcPr marL="6195" marR="6195" marT="619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4</a:t>
                      </a:r>
                      <a:r>
                        <a:rPr lang="pl-PL" sz="1100" b="1" i="0" u="none" strike="noStrike" baseline="0" dirty="0">
                          <a:solidFill>
                            <a:srgbClr val="000000"/>
                          </a:solidFill>
                          <a:effectLst/>
                          <a:latin typeface="Arial" panose="020B0604020202020204" pitchFamily="34" charset="0"/>
                          <a:cs typeface="Arial" panose="020B0604020202020204" pitchFamily="34" charset="0"/>
                        </a:rPr>
                        <a:t> 493 856,62</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3</a:t>
                      </a:r>
                      <a:r>
                        <a:rPr lang="pl-PL" sz="1100" b="1" i="0" u="none" strike="noStrike" baseline="0" dirty="0">
                          <a:solidFill>
                            <a:srgbClr val="000000"/>
                          </a:solidFill>
                          <a:effectLst/>
                          <a:latin typeface="Arial" panose="020B0604020202020204" pitchFamily="34" charset="0"/>
                          <a:cs typeface="Arial" panose="020B0604020202020204" pitchFamily="34" charset="0"/>
                        </a:rPr>
                        <a:t> 810 133,36</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683 723,26</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4</a:t>
                      </a:r>
                      <a:r>
                        <a:rPr lang="pl-PL" sz="1100" b="1" i="0" u="none" strike="noStrike" baseline="0" dirty="0">
                          <a:solidFill>
                            <a:srgbClr val="000000"/>
                          </a:solidFill>
                          <a:effectLst/>
                          <a:latin typeface="Arial" panose="020B0604020202020204" pitchFamily="34" charset="0"/>
                          <a:cs typeface="Arial" panose="020B0604020202020204" pitchFamily="34" charset="0"/>
                        </a:rPr>
                        <a:t> 316 660,88</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3 699</a:t>
                      </a:r>
                      <a:r>
                        <a:rPr lang="pl-PL" sz="1100" b="1" i="0" u="none" strike="noStrike" baseline="0" dirty="0">
                          <a:solidFill>
                            <a:srgbClr val="000000"/>
                          </a:solidFill>
                          <a:effectLst/>
                          <a:latin typeface="Arial" panose="020B0604020202020204" pitchFamily="34" charset="0"/>
                          <a:cs typeface="Arial" panose="020B0604020202020204" pitchFamily="34" charset="0"/>
                        </a:rPr>
                        <a:t> 783,47</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616 877,41</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extLst>
                  <a:ext uri="{0D108BD9-81ED-4DB2-BD59-A6C34878D82A}">
                    <a16:rowId xmlns:a16="http://schemas.microsoft.com/office/drawing/2014/main" val="10017"/>
                  </a:ext>
                </a:extLst>
              </a:tr>
            </a:tbl>
          </a:graphicData>
        </a:graphic>
      </p:graphicFrame>
      <p:pic>
        <p:nvPicPr>
          <p:cNvPr id="2" name="Obraz 4">
            <a:extLst>
              <a:ext uri="{FF2B5EF4-FFF2-40B4-BE49-F238E27FC236}">
                <a16:creationId xmlns:a16="http://schemas.microsoft.com/office/drawing/2014/main" id="{7F5BDE75-E4A8-E6D6-9739-2CC06FD733B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7928" y="93201"/>
            <a:ext cx="1080120" cy="67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13497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691680" y="548680"/>
            <a:ext cx="6984776" cy="461665"/>
          </a:xfrm>
          <a:prstGeom prst="rect">
            <a:avLst/>
          </a:prstGeom>
        </p:spPr>
        <p:txBody>
          <a:bodyPr wrap="square">
            <a:spAutoFit/>
          </a:bodyPr>
          <a:lstStyle/>
          <a:p>
            <a:pPr>
              <a:buClr>
                <a:srgbClr val="000000"/>
              </a:buClr>
              <a:buSzPct val="100000"/>
              <a:buFont typeface="Times New Roman" pitchFamily="18" charset="0"/>
              <a:buNone/>
            </a:pPr>
            <a:r>
              <a:rPr lang="pl-PL" sz="2400" b="1" dirty="0">
                <a:solidFill>
                  <a:srgbClr val="33A583">
                    <a:lumMod val="50000"/>
                  </a:srgbClr>
                </a:solidFill>
                <a:latin typeface="Arial" panose="020B0604020202020204" pitchFamily="34" charset="0"/>
                <a:cs typeface="Arial" panose="020B0604020202020204" pitchFamily="34" charset="0"/>
              </a:rPr>
              <a:t>Pasywne wydatki z Funduszu Pracy w 2024 r.</a:t>
            </a:r>
          </a:p>
        </p:txBody>
      </p:sp>
      <p:graphicFrame>
        <p:nvGraphicFramePr>
          <p:cNvPr id="4" name="Tabela 3"/>
          <p:cNvGraphicFramePr>
            <a:graphicFrameLocks noGrp="1"/>
          </p:cNvGraphicFramePr>
          <p:nvPr/>
        </p:nvGraphicFramePr>
        <p:xfrm>
          <a:off x="1691680" y="1917332"/>
          <a:ext cx="6840760" cy="3023335"/>
        </p:xfrm>
        <a:graphic>
          <a:graphicData uri="http://schemas.openxmlformats.org/drawingml/2006/table">
            <a:tbl>
              <a:tblPr/>
              <a:tblGrid>
                <a:gridCol w="5073290">
                  <a:extLst>
                    <a:ext uri="{9D8B030D-6E8A-4147-A177-3AD203B41FA5}">
                      <a16:colId xmlns:a16="http://schemas.microsoft.com/office/drawing/2014/main" val="20000"/>
                    </a:ext>
                  </a:extLst>
                </a:gridCol>
                <a:gridCol w="1767470">
                  <a:extLst>
                    <a:ext uri="{9D8B030D-6E8A-4147-A177-3AD203B41FA5}">
                      <a16:colId xmlns:a16="http://schemas.microsoft.com/office/drawing/2014/main" val="20001"/>
                    </a:ext>
                  </a:extLst>
                </a:gridCol>
              </a:tblGrid>
              <a:tr h="683239">
                <a:tc>
                  <a:txBody>
                    <a:bodyPr/>
                    <a:lstStyle/>
                    <a:p>
                      <a:pPr algn="ctr" fontAlgn="ctr"/>
                      <a:r>
                        <a:rPr lang="pl-PL" sz="1400" b="0" i="0" u="none" strike="noStrike" dirty="0">
                          <a:solidFill>
                            <a:srgbClr val="000000"/>
                          </a:solidFill>
                          <a:effectLst/>
                          <a:latin typeface="Arial" panose="020B0604020202020204" pitchFamily="34" charset="0"/>
                          <a:cs typeface="Arial" panose="020B0604020202020204" pitchFamily="34" charset="0"/>
                        </a:rPr>
                        <a:t>Wybrane zadania 2024 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FBFBF"/>
                    </a:solidFill>
                  </a:tcPr>
                </a:tc>
                <a:tc>
                  <a:txBody>
                    <a:bodyPr/>
                    <a:lstStyle/>
                    <a:p>
                      <a:pPr algn="ctr" fontAlgn="ctr"/>
                      <a:r>
                        <a:rPr lang="pl-PL" sz="1400" b="0" i="0" u="none" strike="noStrike">
                          <a:solidFill>
                            <a:srgbClr val="000000"/>
                          </a:solidFill>
                          <a:effectLst/>
                          <a:latin typeface="Arial" panose="020B0604020202020204" pitchFamily="34" charset="0"/>
                          <a:cs typeface="Arial" panose="020B0604020202020204" pitchFamily="34" charset="0"/>
                        </a:rPr>
                        <a:t>Wydatkowana kwota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FBFBF"/>
                    </a:solidFill>
                  </a:tcPr>
                </a:tc>
                <a:extLst>
                  <a:ext uri="{0D108BD9-81ED-4DB2-BD59-A6C34878D82A}">
                    <a16:rowId xmlns:a16="http://schemas.microsoft.com/office/drawing/2014/main" val="10000"/>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zasiłki dla bezrobotnych</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4 206 764,82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dodatki aktywizacyjne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229 854,90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koszty wezwań, zawiadomień</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85 220,80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koszty systemu informatycznego</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265 323,10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koszty szkolenia kadr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120 905,94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546591">
                <a:tc>
                  <a:txBody>
                    <a:bodyPr/>
                    <a:lstStyle/>
                    <a:p>
                      <a:pPr algn="l" fontAlgn="ctr"/>
                      <a:r>
                        <a:rPr lang="pl-PL" sz="1400" b="0" i="0" u="none" strike="noStrike" dirty="0">
                          <a:solidFill>
                            <a:srgbClr val="000000"/>
                          </a:solidFill>
                          <a:effectLst/>
                          <a:latin typeface="Arial" panose="020B0604020202020204" pitchFamily="34" charset="0"/>
                          <a:cs typeface="Arial" panose="020B0604020202020204" pitchFamily="34" charset="0"/>
                        </a:rPr>
                        <a:t>Razem FP</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E0B4"/>
                    </a:solidFill>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4 908 069,56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E0B4"/>
                    </a:solidFill>
                  </a:tcPr>
                </a:tc>
                <a:extLst>
                  <a:ext uri="{0D108BD9-81ED-4DB2-BD59-A6C34878D82A}">
                    <a16:rowId xmlns:a16="http://schemas.microsoft.com/office/drawing/2014/main" val="10006"/>
                  </a:ext>
                </a:extLst>
              </a:tr>
            </a:tbl>
          </a:graphicData>
        </a:graphic>
      </p:graphicFrame>
      <p:pic>
        <p:nvPicPr>
          <p:cNvPr id="3" name="Obraz 4">
            <a:extLst>
              <a:ext uri="{FF2B5EF4-FFF2-40B4-BE49-F238E27FC236}">
                <a16:creationId xmlns:a16="http://schemas.microsoft.com/office/drawing/2014/main" id="{3AC03214-2851-581A-B566-6DD45B5E909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9721" y="383719"/>
            <a:ext cx="1152128"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773168"/>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Paralaksa">
  <a:themeElements>
    <a:clrScheme name="Paralaksa">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aksa">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a">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3.xml><?xml version="1.0" encoding="utf-8"?>
<a:theme xmlns:a="http://schemas.openxmlformats.org/drawingml/2006/main" name="1_Paralaksa">
  <a:themeElements>
    <a:clrScheme name="Paralaksa">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aksa">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a">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4.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22572</TotalTime>
  <Words>4244</Words>
  <Application>Microsoft Office PowerPoint</Application>
  <PresentationFormat>Pokaz na ekranie (4:3)</PresentationFormat>
  <Paragraphs>580</Paragraphs>
  <Slides>57</Slides>
  <Notes>11</Notes>
  <HiddenSlides>0</HiddenSlides>
  <MMClips>0</MMClips>
  <ScaleCrop>false</ScaleCrop>
  <HeadingPairs>
    <vt:vector size="6" baseType="variant">
      <vt:variant>
        <vt:lpstr>Używane czcionki</vt:lpstr>
      </vt:variant>
      <vt:variant>
        <vt:i4>9</vt:i4>
      </vt:variant>
      <vt:variant>
        <vt:lpstr>Motyw</vt:lpstr>
      </vt:variant>
      <vt:variant>
        <vt:i4>3</vt:i4>
      </vt:variant>
      <vt:variant>
        <vt:lpstr>Tytuły slajdów</vt:lpstr>
      </vt:variant>
      <vt:variant>
        <vt:i4>57</vt:i4>
      </vt:variant>
    </vt:vector>
  </HeadingPairs>
  <TitlesOfParts>
    <vt:vector size="69" baseType="lpstr">
      <vt:lpstr>Arial</vt:lpstr>
      <vt:lpstr>Arial Unicode MS</vt:lpstr>
      <vt:lpstr>Calibri</vt:lpstr>
      <vt:lpstr>Calibri Light</vt:lpstr>
      <vt:lpstr>Corbel</vt:lpstr>
      <vt:lpstr>Symbol</vt:lpstr>
      <vt:lpstr>Times New Roman</vt:lpstr>
      <vt:lpstr>Wingdings</vt:lpstr>
      <vt:lpstr>Wingdings 2</vt:lpstr>
      <vt:lpstr>HDOfficeLightV0</vt:lpstr>
      <vt:lpstr>Paralaksa</vt:lpstr>
      <vt:lpstr>1_Paralaksa</vt:lpstr>
      <vt:lpstr>Sprawozdanie z działalności Powiatowego Urzędu Pracy  dla Powiatu Warszawskiego Zachodniego za 2024 rok.</vt:lpstr>
      <vt:lpstr>Stopa bezrobocia w powiecie  (stan na 31.12.)</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Warszawskie Zachodnie Targi Pracy</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Rodzaj działalności prowadzonej przez osoby bezrobotne otrzymujące jednorazowe środki to m.in.:</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Suma wygenerowanego dochodu przez Powiatowy Urząd Pracy dla Powiatu Warszawskiego Zachodniego w 2024 r. z tytułu zezwoleń na pracę sezonową cudzoziemców      oraz z tytułu oświadczeń o powierzeniu wykonywania pracy cudzoziemcom wynosi 219 790,00 zł. </vt:lpstr>
      <vt:lpstr>Liczba złożonych przez pracodawców powiadomień  o powierzeniu pracy obywatelom Ukrainy                   w związku z konfliktem zbrojnym na Ukrainie – 5 818.</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RYNEK PRACY W POWIECIE WARSZAWSKIM ZACHODNIM</dc:title>
  <dc:creator>Doradca</dc:creator>
  <cp:lastModifiedBy>Anna Wojciechowska</cp:lastModifiedBy>
  <cp:revision>1890</cp:revision>
  <cp:lastPrinted>2025-03-28T11:57:14Z</cp:lastPrinted>
  <dcterms:created xsi:type="dcterms:W3CDTF">2008-06-02T06:50:43Z</dcterms:created>
  <dcterms:modified xsi:type="dcterms:W3CDTF">2025-04-03T11:21:39Z</dcterms:modified>
</cp:coreProperties>
</file>