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84" r:id="rId1"/>
    <p:sldMasterId id="2147484298" r:id="rId2"/>
    <p:sldMasterId id="2147484316" r:id="rId3"/>
  </p:sldMasterIdLst>
  <p:notesMasterIdLst>
    <p:notesMasterId r:id="rId52"/>
  </p:notesMasterIdLst>
  <p:handoutMasterIdLst>
    <p:handoutMasterId r:id="rId53"/>
  </p:handoutMasterIdLst>
  <p:sldIdLst>
    <p:sldId id="480" r:id="rId4"/>
    <p:sldId id="426" r:id="rId5"/>
    <p:sldId id="360" r:id="rId6"/>
    <p:sldId id="258" r:id="rId7"/>
    <p:sldId id="259" r:id="rId8"/>
    <p:sldId id="287" r:id="rId9"/>
    <p:sldId id="288" r:id="rId10"/>
    <p:sldId id="385" r:id="rId11"/>
    <p:sldId id="301" r:id="rId12"/>
    <p:sldId id="381" r:id="rId13"/>
    <p:sldId id="467" r:id="rId14"/>
    <p:sldId id="487" r:id="rId15"/>
    <p:sldId id="488" r:id="rId16"/>
    <p:sldId id="489" r:id="rId17"/>
    <p:sldId id="490" r:id="rId18"/>
    <p:sldId id="386" r:id="rId19"/>
    <p:sldId id="338" r:id="rId20"/>
    <p:sldId id="463" r:id="rId21"/>
    <p:sldId id="468" r:id="rId22"/>
    <p:sldId id="387" r:id="rId23"/>
    <p:sldId id="352" r:id="rId24"/>
    <p:sldId id="452" r:id="rId25"/>
    <p:sldId id="394" r:id="rId26"/>
    <p:sldId id="384" r:id="rId27"/>
    <p:sldId id="347" r:id="rId28"/>
    <p:sldId id="348" r:id="rId29"/>
    <p:sldId id="345" r:id="rId30"/>
    <p:sldId id="349" r:id="rId31"/>
    <p:sldId id="495" r:id="rId32"/>
    <p:sldId id="350" r:id="rId33"/>
    <p:sldId id="333" r:id="rId34"/>
    <p:sldId id="331" r:id="rId35"/>
    <p:sldId id="457" r:id="rId36"/>
    <p:sldId id="458" r:id="rId37"/>
    <p:sldId id="378" r:id="rId38"/>
    <p:sldId id="325" r:id="rId39"/>
    <p:sldId id="438" r:id="rId40"/>
    <p:sldId id="456" r:id="rId41"/>
    <p:sldId id="470" r:id="rId42"/>
    <p:sldId id="436" r:id="rId43"/>
    <p:sldId id="478" r:id="rId44"/>
    <p:sldId id="479" r:id="rId45"/>
    <p:sldId id="437" r:id="rId46"/>
    <p:sldId id="493" r:id="rId47"/>
    <p:sldId id="494" r:id="rId48"/>
    <p:sldId id="323" r:id="rId49"/>
    <p:sldId id="486" r:id="rId50"/>
    <p:sldId id="485" r:id="rId51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9D4D"/>
    <a:srgbClr val="00B050"/>
    <a:srgbClr val="0ABA5A"/>
    <a:srgbClr val="CCCCFF"/>
    <a:srgbClr val="ECF7A7"/>
    <a:srgbClr val="800080"/>
    <a:srgbClr val="3399FF"/>
    <a:srgbClr val="FFFF66"/>
    <a:srgbClr val="CC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3" autoAdjust="0"/>
    <p:restoredTop sz="88221" autoAdjust="0"/>
  </p:normalViewPr>
  <p:slideViewPr>
    <p:cSldViewPr>
      <p:cViewPr varScale="1">
        <p:scale>
          <a:sx n="99" d="100"/>
          <a:sy n="99" d="100"/>
        </p:scale>
        <p:origin x="1920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/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1.6744667812160225E-3"/>
                  <c:y val="1.469744102507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744667812159889E-3"/>
                  <c:y val="5.8789764100285313E-3"/>
                </c:manualLayout>
              </c:layout>
              <c:tx>
                <c:rich>
                  <a:bodyPr/>
                  <a:lstStyle/>
                  <a:p>
                    <a:fld id="{AF7CAE20-3835-42EE-BA6B-3432343A8B8E}" type="VALUE">
                      <a:rPr lang="en-US" smtClean="0"/>
                      <a:pPr/>
                      <a:t>[WARTOŚĆ]</a:t>
                    </a:fld>
                    <a:r>
                      <a:rPr lang="en-US" dirty="0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3.3489335624319904E-3"/>
                  <c:y val="5.87897641002841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674466781216083E-3"/>
                  <c:y val="1.1757952820057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8.81846461504271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3489335624319288E-3"/>
                  <c:y val="2.05764174350997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Arkusz1!$A$4:$A$9</c:f>
              <c:strCache>
                <c:ptCount val="6"/>
                <c:pt idx="0">
                  <c:v>2017 r.</c:v>
                </c:pt>
                <c:pt idx="1">
                  <c:v>2018 r.</c:v>
                </c:pt>
                <c:pt idx="2">
                  <c:v>2019 r.</c:v>
                </c:pt>
                <c:pt idx="3">
                  <c:v>2020 r.</c:v>
                </c:pt>
                <c:pt idx="4">
                  <c:v>2021 r.</c:v>
                </c:pt>
                <c:pt idx="5">
                  <c:v>2022 r.</c:v>
                </c:pt>
              </c:strCache>
            </c:strRef>
          </c:cat>
          <c:val>
            <c:numRef>
              <c:f>Arkusz1!$B$4:$B$9</c:f>
              <c:numCache>
                <c:formatCode>General</c:formatCode>
                <c:ptCount val="6"/>
                <c:pt idx="0">
                  <c:v>2.4</c:v>
                </c:pt>
                <c:pt idx="1">
                  <c:v>2</c:v>
                </c:pt>
                <c:pt idx="2" formatCode="0.0">
                  <c:v>1.6</c:v>
                </c:pt>
                <c:pt idx="3" formatCode="0.0">
                  <c:v>2.2999999999999998</c:v>
                </c:pt>
                <c:pt idx="4" formatCode="0.0">
                  <c:v>1.9</c:v>
                </c:pt>
                <c:pt idx="5">
                  <c:v>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3392568"/>
        <c:axId val="363385904"/>
        <c:axId val="0"/>
      </c:bar3DChart>
      <c:catAx>
        <c:axId val="363392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3385904"/>
        <c:crosses val="autoZero"/>
        <c:auto val="1"/>
        <c:lblAlgn val="ctr"/>
        <c:lblOffset val="100"/>
        <c:noMultiLvlLbl val="0"/>
      </c:catAx>
      <c:valAx>
        <c:axId val="363385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3392568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8964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8096192384769537E-3"/>
                  <c:y val="-2.383368814876519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4.766737629752937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603206412825651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8096192384769537E-3"/>
                  <c:y val="-2.383368814876469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8.016032064128399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9.6192384769539247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0.2805611222444893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Arkusz1!$A$2:$A$10</c:f>
              <c:strCache>
                <c:ptCount val="9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WOJ. MAZOWIECKIE</c:v>
                </c:pt>
                <c:pt idx="8">
                  <c:v>POLSKA </c:v>
                </c:pt>
              </c:strCache>
            </c:strRef>
          </c:cat>
          <c:val>
            <c:numRef>
              <c:f>Arkusz1!$B$2:$B$10</c:f>
              <c:numCache>
                <c:formatCode>0.0</c:formatCode>
                <c:ptCount val="9"/>
                <c:pt idx="0">
                  <c:v>2.2999999999999998</c:v>
                </c:pt>
                <c:pt idx="1">
                  <c:v>2</c:v>
                </c:pt>
                <c:pt idx="2">
                  <c:v>3.1</c:v>
                </c:pt>
                <c:pt idx="3">
                  <c:v>2.7</c:v>
                </c:pt>
                <c:pt idx="4">
                  <c:v>4.5999999999999996</c:v>
                </c:pt>
                <c:pt idx="5">
                  <c:v>1.6</c:v>
                </c:pt>
                <c:pt idx="6">
                  <c:v>9.6</c:v>
                </c:pt>
                <c:pt idx="7">
                  <c:v>4.4000000000000004</c:v>
                </c:pt>
                <c:pt idx="8">
                  <c:v>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63388648"/>
        <c:axId val="363389040"/>
        <c:axId val="0"/>
      </c:bar3DChart>
      <c:catAx>
        <c:axId val="3633886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3389040"/>
        <c:crosses val="autoZero"/>
        <c:auto val="1"/>
        <c:lblAlgn val="ctr"/>
        <c:lblOffset val="100"/>
        <c:noMultiLvlLbl val="0"/>
      </c:catAx>
      <c:valAx>
        <c:axId val="363389040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33886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9537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4128256513027362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0160320641282975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0160320641282565E-4"/>
                  <c:y val="-4.7667376297528506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719438877755521E-2"/>
                      <c:h val="5.9524729984956629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9.619238476953966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6.4128256513026191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159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8096192384771913E-3"/>
                  <c:y val="-4.766737629752898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352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1847295087883761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260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8096192384770734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575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Arkusz1!$A$2:$A$11</c:f>
              <c:strCache>
                <c:ptCount val="10"/>
                <c:pt idx="0">
                  <c:v>do 30 roku życia</c:v>
                </c:pt>
                <c:pt idx="1">
                  <c:v>niepełnosprawni</c:v>
                </c:pt>
                <c:pt idx="2">
                  <c:v>osoby w okresie 12 miesięcy od dnia ukończenia nauki</c:v>
                </c:pt>
                <c:pt idx="3">
                  <c:v>kobiety, które nie podjęły zatrudnienia po urodzeniu dziecka</c:v>
                </c:pt>
                <c:pt idx="4">
                  <c:v>posiadające co najmniej jedno dziecko do 6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kwalifikiacji zawodowych</c:v>
                </c:pt>
                <c:pt idx="9">
                  <c:v>długotrwale bezrobotne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250</c:v>
                </c:pt>
                <c:pt idx="1">
                  <c:v>48</c:v>
                </c:pt>
                <c:pt idx="2">
                  <c:v>45</c:v>
                </c:pt>
                <c:pt idx="3">
                  <c:v>84</c:v>
                </c:pt>
                <c:pt idx="4">
                  <c:v>116</c:v>
                </c:pt>
                <c:pt idx="5">
                  <c:v>106</c:v>
                </c:pt>
                <c:pt idx="6">
                  <c:v>200</c:v>
                </c:pt>
                <c:pt idx="7">
                  <c:v>496</c:v>
                </c:pt>
                <c:pt idx="8">
                  <c:v>311</c:v>
                </c:pt>
                <c:pt idx="9">
                  <c:v>603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69531960"/>
        <c:axId val="369535488"/>
        <c:axId val="0"/>
      </c:bar3DChart>
      <c:catAx>
        <c:axId val="36953196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9535488"/>
        <c:crosses val="autoZero"/>
        <c:auto val="1"/>
        <c:lblAlgn val="ctr"/>
        <c:lblOffset val="100"/>
        <c:noMultiLvlLbl val="0"/>
      </c:catAx>
      <c:valAx>
        <c:axId val="36953548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9531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9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02.06.2023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9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9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9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30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440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06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02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948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16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161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884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21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887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177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841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976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6951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01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0314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0992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89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190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1332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4259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2112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51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6350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8760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860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2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4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405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9" y="4402668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4" y="6117338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8"/>
            <a:ext cx="3609438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8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9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9735990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4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30" y="6108175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8" y="6108175"/>
            <a:ext cx="5314517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8" y="6108175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8000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6" y="2667000"/>
            <a:ext cx="6699805" cy="2360071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9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8" y="6116072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2252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685803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499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2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7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3654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2445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1410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2"/>
            <a:ext cx="4681962" cy="510540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5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7884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3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6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3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4197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6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0450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5711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1099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1974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788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685803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5011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6400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4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5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6/2/2023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46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810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40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  <p:sldLayoutId id="2147484310" r:id="rId12"/>
    <p:sldLayoutId id="2147484311" r:id="rId13"/>
    <p:sldLayoutId id="2147484312" r:id="rId14"/>
    <p:sldLayoutId id="2147484313" r:id="rId15"/>
    <p:sldLayoutId id="2147484314" r:id="rId16"/>
    <p:sldLayoutId id="21474843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" y="2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2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80" y="6116072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8" y="6116072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8" y="6116072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29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  <p:sldLayoutId id="2147484328" r:id="rId12"/>
    <p:sldLayoutId id="2147484329" r:id="rId13"/>
    <p:sldLayoutId id="2147484330" r:id="rId14"/>
    <p:sldLayoutId id="2147484331" r:id="rId15"/>
    <p:sldLayoutId id="2147484332" r:id="rId16"/>
    <p:sldLayoutId id="2147484333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2400471"/>
            <a:ext cx="7938083" cy="1770053"/>
          </a:xfrm>
        </p:spPr>
        <p:txBody>
          <a:bodyPr>
            <a:noAutofit/>
          </a:bodyPr>
          <a:lstStyle/>
          <a:p>
            <a:r>
              <a:rPr lang="pl-PL" sz="3200" b="1" dirty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</a:t>
            </a:r>
            <a:r>
              <a:rPr lang="pl-PL" sz="3200" b="1" dirty="0" smtClean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prawozdanie </a:t>
            </a:r>
            <a:r>
              <a:rPr lang="pl-PL" sz="3200" b="1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 </a:t>
            </a:r>
            <a:r>
              <a:rPr lang="pl-PL" sz="3200" b="1" smtClean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działalności Powiatowego </a:t>
            </a:r>
            <a:r>
              <a:rPr lang="pl-PL" sz="3200" b="1" dirty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Urzędu Pracy </a:t>
            </a:r>
            <a:r>
              <a:rPr lang="pl-PL" sz="3200" b="1" dirty="0" smtClean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dla </a:t>
            </a:r>
            <a:r>
              <a:rPr lang="pl-PL" sz="3200" b="1" dirty="0">
                <a:ln>
                  <a:noFill/>
                </a:ln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Powiatu Warszawskiego Zachodniego za 2022 rok.</a:t>
            </a:r>
            <a:endParaRPr lang="pl-P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121569" cy="75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31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7425" y="457201"/>
            <a:ext cx="6939375" cy="811559"/>
          </a:xfrm>
        </p:spPr>
        <p:txBody>
          <a:bodyPr>
            <a:normAutofit fontScale="90000"/>
          </a:bodyPr>
          <a:lstStyle/>
          <a:p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w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powiecie </a:t>
            </a:r>
            <a:b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(stan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31.12.)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908564"/>
              </p:ext>
            </p:extLst>
          </p:nvPr>
        </p:nvGraphicFramePr>
        <p:xfrm>
          <a:off x="1816100" y="1988840"/>
          <a:ext cx="6150620" cy="3528392"/>
        </p:xfrm>
        <a:graphic>
          <a:graphicData uri="http://schemas.openxmlformats.org/drawingml/2006/table">
            <a:tbl>
              <a:tblPr/>
              <a:tblGrid>
                <a:gridCol w="1243732"/>
                <a:gridCol w="864096"/>
                <a:gridCol w="792088"/>
                <a:gridCol w="792088"/>
                <a:gridCol w="792088"/>
                <a:gridCol w="841028"/>
                <a:gridCol w="825500"/>
              </a:tblGrid>
              <a:tr h="647533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8085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STOPA BEZROBOCIA W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18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3411189210"/>
              </p:ext>
            </p:extLst>
          </p:nvPr>
        </p:nvGraphicFramePr>
        <p:xfrm>
          <a:off x="1115616" y="1484784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scene3d>
            <a:camera prst="orthographicFront">
              <a:rot lat="900000" lon="1200000" rev="0"/>
            </a:camera>
            <a:lightRig rig="threePt" dir="t"/>
          </a:scene3d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3620286"/>
              </p:ext>
            </p:extLst>
          </p:nvPr>
        </p:nvGraphicFramePr>
        <p:xfrm>
          <a:off x="611188" y="1124745"/>
          <a:ext cx="7921625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(stan 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31.12.2022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r.)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313236"/>
              </p:ext>
            </p:extLst>
          </p:nvPr>
        </p:nvGraphicFramePr>
        <p:xfrm>
          <a:off x="1124842" y="1556792"/>
          <a:ext cx="7561958" cy="4297177"/>
        </p:xfrm>
        <a:graphic>
          <a:graphicData uri="http://schemas.openxmlformats.org/drawingml/2006/table">
            <a:tbl>
              <a:tblPr/>
              <a:tblGrid>
                <a:gridCol w="840034"/>
                <a:gridCol w="1878112"/>
                <a:gridCol w="1324905"/>
                <a:gridCol w="1013658"/>
                <a:gridCol w="1325240"/>
                <a:gridCol w="1180009"/>
              </a:tblGrid>
              <a:tr h="359704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31.12.2022 r. 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59704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094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2496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 grudnia 2022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51290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17692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1063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502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170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102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941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453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170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102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940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87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122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851991"/>
              </p:ext>
            </p:extLst>
          </p:nvPr>
        </p:nvGraphicFramePr>
        <p:xfrm>
          <a:off x="1187624" y="1420812"/>
          <a:ext cx="7520881" cy="5090535"/>
        </p:xfrm>
        <a:graphic>
          <a:graphicData uri="http://schemas.openxmlformats.org/drawingml/2006/table">
            <a:tbl>
              <a:tblPr/>
              <a:tblGrid>
                <a:gridCol w="3791152"/>
                <a:gridCol w="788981"/>
                <a:gridCol w="1004158"/>
                <a:gridCol w="932432"/>
                <a:gridCol w="1004158"/>
              </a:tblGrid>
              <a:tr h="368011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</a:t>
                      </a:r>
                      <a:r>
                        <a:rPr lang="pl-PL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 3</a:t>
                      </a: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1.12.2022 r.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669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Wyszczególnienie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361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413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końcu m-ca sprawozdawczego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973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4136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96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634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72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352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112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posiadające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81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graphicFrame>
        <p:nvGraphicFramePr>
          <p:cNvPr id="9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855795"/>
              </p:ext>
            </p:extLst>
          </p:nvPr>
        </p:nvGraphicFramePr>
        <p:xfrm>
          <a:off x="252000" y="1124745"/>
          <a:ext cx="8280813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755" y="5848619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13524" y="1412776"/>
            <a:ext cx="79229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Wykonując usługę pośrednictwa pracy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pracownicy Powiatowego Urzędu Pracy dla Powiatu Warszawskiego Zachodniego pozyskali do </a:t>
            </a:r>
            <a:r>
              <a:rPr lang="pl-PL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współpracy </a:t>
            </a:r>
            <a:r>
              <a:rPr lang="pl-PL" b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r>
              <a:rPr lang="pl-PL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pracodawców, przyjęli do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5295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miejsca pracy,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5163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niesubsydiowanych,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 subsydiowanych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zorganizowano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staży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 Plan Działania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doradcy klienta indywidualnego: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założyli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1129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Indywidualnych Planów Działania;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czasie ich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Klienci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mieli możliwość określenia swoich mocnych i słabych stron, rozwijania umiejętności poszukiwania pracy oraz zdobywania nowych kompetencji zawodowych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lnSpc>
                <a:spcPct val="150000"/>
              </a:lnSpc>
            </a:pPr>
            <a:r>
              <a:rPr lang="pl-PL" sz="3200" b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Europejskie Dni Pracodawców</a:t>
            </a:r>
            <a:endParaRPr lang="pl-PL" sz="32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2103" y="0"/>
            <a:ext cx="1761897" cy="50601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907" y="5827687"/>
            <a:ext cx="890093" cy="1030313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83568" y="1564347"/>
            <a:ext cx="8460431" cy="4194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ramach Europejskich Dni Pracodawców w siedzibie Powiatowego Urzędu Pracy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dla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Powiatu Warszawskiego Zachodniego zorganizowane zostały spotkania dla osób poszukujących zatrudnienia oraz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pracodawców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 maja 2022 r. - spotkanie informacyjne dla Obywateli Ukrainy. Podczas spotkania przekazane zostały aktualne informacje dotyczące zatrudnienia,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także oferty pracy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z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Powiatu Warszawskiego Zachodniego oraz okolic. 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 maja 2022 r. – spotkanie informacyjne dedykowane pracodawcom zatrudniającym lub planującym zatrudnić cudzoziemców. W trakcie spotkania omówiono obowiązujące dokumenty dopuszczające cudzoziemców do rynku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pracy,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skupiając się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głównie                 na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zezwoleniach na pracę sezonową, oświadczeniach o powierzeniu wykonywania pracy oraz powiadomieniach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powierzeniu pracy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obywatelom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Ukrainy.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sz="12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pl-PL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80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608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4752528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listopada 2022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siedzibie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Powiatowego Urzędu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odbyły się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z="13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udział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wzięło około 300 osób bezrobotnych 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17 pracodawców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85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608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8028384" cy="4752528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kluczowe wydarzenie dla lokalnego rynku pracy. Adresatami były osoby poszukujące pracy, planujące zmianę dotychczasowego zatrudnienia, pracodawcy oraz kontrahenci wspierający             i związani z rynkiem pracy.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 to przede wszystkim przestrzeń                  do swobodnych spotkań  i rozmów. Forma wydarzenia sprzyjała interakcji, wymianie kontaktów i nawiązywaniu cennych znajomości. To również miejsce             do promocji lokalnej przedsiębiorczości, która wymaga nowych pracowników. 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Wiele rozmów uczestników targów (osób bezrobotnych i poszukujących pracy)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pracodawcami zaowocowało propozycjami współpracy. Z satysfakcją można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stwierdzić, że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zorganizowane przedsięwzięcie przyczyniło się do zacieśnienia współpracy Urzędu z partnerami rynku pracy.</a:t>
            </a:r>
            <a:endParaRPr lang="pl-PL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11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927" y="5848137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13524" y="1412776"/>
            <a:ext cx="7515992" cy="4752528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Podczas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targów oprócz pracodawców i pracowników Urzędu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do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dyspozycji byli specjaliści z:</a:t>
            </a: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Wojewódzkiego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Urzędu Pracy w Warszawie,</a:t>
            </a: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Okręgowego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Inspektoratu Pracy w Warszawie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Izby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Skarbowej,</a:t>
            </a: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Zakładu Ubezpieczeń Społecznych w Pruszkowie,</a:t>
            </a: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Urzędu do spraw Cudzoziemców.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Wiele osób korzystało ze sposobności, aby pozyskać informacje lub wyjaśnić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wątpliwości.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</p:txBody>
      </p:sp>
    </p:spTree>
    <p:extLst>
      <p:ext uri="{BB962C8B-B14F-4D97-AF65-F5344CB8AC3E}">
        <p14:creationId xmlns:p14="http://schemas.microsoft.com/office/powerpoint/2010/main" val="81036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850" y="5794141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80772" y="345378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Warszawskie Zachodnie Targi Pracy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755577" y="1879741"/>
            <a:ext cx="8330860" cy="3925524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None/>
            </a:pPr>
            <a:endParaRPr lang="pl-PL" sz="12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Lidl Sp. z o.o</a:t>
            </a:r>
            <a:r>
              <a:rPr lang="pl-PL" sz="16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.,</a:t>
            </a:r>
            <a:endParaRPr lang="pl-PL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Dawtona Sp z o.o</a:t>
            </a:r>
            <a:r>
              <a:rPr lang="pl-PL" sz="16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.,</a:t>
            </a:r>
            <a:endParaRPr lang="pl-PL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Jeronimo Martins Polska S.A</a:t>
            </a:r>
            <a:r>
              <a:rPr lang="pl-PL" sz="16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.,</a:t>
            </a:r>
            <a:endParaRPr lang="pl-PL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Leroy Merlin Polska Sp. z </a:t>
            </a:r>
            <a:r>
              <a:rPr lang="pl-PL" sz="160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o.o</a:t>
            </a:r>
            <a:r>
              <a:rPr lang="pl-PL" sz="160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.,</a:t>
            </a:r>
            <a:endParaRPr lang="pl-PL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Dino Polska S.A</a:t>
            </a:r>
            <a:r>
              <a:rPr lang="pl-PL" sz="16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.,</a:t>
            </a:r>
          </a:p>
          <a:p>
            <a:r>
              <a:rPr lang="pl-PL" sz="16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Straż Miejska m.st. Warszawy</a:t>
            </a:r>
            <a:r>
              <a:rPr lang="pl-PL" sz="16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Nadwiślański Oddział Straży Granicznej im. Powstania Warszawskiego,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Areszt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Śledczy w Warszawie – Służewcu,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fit you,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Bittner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Packaging Sp.j.,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PPH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Maxpol Sp. z o.o.,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Lagardere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Travel Retail Sp. z o.o.,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Seris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Konsalnet Holding S.A.,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Formika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Piotr Rafalski,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Stołeczne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Centrum Recyklingu Sp. z o.o.,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Fraikin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Polska Sp. z o.o., 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Miejskie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Przedsiębiorstwo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Wodociągów             i Kanalizacji w m.st. Warszawie S.A.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983475" y="1265031"/>
            <a:ext cx="7922972" cy="583620"/>
          </a:xfrm>
          <a:prstGeom prst="rect">
            <a:avLst/>
          </a:prstGeom>
        </p:spPr>
        <p:txBody>
          <a:bodyPr numCol="1" anchor="ctr">
            <a:normAutofit fontScale="2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8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Targach Pracy udział wzięli przedstawiciele następujących firm</a:t>
            </a:r>
            <a:r>
              <a:rPr lang="pl-PL" sz="8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0" t="20792" r="14514"/>
          <a:stretch/>
        </p:blipFill>
        <p:spPr bwMode="auto">
          <a:xfrm>
            <a:off x="2771800" y="3068960"/>
            <a:ext cx="353464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PORADNICTWO ZAWODOWE</a:t>
            </a:r>
            <a:endParaRPr lang="pl-PL" b="1" dirty="0">
              <a:solidFill>
                <a:schemeClr val="accent2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755576" y="1268760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2022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Zachodniego realizował zadania z zakresu poradnictwa zawodowego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poprzez: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porady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zawodowe - udzielono porad dla 76 osób.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Grupowe spotkania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dla osób bezrobotnych, w których uczestniczyło 28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osób.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potkania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dla osób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niezarejestrowanych.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Usługi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doradcze dla przedsiębiorców/pracodawców, z których skorzystało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52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klientów. Pomoc udzielana pracodawcom/przedsiębiorcom dotyczyła: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odpowiedniego doboru kandydatów do pracy spośród osób bezrobotnych spełniających określone wymagania i kwalifikacje,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określenia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wymagań dotyczących stanowiska pracy,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indywidualnego rozwoju zawodowego pracodawcy lub jego pracowników.</a:t>
            </a: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827584" y="1412776"/>
            <a:ext cx="799288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2022 r. Doradcy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zawodowi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Urzędu brali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udział w wydarzeniach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organizowanych przez instytucje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zewnętrzne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27 kwietnia 2022 r.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oradcy przeprowadzili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grupowe spotkanie informacyjne dla uczniów Specjalnego Ośrodka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Szkolno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Wychowawczego w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Lesznie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Doradcy przedstawili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uczestnikom prawa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obowiązki osób bezrobotnych oraz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usługi i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instrumenty rynku pracy realizowane przez Powiatowy Urząd Pracy. </a:t>
            </a: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29 września 2022 r.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pracownicy Urzędu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uczestniczyli w panelu dyskusyjnym dotyczącym zatwierdzenia „Programu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wychowawczo-profilaktycznego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2022/23” w Specjalnym Ośrodku           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Szkolno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Wychowawczym w Lesznie.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30 września 2022 r. pracownicy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Urzędu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uczestniczyli w panelu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ekspertów zorganizowanym przez Wojewódzki Urząd Pracy w Warszawie,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związku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prowadzoną prognozą zapotrzebowania na pracowników w 2023 r. w ramach ,,Barometru zawodów’’.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Spotkanie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odbyło się  w siedzibie  Powiatowego Urzędu Pracy dla Powiatu Warszawskiego Zachodniego.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96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579814" y="370909"/>
            <a:ext cx="6996525" cy="62737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827584" y="1340768"/>
            <a:ext cx="8316416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2022 r. Doradcy zawodowi PUP dla PWZ brali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również udział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wydarzeniach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dedykowanych uchodźcom z Ukrainy:</a:t>
            </a:r>
            <a:endParaRPr lang="pl-PL" sz="1200" dirty="0" smtClean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sierpnia 2022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r. uczestniczyli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spotkaniu informacyjnym w ramach projektu „</a:t>
            </a:r>
            <a:r>
              <a:rPr lang="pl-PL" sz="1200" dirty="0" err="1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Kamiliańskiego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Centrum Wsparcia Uchodźców” dla uchodźców z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Ukrainy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zamieszkujących gminę i miasto Łomianki. </a:t>
            </a:r>
            <a:endParaRPr lang="pl-PL" sz="1200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11 sierpnia 2022 r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uczestniczyli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spotkaniu informacyjnym dla uchodźców z Ukrainy, którzy mieszkają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Bramkach.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 sierpnia 2022 r.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Urząd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zorganizował spotkanie z uchodźcami  z Ukrainy. Spotkanie odbyło się w Willi Wiosenna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Święcicach.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17 i 18 sierpnia 2022 r.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Urząd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zorganizował spotkanie z uchodźcami z Ukrainy w „Domu 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Uchodźcy” w </a:t>
            </a:r>
            <a:r>
              <a:rPr lang="pl-PL" sz="1200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Ożarowie Mazowieckim</a:t>
            </a:r>
            <a:r>
              <a:rPr lang="pl-PL" sz="1200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Celem wyżej wymienionych spotkań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była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pomoc uchodźcom w wejściu na polski rynek pracy. Uczestnicy uzyskali informacje na temat legalizacji pobytu w Polsce, dowiedzieli się gdzie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jaki sposób mogą szukać pracy,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jakie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są metody poszukiwania zatrudnienia oraz możliwości samodzielnego wyszukiwania ofert pracy za pomocą stron internetowych, z jakich etapów składa się proces rekrutacyjny, a także na co zwrócić uwagę przy pisaniu CV oraz listu motywacyjnego. Uczestnicy spotkań otrzymali </a:t>
            </a:r>
            <a:r>
              <a:rPr lang="pl-PL" sz="12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vedemecum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z materiałami informacyjnymi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przygotowanymi                         przez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pracowników Urzędu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Pracy,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m.in.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wzór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CV przetłumaczony na język ukraiński, broszury dotyczące praw </a:t>
            </a:r>
            <a:r>
              <a:rPr lang="pl-PL" sz="12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i </a:t>
            </a:r>
            <a:r>
              <a:rPr lang="pl-PL" sz="1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obowiązków cudzoziemców.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20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25" y="2924944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83568" y="1412776"/>
            <a:ext cx="84648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Zachodniego zorganizował szkolenia w trybie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indywidualnym.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Szkolenia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były finansowane ze środków Funduszu Pracy i Europejskiego Funduszu Społecznego w ramach projektów: „Aktywizacja osób młodych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(IV)"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„Aktywizacja osób w wieku 30 lat i więcej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IV)".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l-PL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70808" y="1268760"/>
            <a:ext cx="7515992" cy="5256584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Powiatowy Urząd Pracy dla Powiatu Warszawskiego Zachodniego skierował na szkolenia indywidualne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osób bezrobotnych.</a:t>
            </a:r>
            <a:endParaRPr lang="pl-PL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Były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szkolenia z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zakresu m.in: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obsługi wózków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jezdniowych z egzaminem UDT,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prawa jazdy kat. C/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C+E/D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wraz z kwalifikację wstępną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przyspieszoną,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urs opiekuna dziennego,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urs stylizacji rzęs,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wizażu.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19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0" b="9272"/>
          <a:stretch/>
        </p:blipFill>
        <p:spPr bwMode="auto">
          <a:xfrm>
            <a:off x="8218493" y="5884142"/>
            <a:ext cx="936123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Krajowy Fundusz Szkoleniowy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683568" y="1412776"/>
            <a:ext cx="8460432" cy="4680520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2022 r. przyznany limit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wraz z rezerwą 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realizację kształcenia ustawicznego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ramach Krajowego Funduszu Szkoleniowego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wyniósł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669 267,32 zł. Urząd wydatkował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kwotę 660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736,30 zł., podpisał 50 umów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dofinansowanie z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pracodawcami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Pracodawcy korzystali </a:t>
            </a:r>
            <a:endParaRPr lang="pl-PL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dofinansowania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kosztów kursów, studiów podyplomowych, egzaminów oraz badań lekarskich i psychologicznych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siebie i swoich pracowników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wsparcia skorzystali przedsiębiorcy (mikro oraz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więksi),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także jednostki samorządowe (urzędy gmin i miast, ośrodki pomocy społecznej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Powiatowe Centrum Pomocy Rodzinie).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dofinansował koszty kształcenia ustawicznego dla łącznej liczby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373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osób.</a:t>
            </a:r>
          </a:p>
        </p:txBody>
      </p:sp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3"/>
          <a:stretch/>
        </p:blipFill>
        <p:spPr bwMode="auto">
          <a:xfrm>
            <a:off x="3389040" y="3356992"/>
            <a:ext cx="2952328" cy="187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INSTRUMENTY </a:t>
            </a:r>
          </a:p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RYNKU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publiczne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robót publicznych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zatrudnienie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znalazły 34 osoby bezrobotne.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Najwięcej miejsc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zorganizowali: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Zakład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Usług Komunalnych w Błoniu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Urząd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Leszno.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3013330"/>
            <a:ext cx="7515992" cy="2565107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pl-PL" sz="18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19970" y="2259478"/>
            <a:ext cx="7515992" cy="1296144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2022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na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prace interwencyjne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m.in.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pracodawców:</a:t>
            </a: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Placówka Opiekuńczo-Wychowawcza nr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Efekto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Krystyna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Bagińska,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Znowa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Zbigniew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Nowak,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Supreme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Style Michał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Cegłowski,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Credit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Capital Sp. z o.o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Serwis Sp. z o.o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JARCAR Żukowski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Jarosław,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Szkoła Podstawowa </a:t>
            </a:r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Edujoy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Słoneczko” S.C. Jarosław Mika, Małgorzata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Mika.</a:t>
            </a:r>
          </a:p>
          <a:p>
            <a:pPr marL="0" indent="0">
              <a:buNone/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Stanowiska, na których najczęściej organizowano prace interwencyjne to m.in.:</a:t>
            </a:r>
          </a:p>
          <a:p>
            <a:pPr marL="0" indent="0">
              <a:buNone/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Młodszy wychowawca, monter mebli, szlifierz materiałów drzewnych, konfekcjoner, doradca klienta, mechanik pojazdów, samochodowych, konserwator, opiekun dzienny.</a:t>
            </a:r>
          </a:p>
          <a:p>
            <a:pPr marL="0" indent="0">
              <a:buNone/>
            </a:pP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580225" y="199849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Prace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interwencyjne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06764"/>
            <a:ext cx="998173" cy="6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</a:rPr>
              <a:t>Staże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043608" y="2022856"/>
            <a:ext cx="7255972" cy="2819670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Cosy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Dozy Magdalena Zajdel ,</a:t>
            </a:r>
          </a:p>
          <a:p>
            <a:pPr fontAlgn="auto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Prywatne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Przedszkole "Śpiewające Brzdące" ,</a:t>
            </a: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Spedition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Mariusz Kafarowski,</a:t>
            </a:r>
          </a:p>
          <a:p>
            <a:pPr fontAlgn="auto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Kacper – Usługi </a:t>
            </a:r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Transortowe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Doorsystems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Michał Nagórski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Emily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Emilia </a:t>
            </a:r>
            <a:r>
              <a:rPr lang="pl-PL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Rowicka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</a:t>
            </a: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4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Dillcom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Sp. z o.o. ,</a:t>
            </a:r>
          </a:p>
          <a:p>
            <a:pPr fontAlgn="auto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Silver-Spaw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Piotr Bogucki .</a:t>
            </a:r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Sklep Wielobranżowy S.C. Stokrotka ,</a:t>
            </a:r>
          </a:p>
          <a:p>
            <a:pPr fontAlgn="auto"/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53459" y="1381964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2022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79 osób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odbycia stażu m.in. do n/w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pracodawców):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70808" y="5824177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Symbol zastępczy tekstu 2"/>
          <p:cNvSpPr txBox="1">
            <a:spLocks/>
          </p:cNvSpPr>
          <p:nvPr/>
        </p:nvSpPr>
        <p:spPr>
          <a:xfrm>
            <a:off x="1153459" y="4893292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ymbol zastępczy tekstu 2"/>
          <p:cNvSpPr txBox="1">
            <a:spLocks/>
          </p:cNvSpPr>
          <p:nvPr/>
        </p:nvSpPr>
        <p:spPr>
          <a:xfrm>
            <a:off x="1152457" y="4744286"/>
            <a:ext cx="7515992" cy="1079411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Stanowiska, na które najczęściej organizowano staże to m.in.:                       pracownik biurowy, pomoc administracyjna, sekretarka, mechanik samochodowy,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serwisant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sprzętu komputerowego, stylistka paznokci.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570220" y="148631"/>
            <a:ext cx="6996525" cy="1243607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Jednorazowe środki na podjęcie działalności gospodarczej 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755577" y="1236914"/>
            <a:ext cx="820891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w 2022 roku przyznał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 osobom bezrobotnym jednorazowe środki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podjęcie własnej działalności gospodarczej,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tym 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osoby niepełnosprawne otrzymały jednorazowe środki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otwarcie działalności gospodarczej ze środków PFRON.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2493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ymbol zastępczy tekstu 2"/>
          <p:cNvSpPr txBox="1">
            <a:spLocks/>
          </p:cNvSpPr>
          <p:nvPr/>
        </p:nvSpPr>
        <p:spPr>
          <a:xfrm>
            <a:off x="1142976" y="1772816"/>
            <a:ext cx="7515992" cy="4513704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fizjoterapeutyczna,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fotograficzna,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budowlane związane ze wznoszeniem budynków mieszkalnych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niemieszkalnych,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Produkcja pozostałej odzieży wierzchniej,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w zakresie specjalistycznego projektowania,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Sprzedaż detaliczna prowadzona przez domy sprzedaży wysyłkowej lub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 prawnicza,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związane z budową linii telekomunikacyjnych i elektroenergetycznych,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agencji reklamowych,</a:t>
            </a: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Pozaszkolne formy edukacji artystycznej,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wspomagająca edukację,</a:t>
            </a:r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Fryzjerstwo i pozostałe zabiegi kosmetyczne,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Działalność usługowa związana </a:t>
            </a:r>
            <a:b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zagospodarowaniem terenów zieleni.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2123728" y="404664"/>
            <a:ext cx="6891678" cy="72008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Rodzaj </a:t>
            </a:r>
            <a:r>
              <a:rPr lang="pl-PL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działalności prowadzonej przez osoby bezrobotne otrzymujące jednorazowe środki to m.in.:</a:t>
            </a:r>
          </a:p>
        </p:txBody>
      </p:sp>
    </p:spTree>
    <p:extLst>
      <p:ext uri="{BB962C8B-B14F-4D97-AF65-F5344CB8AC3E}">
        <p14:creationId xmlns:p14="http://schemas.microsoft.com/office/powerpoint/2010/main" val="213859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47095" y="242263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tekstu 2"/>
          <p:cNvSpPr txBox="1">
            <a:spLocks/>
          </p:cNvSpPr>
          <p:nvPr/>
        </p:nvSpPr>
        <p:spPr>
          <a:xfrm>
            <a:off x="1107034" y="1483698"/>
            <a:ext cx="7857454" cy="472643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zrefundował 2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pracodawcom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koszty wyposażenia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lub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doposażenia 2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stanowisk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dla skierowanych osób bezrobotnych na stanowiska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opiekun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klienta,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monter i konserwator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urządzeń przeciwpożarowych.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2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1691680" y="28678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Doposażenie stanowiska pracy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1115616" y="2087563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Inne zadania realizowane przez Powiatowy Urząd Pracy dla Powiatu Warszawskiego Zachodniego w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realizował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dwa projekty współfinansowane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Europejskiego Funduszu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Społecznego: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„Program Operacyjny Wiedza Edukacja Rozwój”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„Aktywizacja osób młodych pozostających bez pracy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powiecie warszawskim zachodnim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(IV)”,</a:t>
            </a: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„Regionalny Program Operacyjny Województwa Mazowieckiego”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pt. „Aktywizacja osób w wieku 30 lat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powyżej pozostających bez pracy w powiecie warszawskim zachodnim (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IV)”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az 5" descr="Logo z opisem Fundusze Europejskie Program Regionalny, flaga Polski z opisem Rzeczpospolita Polska, logo Mazowsza, flaga Unii Europejskiej i opis Unia Europejska Europejski Fundusz Społeczny" title="Logotyp dla projektów współfinansowanych z Europejskiego Funduszu Społecznego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56649" y="6238875"/>
            <a:ext cx="6477000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899593" y="1340768"/>
            <a:ext cx="8064896" cy="51125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„Aktywizacja osób młodych pozostających bez pracy w powiecie warszawskim zachodnim </a:t>
            </a:r>
            <a:r>
              <a:rPr lang="pl-PL" sz="16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  </a:t>
            </a:r>
            <a:r>
              <a:rPr lang="pl-PL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Programu Operacyjnego Wiedza Edukacja Rozwój </a:t>
            </a:r>
            <a:endParaRPr lang="pl-PL" sz="16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Celem projektu jest zwiększenie możliwości zatrudnienia osób młodych w wieku 18-29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 (przed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ukończeniem 30 roku życia), pozostających bez pracy, w tym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szczególności osób,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które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uczestniczą w kształceniu i szkoleniu (tzw. młodzież NEET). </a:t>
            </a:r>
          </a:p>
          <a:p>
            <a:pPr fontAlgn="auto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Wsparciem w ramach projektu 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objęto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osób, w tym: </a:t>
            </a:r>
            <a:b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szkoleniami -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osób, stażami –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osób, jednorazowymi środkami na podjęcie działalności gospodarczej –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osób, pracami interwencyjnymi –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osoby.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az 5" descr="Logo z opisem Fundusze Europejskie Program Regionalny, flaga Polski z opisem Rzeczpospolita Polska, logo Mazowsza, flaga Unii Europejskiej i opis Unia Europejska Europejski Fundusz Społeczny" title="Logotyp dla projektów współfinansowanych z Europejskiego Funduszu Społecznego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67000" y="6238875"/>
            <a:ext cx="647700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0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35696" y="166414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504520" y="1117188"/>
            <a:ext cx="7639480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300" b="1" dirty="0">
                <a:solidFill>
                  <a:schemeClr val="accent2">
                    <a:lumMod val="50000"/>
                  </a:schemeClr>
                </a:solidFill>
              </a:rPr>
              <a:t>Projekt „Aktywizacja osób w wieku 30 lat i powyżej pozostających bez pracy w powiecie warszawskim zachodnim (</a:t>
            </a: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</a:rPr>
              <a:t>IV)” </a:t>
            </a:r>
            <a:r>
              <a:rPr lang="pl-PL" sz="1300" b="1" dirty="0">
                <a:solidFill>
                  <a:schemeClr val="accent2">
                    <a:lumMod val="50000"/>
                  </a:schemeClr>
                </a:solidFill>
              </a:rPr>
              <a:t>w ramach Regionalnego Programu Operacyjnego Województwa </a:t>
            </a: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</a:rPr>
              <a:t>Mazowieckiego.</a:t>
            </a:r>
          </a:p>
          <a:p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Celem projektu jest zwiększenie możliwości zatrudnienia osób w wieku 30 lat i więcej zidentyfikowanych jako zagrożone na rynku pracy i ochrona istniejących miejsc pracy w związku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z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epidemią COVID-19 w powiecie warszawskim zachodnim.</a:t>
            </a:r>
          </a:p>
          <a:p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Projekt zakłada objęcie wsparciem osób bezrobotnych w wieku 30 lat i więcej zarejestrowanych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    w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Powiatowym Urzędzie Pracy dla Powiatu Warszawskiego Zachodniego tj.: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kobiet,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z niepełnosprawnościami,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długotrwale bezrobotnych,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w wieku 50 lat i więcej,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o niskich kwalifikacjach zawodowych,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oraz nienależących do ww. grup bezrobotnych mężczyzn w wieku 30-49 lat (z zastrzeżeniem,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      że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ich udział nie przekroczy 20% ogólnej liczby uczestników projektu, i mogą być objęci wsparciem jedynie w postaci szkoleń i jednorazowych środków na podjęcie działalności gospodarczej). </a:t>
            </a:r>
          </a:p>
          <a:p>
            <a:endParaRPr lang="pl-PL" sz="1300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Wsparciem w ramach projektu w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2022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r. objęto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43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osób, w tym: </a:t>
            </a:r>
          </a:p>
          <a:p>
            <a:pPr marL="269875"/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szkoleniami –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10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osób, stażami –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13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osób, jednorazowymi środkami na podjęcie działalności gospodarczej –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20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osób.</a:t>
            </a:r>
          </a:p>
          <a:p>
            <a:pPr marL="269875"/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Obraz 6" descr="Logo z opisem Fundusze Europejskie Program Regionalny, flaga Polski z opisem Rzeczpospolita Polska, logo Mazowsza, flaga Unii Europejskiej i opis Unia Europejska Europejski Fundusz Społeczny" title="Logotyp dla projektów współfinansowanych z Europejskiego Funduszu Społecznego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67000" y="6241668"/>
            <a:ext cx="647700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14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 Urzędu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5616" y="1421160"/>
            <a:ext cx="7515992" cy="393325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2022 r.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racownicy tut. Urzędu uczestniczyli w 48 szkoleniach indywidualnych.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Oświadczenia dot. cudzoziemców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zarejestrowanych oświadczeń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powierzeniu wykonywania pracy cudzoziemcom w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Powiatowym Urzędzie Pracy dla Powiatu Warszawskiego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Zachodniego w 2022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      -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7440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</a:t>
            </a: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oświadczeń: 310 szt.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Zgłoszenia dotyczyły głównie pracowników – obywateli Ukrainy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z tytułu oświadczeń o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powierzeniu wykonywania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cudzoziemcom: 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373 320,00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zł</a:t>
            </a:r>
            <a:endParaRPr lang="pl-PL" sz="2000" b="1" u="sng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Zezwolenia na pracę sezonową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zezwoleń typu S na pracę sezonową cudzoziemców w 2022 roku –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316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w tym: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 umorzeniu postępowania –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 szt.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tytułu zezwoleń na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dot. cudzoziemców: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190,00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zł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30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755576" y="1988840"/>
            <a:ext cx="8136715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 wygenerowanego dochodu przez Powiatowy Urząd Pracy dla Powiatu Warszawskiego Zachodniego w 2022 r. z tytułu zezwoleń na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cudzoziemców      oraz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tytułu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oświadczeń o powierzeniu wykonywania pracy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 wynosi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381 510,00 zł.</a:t>
            </a:r>
            <a:b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1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403648" y="1988840"/>
            <a:ext cx="7488643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złożonych przez pracodawców powiadomień  o powierzeniu pracy obywatelom Ukrainy                   w związku z konfliktem zbrojnym na Ukrainie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5 313.</a:t>
            </a:r>
            <a:endParaRPr lang="pl-P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44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Informacje Starosty na temat zaspokojenia potrzeb kadrowych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wydano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4060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Informacji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Starosty na temat możliwości zaspokojenia potrzeb kadrowych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podmiotów powierzających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wykonanie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cudzoziemcom, obejmujących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obywateli polskich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cudzoziemców określonych w art. 87 ust. 1 pkt 1-11 ustawy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promocji zatrudnienia i instytucjach rynku pracy, zarejestrowanych jako osoby bezrobotne lub poszukujące pracy. </a:t>
            </a:r>
          </a:p>
        </p:txBody>
      </p:sp>
    </p:spTree>
    <p:extLst>
      <p:ext uri="{BB962C8B-B14F-4D97-AF65-F5344CB8AC3E}">
        <p14:creationId xmlns:p14="http://schemas.microsoft.com/office/powerpoint/2010/main" val="4788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46" y="297359"/>
            <a:ext cx="973931" cy="648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115616" y="1314452"/>
            <a:ext cx="7848872" cy="48508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pl-PL" sz="900" b="1" dirty="0">
              <a:solidFill>
                <a:srgbClr val="33A583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129536" y="474052"/>
            <a:ext cx="68407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36947"/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REJESTR CZYNNOŚCI </a:t>
            </a:r>
            <a:r>
              <a:rPr lang="pl-PL" sz="1200" b="1" dirty="0" smtClean="0">
                <a:solidFill>
                  <a:srgbClr val="33A583">
                    <a:lumMod val="50000"/>
                  </a:srgbClr>
                </a:solidFill>
              </a:rPr>
              <a:t>WYKONANYCH PRZEZ PUP DLA PWZ </a:t>
            </a:r>
          </a:p>
          <a:p>
            <a:pPr algn="ctr" defTabSz="336947"/>
            <a:r>
              <a:rPr lang="pl-PL" sz="1200" b="1" dirty="0" smtClean="0">
                <a:solidFill>
                  <a:srgbClr val="33A583">
                    <a:lumMod val="50000"/>
                  </a:srgbClr>
                </a:solidFill>
              </a:rPr>
              <a:t>DOT</a:t>
            </a:r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. POMOCY OBYWATELOM </a:t>
            </a:r>
            <a:r>
              <a:rPr lang="pl-PL" sz="1200" b="1" dirty="0" smtClean="0">
                <a:solidFill>
                  <a:srgbClr val="33A583">
                    <a:lumMod val="50000"/>
                  </a:srgbClr>
                </a:solidFill>
              </a:rPr>
              <a:t>UKRAINY W </a:t>
            </a:r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ZWIĄKU Z KONFLIKTEM ZBROJNYM </a:t>
            </a:r>
            <a:r>
              <a:rPr lang="pl-PL" sz="1200" b="1" dirty="0" smtClean="0">
                <a:solidFill>
                  <a:srgbClr val="33A583">
                    <a:lumMod val="50000"/>
                  </a:srgbClr>
                </a:solidFill>
              </a:rPr>
              <a:t>                      NA </a:t>
            </a:r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UKRAINIE	</a:t>
            </a:r>
          </a:p>
        </p:txBody>
      </p:sp>
      <p:sp>
        <p:nvSpPr>
          <p:cNvPr id="7" name="Prostokąt 6"/>
          <p:cNvSpPr/>
          <p:nvPr/>
        </p:nvSpPr>
        <p:spPr>
          <a:xfrm>
            <a:off x="899592" y="1294516"/>
            <a:ext cx="7920880" cy="4778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rozpowszechnienie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informacji dotyczących pomocy obywatelom Ukrainy poprzez umieszczenie informacji oraz ulotek w przestrzeni publicznej PUP, na stronie internetowej PUP dla PWZ oraz na </a:t>
            </a:r>
            <a:r>
              <a:rPr lang="pl-PL" sz="12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facebook'u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rozpowszechnienie informacji dotyczących bezpłatnych szkoleń m.in. z języka polskiego dla obywateli Ukrainy poprzez umieszczenie informacji oraz ulotek w przestrzeni publicznej PUP, na stronie internetowej 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PUP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PWZ oraz na </a:t>
            </a:r>
            <a:r>
              <a:rPr lang="pl-PL" sz="12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facebook'u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utworzenie punktu informacyjnego/ kontaktowego w PUP,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zakup tłumacza mowy,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zatrudnienie stażystki - tłumacza jęz. ukraińskiego,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udzielanie informacji, rejestracja, obsługa obywateli Ukrainy z tłumaczeniem na język ukraiński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uczestnictwo w spotkaniach organizowanych przez urzędy gmin,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spotkania Dyrektora PUP z Wójtami/Burmistrzami </a:t>
            </a:r>
            <a:r>
              <a:rPr lang="pl-PL" sz="12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działań na rzecz pomocy dla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opracowanie informacji/ oświadczeń dla obywateli Ukrainy oraz ich tłumaczenie,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utworzenie bazy ofert pracy oraz upowszechnianie jej wśród potrzebujących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umieszczenie na stronie internetowej PUP ofert pracy w języku ukraińskim,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uczestnictwo w targach pracy w Błoniu oraz w Łomiankach, przeznaczonych m.in. dla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endParaRPr lang="pl-PL" sz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endParaRPr lang="pl-PL" sz="11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17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128" y="232240"/>
            <a:ext cx="973931" cy="648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2526576" y="1314452"/>
            <a:ext cx="5247394" cy="60866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pl-PL" sz="900" b="1" dirty="0">
              <a:solidFill>
                <a:srgbClr val="33A583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979712" y="1808820"/>
            <a:ext cx="5886654" cy="35643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8BB434">
                  <a:lumMod val="75000"/>
                </a:srgbClr>
              </a:buClr>
              <a:buNone/>
            </a:pPr>
            <a:endParaRPr lang="pl-PL" sz="1800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107128" y="1190361"/>
            <a:ext cx="80104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spotkanie z pracodawcami - seminarium dot. zatrudnienia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 obywatelom Ukrainy w uzyskiwaniu bezpłatnych kursów języka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polskiego,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stała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współpraca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z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Urzędami Gmin oraz Wydziałem Zarządzania Kryzysowego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Spraw Obronnych PWZ,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otwarcie z dniem 9 maja zamiejscowych Punktów Obsługi Klienta,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rozpowszechnienie w Punktach Pomocy Uchodźcom/ Miejscach Zakwaterowania dla Uchodźców informacji </a:t>
            </a:r>
            <a:r>
              <a:rPr lang="pl-PL" sz="1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o 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wsparciu oferowanym przez PUP (m.in. rejestracji, prawach </a:t>
            </a:r>
            <a:b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obowiązkach cudzoziemców), ofertach pracy, ulotek w języku ukraińskim dot. zatrudnienia, ważnych adresów, numerów telefonów, infolinii oraz form pomocy jaką uchodźcy mogą uzyskać ze strony Urzędu Pracy,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 Pracodawcom w uzyskaniu pracowników -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ramach Europejskich Dni Pracodawców zorganizowanie spotkania dla Pracodawców chcących zatrudnić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udział w targach organizowanych przez Mazowiecki Urząd Wojewódzki w Warszawie pn. „Dzień aktywizacji zawodowej migrantów z Ukrainy”,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zorganizowanie staży i robót publicznych dla obywateli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rejestracja, ewidencja i kontrola terminowości składanych przez Pracodawców powiadomień o powierzeniu pracy obywatelom Ukrainy,</a:t>
            </a:r>
            <a:endParaRPr lang="pl-PL" sz="1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uczestnictwo w spotkaniu zrealizowanym w ramach projektu " </a:t>
            </a:r>
            <a:r>
              <a:rPr lang="pl-PL" sz="12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Kamiliańskiego</a:t>
            </a:r>
            <a:r>
              <a:rPr lang="pl-PL" sz="1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centrum Wsparcia Uchodźców".</a:t>
            </a:r>
            <a:endParaRPr lang="pl-PL" sz="12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267744" y="248736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36947"/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REJESTR CZYNNOŚCI WYKONANAYCH PRZEZ PUP DLA PWZ </a:t>
            </a:r>
          </a:p>
          <a:p>
            <a:pPr lvl="0" algn="ctr" defTabSz="336947"/>
            <a:r>
              <a:rPr lang="pl-PL" sz="1200" b="1" dirty="0">
                <a:solidFill>
                  <a:srgbClr val="33A583">
                    <a:lumMod val="50000"/>
                  </a:srgbClr>
                </a:solidFill>
              </a:rPr>
              <a:t>DOT. POMOCY OBYWATELOM UKRAINY W ZWIĄKU Z KONFLIKTEM ZBROJNYM                       NA UKRAINIE	</a:t>
            </a:r>
          </a:p>
        </p:txBody>
      </p:sp>
    </p:spTree>
    <p:extLst>
      <p:ext uri="{BB962C8B-B14F-4D97-AF65-F5344CB8AC3E}">
        <p14:creationId xmlns:p14="http://schemas.microsoft.com/office/powerpoint/2010/main" val="37912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Decyzje administracyjne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268760"/>
            <a:ext cx="78488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w toku postępowania administracyjnego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wydał ogółem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1367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decyzji dotyczących osób bezrobotnych i poszukujących pracy,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tego zaskarżonych do II instancji –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która została uchylona.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75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967304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406" y="6489190"/>
            <a:ext cx="1192427" cy="357644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899592" y="2060848"/>
            <a:ext cx="8172400" cy="426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związku z zakończoną realizacją wsparcia oraz złożonymi formularzami rozliczeniowymi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do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umów o udzielenie dofinansowania części kosztów wynagrodzeń pracowników oraz należnych od tych wynagrodzeń składek na ubezpieczenia społeczne Przedsiębiorcom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art. 15zzb), organizacjom pozarządowym (art. 15zze) oraz kościelnej osobie prawnej (art. 15 zze</a:t>
            </a:r>
            <a:r>
              <a:rPr lang="pl-PL" sz="1400" baseline="30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PUP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2022 roku przeprowadził kontrolę w zakresie poprawności wydatkowania środków, podczas której Pracodawcy zostali zobowiązani dostarczyć dokumenty potwierdzające wykorzystanie otrzymanej pomocy.  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2022 r. przeprowadzono również kontrole u Przedsiębiorców, którzy otrzymali dotacje </a:t>
            </a:r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na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pokrycie bieżących kosztów prowadzenia działalności gospodarczej dla mikro </a:t>
            </a:r>
            <a:b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małych przedsiębiorstw (art. 15zze</a:t>
            </a:r>
            <a:r>
              <a:rPr lang="pl-PL" sz="1400" baseline="30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pl-PL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 Rozporządzenie), mające na celu weryfikację wykorzystania otrzymanych środków zgodnie z przeznaczeniem. Przedsiębiorcy zostali zobowiązani dostarczyć dokumenty potwierdzające wykorzystanie otrzymanej pomocy.</a:t>
            </a:r>
            <a:endParaRPr lang="pl-PL" sz="14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l-PL" sz="1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043608" y="1246252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W ramach tarczy antykryzysowej COVID-19 Powiatowy Urząd Pracy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</a:rPr>
              <a:t>dla Powiatu Warszawskiego Zachodniego realizował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</a:rPr>
              <a:t>następujące zadania:</a:t>
            </a:r>
          </a:p>
        </p:txBody>
      </p:sp>
      <p:sp>
        <p:nvSpPr>
          <p:cNvPr id="8" name="Prostokąt 7"/>
          <p:cNvSpPr/>
          <p:nvPr/>
        </p:nvSpPr>
        <p:spPr>
          <a:xfrm>
            <a:off x="1547664" y="307023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400" b="1" dirty="0" smtClean="0">
                <a:solidFill>
                  <a:srgbClr val="33A583">
                    <a:lumMod val="50000"/>
                  </a:srgbClr>
                </a:solidFill>
              </a:rPr>
              <a:t>Kontrola </a:t>
            </a:r>
            <a:r>
              <a:rPr lang="pl-PL" sz="2400" b="1" dirty="0">
                <a:solidFill>
                  <a:srgbClr val="33A583">
                    <a:lumMod val="50000"/>
                  </a:srgbClr>
                </a:solidFill>
              </a:rPr>
              <a:t>instrumentów </a:t>
            </a:r>
            <a:r>
              <a:rPr lang="pl-PL" sz="2400" b="1" dirty="0" smtClean="0">
                <a:solidFill>
                  <a:srgbClr val="33A583">
                    <a:lumMod val="50000"/>
                  </a:srgbClr>
                </a:solidFill>
              </a:rPr>
              <a:t>Tarczy </a:t>
            </a:r>
            <a:r>
              <a:rPr lang="pl-PL" sz="2400" b="1" dirty="0">
                <a:solidFill>
                  <a:srgbClr val="33A583">
                    <a:lumMod val="50000"/>
                  </a:srgbClr>
                </a:solidFill>
              </a:rPr>
              <a:t>Antykryzysowej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6403224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967304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1331640" y="213782"/>
            <a:ext cx="6925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Dane statystyczne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</a:rPr>
              <a:t>dotyczące wyników kontroli instrumentów </a:t>
            </a:r>
            <a:endParaRPr lang="pl-PL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Tarczy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</a:rPr>
              <a:t>Antykryzysowej - stan na 31.12.2022 r.</a:t>
            </a:r>
            <a:endParaRPr lang="pl-PL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899592" y="1274084"/>
          <a:ext cx="7920880" cy="48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9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82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522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28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5117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599585"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Instrument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złożonych wniosków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wniosków rozpatrzonych pozytywnie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wypłaconego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dofinansowania w zł.</a:t>
                      </a:r>
                      <a:endParaRPr lang="pl-PL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Liczba wniosków podlegających kontroli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Liczba pozytywnie rozliczonych wniosków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nienależnie pobranego dofinansowania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(spłacona</a:t>
                      </a:r>
                      <a:r>
                        <a:rPr lang="pl-PL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w zł.</a:t>
                      </a:r>
                      <a:endParaRPr lang="pl-PL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nienależnie</a:t>
                      </a:r>
                      <a:r>
                        <a:rPr lang="pl-PL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pobranego dofinansowania (</a:t>
                      </a:r>
                      <a:r>
                        <a:rPr lang="pl-PL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spłaty</a:t>
                      </a:r>
                      <a:r>
                        <a:rPr lang="pl-PL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w zł.</a:t>
                      </a:r>
                      <a:endParaRPr lang="pl-PL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8219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 składek na ubezpieczenia społeczne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16 410 847,29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183 136,05 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361 342,77 zł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30748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</a:t>
                      </a:r>
                      <a:r>
                        <a:rPr lang="pl-PL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części kosztów wynagrodzeń pracowników organizacji pozarządowych oraz należnych składek na ubezpieczenia społeczne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93 064,82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82668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</a:t>
                      </a:r>
                      <a:r>
                        <a:rPr lang="pl-PL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składek na ubezpieczenia społeczne jednostki organizacji kościoła, związku wyznaniowego oraz kościelnej osoby prawnej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54 300,00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21320">
                <a:tc>
                  <a:txBody>
                    <a:bodyPr/>
                    <a:lstStyle/>
                    <a:p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Dotacje na pokrycie bieżących kosztów prowadzenia działalności gospodarczej dla mikro i małych przedsiębiorstw określonych branż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2053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1842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9 200 571,71</a:t>
                      </a:r>
                    </a:p>
                    <a:p>
                      <a:pPr algn="ctr"/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27 834,22 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64 568,98 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406" y="6489190"/>
            <a:ext cx="1192427" cy="35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555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411760" y="2204864"/>
            <a:ext cx="46875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FINANSE</a:t>
            </a:r>
            <a:endParaRPr lang="pl-PL" sz="8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27" y="422"/>
            <a:ext cx="1092026" cy="728017"/>
          </a:xfrm>
          <a:prstGeom prst="rect">
            <a:avLst/>
          </a:prstGeom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19953" y="93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Aktywne formy przeciwdziałania bezrobociu w 2022 r.</a:t>
            </a:r>
            <a:endParaRPr lang="pl-PL"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654723"/>
              </p:ext>
            </p:extLst>
          </p:nvPr>
        </p:nvGraphicFramePr>
        <p:xfrm>
          <a:off x="1115618" y="789024"/>
          <a:ext cx="8028382" cy="5888986"/>
        </p:xfrm>
        <a:graphic>
          <a:graphicData uri="http://schemas.openxmlformats.org/drawingml/2006/table">
            <a:tbl>
              <a:tblPr/>
              <a:tblGrid>
                <a:gridCol w="1186773"/>
                <a:gridCol w="975499"/>
                <a:gridCol w="828650"/>
                <a:gridCol w="839140"/>
                <a:gridCol w="870608"/>
                <a:gridCol w="873230"/>
                <a:gridCol w="797182"/>
                <a:gridCol w="828650"/>
                <a:gridCol w="828650"/>
              </a:tblGrid>
              <a:tr h="317881">
                <a:tc rowSpan="3">
                  <a:txBody>
                    <a:bodyPr/>
                    <a:lstStyle/>
                    <a:p>
                      <a:pPr algn="ctr" fontAlgn="b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195" marR="6195" marT="61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PLAN na 2022 r.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6A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WYDATKI 2022 r.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0508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OGÓŁEM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FF0000"/>
                          </a:solidFill>
                          <a:effectLst/>
                          <a:latin typeface="Corbel" panose="020B0503020204020204" pitchFamily="34" charset="0"/>
                        </a:rPr>
                        <a:t>FP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A14022"/>
                          </a:solidFill>
                          <a:effectLst/>
                          <a:latin typeface="Corbel" panose="020B0503020204020204" pitchFamily="34" charset="0"/>
                        </a:rPr>
                        <a:t>EFS –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800080"/>
                          </a:solidFill>
                          <a:effectLst/>
                          <a:latin typeface="Corbel" panose="020B0503020204020204" pitchFamily="34" charset="0"/>
                        </a:rPr>
                        <a:t>EFS - RPO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OGÓŁEM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FF0000"/>
                          </a:solidFill>
                          <a:effectLst/>
                          <a:latin typeface="Corbel" panose="020B0503020204020204" pitchFamily="34" charset="0"/>
                        </a:rPr>
                        <a:t>FP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A14022"/>
                          </a:solidFill>
                          <a:effectLst/>
                          <a:latin typeface="Corbel" panose="020B0503020204020204" pitchFamily="34" charset="0"/>
                        </a:rPr>
                        <a:t>EFS –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800080"/>
                          </a:solidFill>
                          <a:effectLst/>
                          <a:latin typeface="Corbel" panose="020B0503020204020204" pitchFamily="34" charset="0"/>
                        </a:rPr>
                        <a:t>EFS - RPO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08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A14022"/>
                          </a:solidFill>
                          <a:effectLst/>
                          <a:latin typeface="Corbel" panose="020B0503020204020204" pitchFamily="34" charset="0"/>
                        </a:rPr>
                        <a:t>PO WER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A14022"/>
                          </a:solidFill>
                          <a:effectLst/>
                          <a:latin typeface="Corbel" panose="020B0503020204020204" pitchFamily="34" charset="0"/>
                        </a:rPr>
                        <a:t> PO WER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0508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STAŻE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810 525,31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402 988,00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147 537,31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736 414,09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235 861,33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356 087,92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144 464,84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5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ROBOTY PUBLICZNE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502 137,22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502 137,22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455 270,62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455 270,62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-      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2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PRACE INTERWENCYJNE 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96 055,46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26 055,46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78 315,79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58 458,91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19 856,88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08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SZKOLENIA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398 014,84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60 821,34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47 193,50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327 915,65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229 306,96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54 709,84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43 898,85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2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STUDIA PODYPLOMOWE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28 887,54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28 887,54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2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PRACE SPOŁECZNIE UŻYTECZNE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7 344,00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7 344,00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7 344,00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7 344,00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2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ŚRODKI NA PODJĘCIE DZIAŁ. GOSP.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2 601 336,70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1 485 518,78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504 717,92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611 100,00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2 490 427,60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1 404 011,89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477 546,98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608 868,73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25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DOFINANSOWANIE WYNAGRODZENIA ZA ZATRUDNIENIE BEZROBOTNEGO 50+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52 380,00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52 380,00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06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REFUNDACJA KOSZTÓW WYPOSAŻENIA I DOPOSAŻENIA STANOWISKA PRACY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66 750,00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66 750,00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3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INNE WYDATKI (BADANIA BEZROBOTNYCH)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5 898,57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5 898,57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3 512,00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3 512,00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5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BON NA ZASIEDLENIA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08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RAZEM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4 646 312,10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2 845 898,57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994 582,72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805 830,81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4 252 217,29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2 546 783,25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908 201,62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797 232,42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762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KRAJOWY FUNDUSZ SZKOLENIOWY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669 267,32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669 267,32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660 736,30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660 736,30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5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COVID-19</a:t>
                      </a:r>
                    </a:p>
                  </a:txBody>
                  <a:tcPr marL="6195" marR="6195" marT="61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20 000,00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37">
                <a:tc>
                  <a:txBody>
                    <a:bodyPr/>
                    <a:lstStyle/>
                    <a:p>
                      <a:pPr algn="l" rtl="0" fontAlgn="b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orbel" panose="020B0503020204020204" pitchFamily="34" charset="0"/>
                        </a:rPr>
                        <a:t>OGÓŁEM</a:t>
                      </a:r>
                    </a:p>
                  </a:txBody>
                  <a:tcPr marL="6195" marR="6195" marT="61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5 815 579,42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4 015 165,89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994 582,72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805 830,81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4 932 953,59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3 227 519,55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908 201,62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797 232,42</a:t>
                      </a:r>
                    </a:p>
                  </a:txBody>
                  <a:tcPr marL="6195" marR="6195" marT="61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03629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91680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Pasywne wydatki z Funduszu Pracy w </a:t>
            </a:r>
            <a:r>
              <a:rPr lang="pl-PL" sz="2400" b="1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393976"/>
              </p:ext>
            </p:extLst>
          </p:nvPr>
        </p:nvGraphicFramePr>
        <p:xfrm>
          <a:off x="1619672" y="1484782"/>
          <a:ext cx="6840760" cy="3672412"/>
        </p:xfrm>
        <a:graphic>
          <a:graphicData uri="http://schemas.openxmlformats.org/drawingml/2006/table">
            <a:tbl>
              <a:tblPr/>
              <a:tblGrid>
                <a:gridCol w="5073290"/>
                <a:gridCol w="1767470"/>
              </a:tblGrid>
              <a:tr h="68323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Wybrane zadania 2022 r.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Wydatkowana kwota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zasiłki dla bezrobotnych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3 296 423,95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dodatki aktywizacyjne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180 734,70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wezwań, zawiadomień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87 221,43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systemu informatycznego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274 393,51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7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szkolenia kadr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36 690,00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591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 FP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3 875 463,59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</a:tr>
              <a:tr h="649077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składka zdrowotna za osoby bezrobotne bez prawa do zasiłku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1 222 739,20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41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3.xml><?xml version="1.0" encoding="utf-8"?>
<a:theme xmlns:a="http://schemas.openxmlformats.org/drawingml/2006/main" name="1_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19831</TotalTime>
  <Words>3145</Words>
  <Application>Microsoft Office PowerPoint</Application>
  <PresentationFormat>Pokaz na ekranie (4:3)</PresentationFormat>
  <Paragraphs>598</Paragraphs>
  <Slides>48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48</vt:i4>
      </vt:variant>
    </vt:vector>
  </HeadingPairs>
  <TitlesOfParts>
    <vt:vector size="61" baseType="lpstr">
      <vt:lpstr>Arial Unicode MS</vt:lpstr>
      <vt:lpstr>Arial</vt:lpstr>
      <vt:lpstr>Calibri</vt:lpstr>
      <vt:lpstr>Calibri Light</vt:lpstr>
      <vt:lpstr>Corbel</vt:lpstr>
      <vt:lpstr>Symbol</vt:lpstr>
      <vt:lpstr>Times New Roman</vt:lpstr>
      <vt:lpstr>Verdana</vt:lpstr>
      <vt:lpstr>Wingdings</vt:lpstr>
      <vt:lpstr>Wingdings 2</vt:lpstr>
      <vt:lpstr>HDOfficeLightV0</vt:lpstr>
      <vt:lpstr>Paralaksa</vt:lpstr>
      <vt:lpstr>1_Paralaksa</vt:lpstr>
      <vt:lpstr>Sprawozdanie z działalności Powiatowego Urzędu Pracy                   dla Powiatu Warszawskiego Zachodniego za 2022 rok.</vt:lpstr>
      <vt:lpstr>Stopa bezrobocia w powiecie  (stan na 31.12.)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Suma wygenerowanego dochodu przez Powiatowy Urząd Pracy dla Powiatu Warszawskiego Zachodniego w 2022 r. z tytułu zezwoleń na pracę sezonową cudzoziemców      oraz z tytułu oświadczeń o powierzeniu wykonywania pracy cudzoziemcom wynosi 381 510,00 zł. </vt:lpstr>
      <vt:lpstr>Liczba złożonych przez pracodawców powiadomień  o powierzeniu pracy obywatelom Ukrainy                   w związku z konfliktem zbrojnym na Ukrainie – 5 313.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Anna Wojciechowska</cp:lastModifiedBy>
  <cp:revision>1769</cp:revision>
  <cp:lastPrinted>2023-04-12T05:44:36Z</cp:lastPrinted>
  <dcterms:created xsi:type="dcterms:W3CDTF">2008-06-02T06:50:43Z</dcterms:created>
  <dcterms:modified xsi:type="dcterms:W3CDTF">2023-06-02T12:16:06Z</dcterms:modified>
</cp:coreProperties>
</file>