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4014" r:id="rId2"/>
  </p:sldMasterIdLst>
  <p:notesMasterIdLst>
    <p:notesMasterId r:id="rId80"/>
  </p:notesMasterIdLst>
  <p:handoutMasterIdLst>
    <p:handoutMasterId r:id="rId81"/>
  </p:handoutMasterIdLst>
  <p:sldIdLst>
    <p:sldId id="286" r:id="rId3"/>
    <p:sldId id="290" r:id="rId4"/>
    <p:sldId id="360" r:id="rId5"/>
    <p:sldId id="258" r:id="rId6"/>
    <p:sldId id="259" r:id="rId7"/>
    <p:sldId id="287" r:id="rId8"/>
    <p:sldId id="288" r:id="rId9"/>
    <p:sldId id="289" r:id="rId10"/>
    <p:sldId id="291" r:id="rId11"/>
    <p:sldId id="405" r:id="rId12"/>
    <p:sldId id="296" r:id="rId13"/>
    <p:sldId id="312" r:id="rId14"/>
    <p:sldId id="295" r:id="rId15"/>
    <p:sldId id="313" r:id="rId16"/>
    <p:sldId id="314" r:id="rId17"/>
    <p:sldId id="383" r:id="rId18"/>
    <p:sldId id="315" r:id="rId19"/>
    <p:sldId id="399" r:id="rId20"/>
    <p:sldId id="316" r:id="rId21"/>
    <p:sldId id="385" r:id="rId22"/>
    <p:sldId id="301" r:id="rId23"/>
    <p:sldId id="300" r:id="rId24"/>
    <p:sldId id="299" r:id="rId25"/>
    <p:sldId id="307" r:id="rId26"/>
    <p:sldId id="375" r:id="rId27"/>
    <p:sldId id="391" r:id="rId28"/>
    <p:sldId id="392" r:id="rId29"/>
    <p:sldId id="367" r:id="rId30"/>
    <p:sldId id="388" r:id="rId31"/>
    <p:sldId id="389" r:id="rId32"/>
    <p:sldId id="390" r:id="rId33"/>
    <p:sldId id="366" r:id="rId34"/>
    <p:sldId id="400" r:id="rId35"/>
    <p:sldId id="401" r:id="rId36"/>
    <p:sldId id="386" r:id="rId37"/>
    <p:sldId id="339" r:id="rId38"/>
    <p:sldId id="338" r:id="rId39"/>
    <p:sldId id="370" r:id="rId40"/>
    <p:sldId id="368" r:id="rId41"/>
    <p:sldId id="407" r:id="rId42"/>
    <p:sldId id="408" r:id="rId43"/>
    <p:sldId id="381" r:id="rId44"/>
    <p:sldId id="387" r:id="rId45"/>
    <p:sldId id="340" r:id="rId46"/>
    <p:sldId id="352" r:id="rId47"/>
    <p:sldId id="342" r:id="rId48"/>
    <p:sldId id="343" r:id="rId49"/>
    <p:sldId id="377" r:id="rId50"/>
    <p:sldId id="394" r:id="rId51"/>
    <p:sldId id="402" r:id="rId52"/>
    <p:sldId id="403" r:id="rId53"/>
    <p:sldId id="404" r:id="rId54"/>
    <p:sldId id="384" r:id="rId55"/>
    <p:sldId id="336" r:id="rId56"/>
    <p:sldId id="337" r:id="rId57"/>
    <p:sldId id="347" r:id="rId58"/>
    <p:sldId id="348" r:id="rId59"/>
    <p:sldId id="345" r:id="rId60"/>
    <p:sldId id="379" r:id="rId61"/>
    <p:sldId id="349" r:id="rId62"/>
    <p:sldId id="361" r:id="rId63"/>
    <p:sldId id="354" r:id="rId64"/>
    <p:sldId id="350" r:id="rId65"/>
    <p:sldId id="380" r:id="rId66"/>
    <p:sldId id="409" r:id="rId67"/>
    <p:sldId id="333" r:id="rId68"/>
    <p:sldId id="331" r:id="rId69"/>
    <p:sldId id="327" r:id="rId70"/>
    <p:sldId id="393" r:id="rId71"/>
    <p:sldId id="378" r:id="rId72"/>
    <p:sldId id="398" r:id="rId73"/>
    <p:sldId id="325" r:id="rId74"/>
    <p:sldId id="324" r:id="rId75"/>
    <p:sldId id="406" r:id="rId76"/>
    <p:sldId id="323" r:id="rId77"/>
    <p:sldId id="322" r:id="rId78"/>
    <p:sldId id="355" r:id="rId79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CF7A7"/>
    <a:srgbClr val="800080"/>
    <a:srgbClr val="3399FF"/>
    <a:srgbClr val="FFFF66"/>
    <a:srgbClr val="CC3300"/>
    <a:srgbClr val="800000"/>
    <a:srgbClr val="5C9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0" autoAdjust="0"/>
    <p:restoredTop sz="88226" autoAdjust="0"/>
  </p:normalViewPr>
  <p:slideViewPr>
    <p:cSldViewPr>
      <p:cViewPr varScale="1">
        <p:scale>
          <a:sx n="96" d="100"/>
          <a:sy n="96" d="100"/>
        </p:scale>
        <p:origin x="456" y="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182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Arkusz_programu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54A838">
                <a:lumMod val="75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Arkusz1!$A$2:$A$7</c:f>
              <c:strCache>
                <c:ptCount val="6"/>
                <c:pt idx="0">
                  <c:v>2011 r.</c:v>
                </c:pt>
                <c:pt idx="1">
                  <c:v>2012 r.</c:v>
                </c:pt>
                <c:pt idx="2">
                  <c:v>2013 r.</c:v>
                </c:pt>
                <c:pt idx="3">
                  <c:v>2014 r.</c:v>
                </c:pt>
                <c:pt idx="4">
                  <c:v>2015 r.</c:v>
                </c:pt>
                <c:pt idx="5">
                  <c:v>2016 r.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6.6</c:v>
                </c:pt>
                <c:pt idx="1">
                  <c:v>6.5</c:v>
                </c:pt>
                <c:pt idx="2">
                  <c:v>7.1</c:v>
                </c:pt>
                <c:pt idx="3">
                  <c:v>5.8</c:v>
                </c:pt>
                <c:pt idx="4">
                  <c:v>4.4000000000000004</c:v>
                </c:pt>
                <c:pt idx="5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05062216"/>
        <c:axId val="205062608"/>
        <c:axId val="0"/>
      </c:bar3DChart>
      <c:catAx>
        <c:axId val="205062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5062608"/>
        <c:crosses val="autoZero"/>
        <c:auto val="1"/>
        <c:lblAlgn val="ctr"/>
        <c:lblOffset val="100"/>
        <c:noMultiLvlLbl val="0"/>
      </c:catAx>
      <c:valAx>
        <c:axId val="2050626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50622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Arkusz1!$A$2:$A$11</c:f>
              <c:strCache>
                <c:ptCount val="10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Podregion warszawski zachodni</c:v>
                </c:pt>
                <c:pt idx="8">
                  <c:v>WOJ. MAZOWIECKIE</c:v>
                </c:pt>
                <c:pt idx="9">
                  <c:v>POLSKA </c:v>
                </c:pt>
              </c:strCache>
            </c:strRef>
          </c:cat>
          <c:val>
            <c:numRef>
              <c:f>Arkusz1!$B$2:$B$11</c:f>
              <c:numCache>
                <c:formatCode>0.0</c:formatCode>
                <c:ptCount val="10"/>
                <c:pt idx="0">
                  <c:v>4.3</c:v>
                </c:pt>
                <c:pt idx="1">
                  <c:v>3.4</c:v>
                </c:pt>
                <c:pt idx="2">
                  <c:v>5.6</c:v>
                </c:pt>
                <c:pt idx="3">
                  <c:v>5.5</c:v>
                </c:pt>
                <c:pt idx="4">
                  <c:v>8.1999999999999993</c:v>
                </c:pt>
                <c:pt idx="5">
                  <c:v>3.2</c:v>
                </c:pt>
                <c:pt idx="6">
                  <c:v>13</c:v>
                </c:pt>
                <c:pt idx="7">
                  <c:v>5.6</c:v>
                </c:pt>
                <c:pt idx="8">
                  <c:v>7.2</c:v>
                </c:pt>
                <c:pt idx="9">
                  <c:v>8.3000000000000007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5063392"/>
        <c:axId val="205551736"/>
      </c:barChart>
      <c:catAx>
        <c:axId val="2050633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205551736"/>
        <c:crosses val="autoZero"/>
        <c:auto val="1"/>
        <c:lblAlgn val="ctr"/>
        <c:lblOffset val="100"/>
        <c:noMultiLvlLbl val="0"/>
      </c:catAx>
      <c:valAx>
        <c:axId val="205551736"/>
        <c:scaling>
          <c:orientation val="minMax"/>
        </c:scaling>
        <c:delete val="0"/>
        <c:axPos val="b"/>
        <c:majorGridlines/>
        <c:numFmt formatCode="0.0" sourceLinked="1"/>
        <c:majorTickMark val="out"/>
        <c:minorTickMark val="none"/>
        <c:tickLblPos val="nextTo"/>
        <c:crossAx val="205063392"/>
        <c:crosses val="autoZero"/>
        <c:crossBetween val="between"/>
      </c:valAx>
      <c:spPr>
        <a:noFill/>
        <a:ln w="25396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5.5651082677165356E-2"/>
          <c:y val="1.7050872474724872E-2"/>
          <c:w val="0.92687733759842517"/>
          <c:h val="0.767486542354420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Osoby bezrobotne wg wieku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Arkusz1!$A$2:$A$7</c:f>
              <c:strCache>
                <c:ptCount val="6"/>
                <c:pt idx="0">
                  <c:v>18-24</c:v>
                </c:pt>
                <c:pt idx="1">
                  <c:v>25-34</c:v>
                </c:pt>
                <c:pt idx="2">
                  <c:v>35-44</c:v>
                </c:pt>
                <c:pt idx="3">
                  <c:v>45-54</c:v>
                </c:pt>
                <c:pt idx="4">
                  <c:v>55-59</c:v>
                </c:pt>
                <c:pt idx="5">
                  <c:v>60 i więcej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88</c:v>
                </c:pt>
                <c:pt idx="1">
                  <c:v>272</c:v>
                </c:pt>
                <c:pt idx="2">
                  <c:v>237</c:v>
                </c:pt>
                <c:pt idx="3">
                  <c:v>243</c:v>
                </c:pt>
                <c:pt idx="4">
                  <c:v>207</c:v>
                </c:pt>
                <c:pt idx="5">
                  <c:v>162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5553304"/>
        <c:axId val="205464904"/>
      </c:barChart>
      <c:catAx>
        <c:axId val="205553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05464904"/>
        <c:crosses val="autoZero"/>
        <c:auto val="1"/>
        <c:lblAlgn val="ctr"/>
        <c:lblOffset val="100"/>
        <c:noMultiLvlLbl val="0"/>
      </c:catAx>
      <c:valAx>
        <c:axId val="205464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05553304"/>
        <c:crosses val="autoZero"/>
        <c:crossBetween val="between"/>
      </c:valAx>
      <c:spPr>
        <a:gradFill>
          <a:gsLst>
            <a:gs pos="0">
              <a:srgbClr val="CCCCFF">
                <a:alpha val="78000"/>
                <a:lumMod val="95000"/>
              </a:srgbClr>
            </a:gs>
            <a:gs pos="3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0.10913</cdr:x>
      <cdr:y>0.44449</cdr:y>
    </cdr:from>
    <cdr:to>
      <cdr:x>0.39092</cdr:x>
      <cdr:y>0.44449</cdr:y>
    </cdr:to>
    <cdr:cxnSp macro="">
      <cdr:nvCxnSpPr>
        <cdr:cNvPr id="3" name="Łącznik prostoliniowy 2"/>
        <cdr:cNvCxnSpPr/>
      </cdr:nvCxnSpPr>
      <cdr:spPr>
        <a:xfrm xmlns:a="http://schemas.openxmlformats.org/drawingml/2006/main">
          <a:off x="864468" y="2016695"/>
          <a:ext cx="223224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2017-05-11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6463"/>
            <a:ext cx="5438775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75" y="9428163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408F695B-010D-46A5-BC87-D3353597B880}" type="slidenum">
              <a:rPr lang="pl-PL" smtClean="0"/>
              <a:pPr>
                <a:defRPr/>
              </a:pPr>
              <a:t>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28200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471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116095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693948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0026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4867A90-72EE-4E40-AB3F-9E841508ADE9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2460275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199F72B-0EDE-44D6-AFFB-49436B9D4CB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514780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D5BEF07E-CBCF-43B3-AD00-50ED556C887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17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4484860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D5BEF07E-CBCF-43B3-AD00-50ED556C887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18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122539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401CD777-2DB6-4B2A-8A0D-E0974EFDB2BF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19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213588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7F23E93A-D3D3-42CA-A75F-91ECB3E12CE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1334318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256EB97-BF21-4C69-9D80-2BC50D9C059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3689938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56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10152991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58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284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60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2074924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338B1BC-DCB2-485A-AC7F-6176390905B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62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80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4275637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5642256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38203434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24253563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8299CA0-5469-442D-BEA5-0CC4EFE65BC5}" type="slidenum">
              <a:rPr lang="pl-PL" smtClean="0"/>
              <a:pPr>
                <a:defRPr/>
              </a:pPr>
              <a:t>73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291258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8299CA0-5469-442D-BEA5-0CC4EFE65BC5}" type="slidenum">
              <a:rPr lang="pl-PL" smtClean="0"/>
              <a:pPr>
                <a:defRPr/>
              </a:pPr>
              <a:t>74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67695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61AD74A-BF13-4DFB-A5FE-FD5BC99CB8E1}" type="slidenum">
              <a:rPr lang="pl-PL" smtClean="0"/>
              <a:pPr>
                <a:defRPr/>
              </a:pPr>
              <a:t>76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3209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1575A-792C-4349-8F4E-E14CA04094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D7DAE-9864-4EA2-AEFC-4AE84D284EF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F95A2-A631-481A-8BFC-CE7D4AB9C1A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1EF3D-8ADF-48CF-9109-7B0A11AE971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27FAF-2496-4136-9796-1592E5B8CB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DD26-718D-4742-9A8B-B34BB9EAF01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69470-151B-4849-9C4C-98EFC1115C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57BB0-7712-445D-A7E2-2FDE8A6DFF5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74233-C1FB-4852-8D48-AF0C2D6118B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2B556-45B8-442C-8ED8-3F7392C9D7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B1637-7516-4B88-9B32-64017373D77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EF9DE-629A-4F6A-BE3A-C10269A56A2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19254-DC21-4560-AA39-1EB20C241E8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ytuł, zawartość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ACA52-D062-4953-BFF9-A09C186154C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6" name="Prostokąt zaokrąglony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AEB05DFB-580B-4C6C-BAB6-518D8BD4E69C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F32BE9E-BBF1-47B1-AE17-271F3CF648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28C3D3C4-1343-4BA5-B401-5BEDE094660A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02D6A8A-916A-4647-A9DD-F085E2AFC85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5" name="Prostokąt zaokrąglony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5A3D925B-0FFA-46F2-B662-8B6011FF26A3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3395814-692A-4108-A66D-0035D90810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B8F21EE6-1610-40A1-B48D-A25CEA950FB4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6C5943E-8D32-42F8-AC29-8D9E66BC1B7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A899BB69-0161-4BC8-B891-44F1F4A67EE2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D80D2B-B83C-4723-ACC3-4E05E76900A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E01B3AC7-DF76-488C-BE78-6EFB6B90B537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CCE716-15EF-4582-A6E0-11C4B497658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657B9059-F687-4C63-900C-13723FFE8096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4CA00D-BC7F-48ED-B152-D7B66B4F3C5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CBB2FA18-A16B-41F7-8E0D-2292529DAB1F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D57961B-5195-4546-87A6-F8DDAAC7F6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6" name="Prostokąt z zaokrąglonym rogi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8B62503E-1570-4FC2-A2B4-1A51C6D8A130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4C9DCA-0968-451B-8EED-7E1AE389A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71C2A3EC-AEAB-4E3A-ABBE-98D601FE6148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4E227C-83DA-405E-93FB-C3DECA8FDD5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C0D8FCB8-69E9-4191-BD85-C1D18B7EB02F}" type="datetimeFigureOut">
              <a:rPr lang="en-US"/>
              <a:pPr>
                <a:defRPr/>
              </a:pPr>
              <a:t>5/11/2017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9E6876-B315-405B-875F-88131F8F88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8FA60"/>
            </a:gs>
            <a:gs pos="100000">
              <a:srgbClr val="2974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283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5B00E43A-77AE-47A8-9ECB-D1995241A4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  <p:sldLayoutId id="2147484050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079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 smtClean="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89FBAC7B-3211-4513-A265-CFA7EC186A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57ECC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5CF63A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5CF63A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33E9A0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6.emf"/><Relationship Id="rId4" Type="http://schemas.openxmlformats.org/officeDocument/2006/relationships/oleObject" Target="../embeddings/Arkusz_programu_Microsoft_Excel_97_20031.xls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1.png"/><Relationship Id="rId5" Type="http://schemas.openxmlformats.org/officeDocument/2006/relationships/image" Target="../media/image20.emf"/><Relationship Id="rId4" Type="http://schemas.openxmlformats.org/officeDocument/2006/relationships/oleObject" Target="../embeddings/Arkusz_programu_Microsoft_Excel_97_20032.xls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9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0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9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1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2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2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Sprawozdanie z działalności Powiatowego Urzędu Pracy dla Powiatu Warszawskiego Zachodniego za rok 2016.            </a:t>
            </a:r>
            <a:endParaRPr lang="pl-PL" sz="40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         </a:t>
            </a:r>
          </a:p>
          <a:p>
            <a:pPr>
              <a:lnSpc>
                <a:spcPct val="90000"/>
              </a:lnSpc>
            </a:pPr>
            <a:endParaRPr lang="pl-PL" sz="28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16 marca 2017 r.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281184"/>
              </p:ext>
            </p:extLst>
          </p:nvPr>
        </p:nvGraphicFramePr>
        <p:xfrm>
          <a:off x="714375" y="1928813"/>
          <a:ext cx="7715250" cy="3071812"/>
        </p:xfrm>
        <a:graphic>
          <a:graphicData uri="http://schemas.openxmlformats.org/drawingml/2006/table">
            <a:tbl>
              <a:tblPr/>
              <a:tblGrid>
                <a:gridCol w="1363663"/>
                <a:gridCol w="981794"/>
                <a:gridCol w="1152128"/>
                <a:gridCol w="1080120"/>
                <a:gridCol w="1080120"/>
                <a:gridCol w="1152128"/>
                <a:gridCol w="905297"/>
              </a:tblGrid>
              <a:tr h="12874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             rok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pl-PL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pl-PL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784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stopa </a:t>
                      </a:r>
                      <a:b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</a:b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bezrobocia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7,1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pl-PL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pl-PL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0" name="pole tekstowe 4"/>
          <p:cNvSpPr txBox="1">
            <a:spLocks noChangeArrowheads="1"/>
          </p:cNvSpPr>
          <p:nvPr/>
        </p:nvSpPr>
        <p:spPr bwMode="auto">
          <a:xfrm>
            <a:off x="1214438" y="1428750"/>
            <a:ext cx="6215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w powiecie (stan na </a:t>
            </a:r>
            <a:r>
              <a:rPr lang="pl-PL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 grudnia).</a:t>
            </a:r>
            <a:endParaRPr lang="pl-PL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40160" cy="96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2051050" y="836613"/>
            <a:ext cx="3384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1832486589"/>
              </p:ext>
            </p:extLst>
          </p:nvPr>
        </p:nvGraphicFramePr>
        <p:xfrm>
          <a:off x="755576" y="1340768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2195513" y="404813"/>
            <a:ext cx="5905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  <a:r>
              <a:rPr lang="pl-PL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(stan </a:t>
            </a: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pl-PL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31.12.2016 </a:t>
            </a: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r.)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6355659"/>
              </p:ext>
            </p:extLst>
          </p:nvPr>
        </p:nvGraphicFramePr>
        <p:xfrm>
          <a:off x="611188" y="1484313"/>
          <a:ext cx="7921625" cy="4537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313299"/>
              </p:ext>
            </p:extLst>
          </p:nvPr>
        </p:nvGraphicFramePr>
        <p:xfrm>
          <a:off x="755576" y="1196752"/>
          <a:ext cx="7777981" cy="5148374"/>
        </p:xfrm>
        <a:graphic>
          <a:graphicData uri="http://schemas.openxmlformats.org/drawingml/2006/table">
            <a:tbl>
              <a:tblPr/>
              <a:tblGrid>
                <a:gridCol w="864031"/>
                <a:gridCol w="1931764"/>
                <a:gridCol w="1362754"/>
                <a:gridCol w="1042615"/>
                <a:gridCol w="1363098"/>
                <a:gridCol w="1213719"/>
              </a:tblGrid>
              <a:tr h="656457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3522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1722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3522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31 grudnia 2016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757637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85895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1801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834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323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174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664057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1595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734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323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174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82926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158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66405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206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690136"/>
              </p:ext>
            </p:extLst>
          </p:nvPr>
        </p:nvGraphicFramePr>
        <p:xfrm>
          <a:off x="395288" y="1019175"/>
          <a:ext cx="8208962" cy="4749947"/>
        </p:xfrm>
        <a:graphic>
          <a:graphicData uri="http://schemas.openxmlformats.org/drawingml/2006/table">
            <a:tbl>
              <a:tblPr/>
              <a:tblGrid>
                <a:gridCol w="4665662"/>
                <a:gridCol w="885825"/>
                <a:gridCol w="887413"/>
                <a:gridCol w="884237"/>
                <a:gridCol w="885825"/>
              </a:tblGrid>
              <a:tr h="24411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 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(31.12.2016)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178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2122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614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końcu m-ca sprawozdawczego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454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361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30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298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179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3884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25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123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długotrwale bezrobotne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917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753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120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274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powyżej 50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766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341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kwalifikacji zawodowych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244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65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37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doświadczenia zawodowego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142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0014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samotnie wychowujące co najmniej jedno dziecko do 6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110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okresie do 12 miesięcy od dnia ukończenia nauki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niepełnosprawni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2"/>
            <a:ext cx="1296144" cy="8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Wykres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2468883"/>
              </p:ext>
            </p:extLst>
          </p:nvPr>
        </p:nvGraphicFramePr>
        <p:xfrm>
          <a:off x="250825" y="1079500"/>
          <a:ext cx="8153400" cy="467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78" name="Arkusz" r:id="rId4" imgW="8153490" imgH="4990953" progId="Excel.Sheet.8">
                  <p:embed/>
                </p:oleObj>
              </mc:Choice>
              <mc:Fallback>
                <p:oleObj name="Arkusz" r:id="rId4" imgW="8153490" imgH="4990953" progId="Excel.Sheet.8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079500"/>
                        <a:ext cx="8153400" cy="46767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677" name="Picture 17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pole tekstowe 2"/>
          <p:cNvSpPr txBox="1">
            <a:spLocks noChangeArrowheads="1"/>
          </p:cNvSpPr>
          <p:nvPr/>
        </p:nvSpPr>
        <p:spPr bwMode="auto">
          <a:xfrm>
            <a:off x="539552" y="1052736"/>
            <a:ext cx="800100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/>
              <a:t>Bezrobotni do 25 roku życia </a:t>
            </a: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latin typeface="Arial" pitchFamily="34" charset="0"/>
                <a:cs typeface="Arial" pitchFamily="34" charset="0"/>
              </a:rPr>
              <a:t> </a:t>
            </a:r>
            <a:endParaRPr lang="pl-P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Osoby bezrobotne do 25 roku życia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szczególna grupa osób bezrobotnych.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Są to osoby młode wchodzące na rynek pracy często po raz pierwszy.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Największy poziom rejestracji bezrobotnych do 25 roku życia przypada na miesiące zimowe tj.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grudzień, styczeń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luty. </a:t>
            </a:r>
            <a:endParaRPr lang="pl-PL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zarejestrowane były </a:t>
            </a:r>
            <a:r>
              <a:rPr lang="pl-P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123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osoby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 25 roku życia, tj.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6,83 %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ogółu bezrobotnych.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pole tekstowe 2"/>
          <p:cNvSpPr txBox="1">
            <a:spLocks noChangeArrowheads="1"/>
          </p:cNvSpPr>
          <p:nvPr/>
        </p:nvSpPr>
        <p:spPr bwMode="auto">
          <a:xfrm>
            <a:off x="1000125" y="1285875"/>
            <a:ext cx="6286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941694"/>
              </p:ext>
            </p:extLst>
          </p:nvPr>
        </p:nvGraphicFramePr>
        <p:xfrm>
          <a:off x="755576" y="1285875"/>
          <a:ext cx="7169149" cy="4491080"/>
        </p:xfrm>
        <a:graphic>
          <a:graphicData uri="http://schemas.openxmlformats.org/drawingml/2006/table">
            <a:tbl>
              <a:tblPr/>
              <a:tblGrid>
                <a:gridCol w="1024907"/>
                <a:gridCol w="1066528"/>
                <a:gridCol w="981553"/>
                <a:gridCol w="1023173"/>
                <a:gridCol w="1024907"/>
                <a:gridCol w="1024908"/>
                <a:gridCol w="1023173"/>
              </a:tblGrid>
              <a:tr h="1133005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Osoby długotrwale bezrobotne 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(31.12.2016)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75372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wiek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18-24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25-34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35-44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45-54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55-59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60 i więcej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43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 liczba osób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88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272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237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243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162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368152" cy="916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3638903908"/>
              </p:ext>
            </p:extLst>
          </p:nvPr>
        </p:nvGraphicFramePr>
        <p:xfrm>
          <a:off x="899592" y="1052737"/>
          <a:ext cx="698477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93956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518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157420"/>
              </p:ext>
            </p:extLst>
          </p:nvPr>
        </p:nvGraphicFramePr>
        <p:xfrm>
          <a:off x="1214438" y="2092325"/>
          <a:ext cx="7008812" cy="3837943"/>
        </p:xfrm>
        <a:graphic>
          <a:graphicData uri="http://schemas.openxmlformats.org/drawingml/2006/table">
            <a:tbl>
              <a:tblPr/>
              <a:tblGrid>
                <a:gridCol w="2214562"/>
                <a:gridCol w="2151063"/>
                <a:gridCol w="2643187"/>
              </a:tblGrid>
              <a:tr h="546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dzień 31.12.2016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432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1801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24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6,83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25 - 34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21,04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35 - 44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19,88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45 - 54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21,60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55 - 59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16,55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60 lat i więcej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</a:tbl>
          </a:graphicData>
        </a:graphic>
      </p:graphicFrame>
      <p:sp>
        <p:nvSpPr>
          <p:cNvPr id="25659" name="pole tekstowe 4"/>
          <p:cNvSpPr txBox="1">
            <a:spLocks noChangeArrowheads="1"/>
          </p:cNvSpPr>
          <p:nvPr/>
        </p:nvSpPr>
        <p:spPr bwMode="auto">
          <a:xfrm>
            <a:off x="2267745" y="1124744"/>
            <a:ext cx="49474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Bezrobotni wg wieku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"/>
          <p:cNvSpPr>
            <a:spLocks noChangeArrowheads="1"/>
          </p:cNvSpPr>
          <p:nvPr/>
        </p:nvSpPr>
        <p:spPr bwMode="auto">
          <a:xfrm>
            <a:off x="611560" y="806515"/>
            <a:ext cx="7528321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r>
              <a:rPr lang="pl-PL" sz="3200" b="1" dirty="0">
                <a:solidFill>
                  <a:srgbClr val="00B050"/>
                </a:solidFill>
                <a:cs typeface="Times New Roman" pitchFamily="18" charset="0"/>
              </a:rPr>
              <a:t>Bezrobotni powyżej 50 roku życia </a:t>
            </a:r>
          </a:p>
          <a:p>
            <a:pPr indent="228600" algn="just" eaLnBrk="0" hangingPunct="0">
              <a:tabLst>
                <a:tab pos="447675" algn="l"/>
              </a:tabLst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algn="just" eaLnBrk="0" hangingPunct="0">
              <a:tabLst>
                <a:tab pos="17462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2016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zarejestrowanych było 965</a:t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osób bezrobotnych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powyżej 50 roku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życia, które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stanowiły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42,5 % ogółu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bezrobotnych.	 </a:t>
            </a: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algn="just" eaLnBrk="0" hangingPunct="0"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Wśród osób powyżej 50 roku życia dominują </a:t>
            </a:r>
            <a:r>
              <a:rPr lang="pl-PL" sz="2400" dirty="0" smtClean="0">
                <a:solidFill>
                  <a:schemeClr val="tx1"/>
                </a:solidFill>
              </a:rPr>
              <a:t>osoby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wykształceniem gimnazjalnym i niższym (30,42 %)                   i zasadniczym zawodowym (31,20 %) oraz                </a:t>
            </a:r>
            <a:r>
              <a:rPr lang="pl-PL" sz="2400" dirty="0" smtClean="0">
                <a:solidFill>
                  <a:srgbClr val="FF0000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z wykształceniem policealnym i średnim zawodowym – </a:t>
            </a:r>
            <a:r>
              <a:rPr lang="pl-PL" sz="2400" dirty="0" smtClean="0">
                <a:solidFill>
                  <a:schemeClr val="tx1"/>
                </a:solidFill>
              </a:rPr>
              <a:t>(21,80 </a:t>
            </a:r>
            <a:r>
              <a:rPr lang="pl-PL" sz="2400" b="1" dirty="0">
                <a:solidFill>
                  <a:schemeClr val="tx1"/>
                </a:solidFill>
              </a:rPr>
              <a:t>% </a:t>
            </a:r>
            <a:r>
              <a:rPr lang="pl-PL" sz="2400" dirty="0">
                <a:solidFill>
                  <a:schemeClr val="tx1"/>
                </a:solidFill>
              </a:rPr>
              <a:t>tej populacji bezrobotnych</a:t>
            </a:r>
            <a:r>
              <a:rPr lang="pl-PL" sz="2400" dirty="0" smtClean="0">
                <a:solidFill>
                  <a:schemeClr val="tx1"/>
                </a:solidFill>
              </a:rPr>
              <a:t>). </a:t>
            </a:r>
            <a:endParaRPr lang="pl-PL" sz="2400" dirty="0">
              <a:solidFill>
                <a:srgbClr val="FF0000"/>
              </a:solidFill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pole tekstowe 3"/>
          <p:cNvSpPr txBox="1">
            <a:spLocks noChangeArrowheads="1"/>
          </p:cNvSpPr>
          <p:nvPr/>
        </p:nvSpPr>
        <p:spPr bwMode="auto">
          <a:xfrm>
            <a:off x="357188" y="1000125"/>
            <a:ext cx="8391525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B050"/>
                </a:solidFill>
                <a:cs typeface="Times New Roman" pitchFamily="18" charset="0"/>
              </a:rPr>
              <a:t>Bezrobotni niepełnosprawni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końcu grudnia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2016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r. w rejestrach bezrobotnych w Powiatowym Urzędzie Pracy dla Powiatu Warszawskiego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Zachodniego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zarejestrowane były 84 osoby bezrobotne niepełnosprawne, 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tym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33 kobiety.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Udział osób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ogólnej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liczbie bezrobotnych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wynosił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4,66 %.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Bezrobotni niepełnosprawni to najczęściej osoby z umiarkowanym stopniem niepełnosprawności –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45 osób (53,6 %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bezrobotnych osób niepełnosprawnych) oraz lekkim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–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35 osób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(41,6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% bezrobotnych osób niepełnosprawnych).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ewidencji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Urzędu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figurowały również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4 osoby niepełnosprawne ze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znacznym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Natomiast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11</a:t>
            </a: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niepełnosprawnych zarejestrowanych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było jako osoby poszukujące pracy i nie pozostające w zatrudnieniu.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1296144" cy="8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1136650" y="1025525"/>
            <a:ext cx="8007350" cy="583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     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rgbClr val="000000"/>
                </a:solidFill>
              </a:rPr>
              <a:t>Trwałe bariery utrzymujące się na rynku pracy: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rgbClr val="000000"/>
              </a:solidFill>
            </a:endParaRP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zawodowych,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wykształcenia,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50 roku życia,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zły stan zdrowia,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niepełnosprawność,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odbycie kary pozbawienia wolności.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033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1187450" y="404813"/>
            <a:ext cx="735806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pl-PL" sz="3200" b="1" dirty="0">
                <a:solidFill>
                  <a:srgbClr val="000000"/>
                </a:solidFill>
                <a:cs typeface="Arial" charset="0"/>
              </a:rPr>
              <a:t>Cechy, które nie sprzyjają „wychodzeniu” z bezrobocia:</a:t>
            </a:r>
            <a: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32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00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płeć: kobietom trudniej znaleźć pracę,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zawodowych,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wykształcenia,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45 roku życia, 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aktywności własnej w poszukiwaniu pracy,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zainteresowania programami aktywizacji zawodowej.</a:t>
            </a:r>
          </a:p>
          <a:p>
            <a:pPr>
              <a:lnSpc>
                <a:spcPct val="80000"/>
              </a:lnSpc>
              <a:spcBef>
                <a:spcPts val="5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00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000" b="1" dirty="0">
                <a:solidFill>
                  <a:srgbClr val="000000"/>
                </a:solidFill>
              </a:rPr>
              <a:t>    </a:t>
            </a:r>
            <a:endParaRPr lang="pl-PL" sz="2400" b="1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7030A0"/>
              </a:solidFill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56548" y="3244334"/>
            <a:ext cx="2830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USŁUGI RYNKU PRACY 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87" y="2276872"/>
            <a:ext cx="8749613" cy="14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963194"/>
            <a:ext cx="3190305" cy="2212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1456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 dirty="0">
                <a:solidFill>
                  <a:srgbClr val="00B050"/>
                </a:solidFill>
              </a:rPr>
              <a:t>  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721668" y="1628800"/>
            <a:ext cx="7776864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>
                <a:solidFill>
                  <a:srgbClr val="00B050"/>
                </a:solidFill>
              </a:rPr>
              <a:t>POŚREDNICTWO </a:t>
            </a:r>
            <a:r>
              <a:rPr lang="pl-PL" sz="2400" b="1" dirty="0" smtClean="0">
                <a:solidFill>
                  <a:srgbClr val="00B050"/>
                </a:solidFill>
              </a:rPr>
              <a:t>PRACY: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udzielanie </a:t>
            </a:r>
            <a:r>
              <a:rPr lang="pl-PL" sz="2400" dirty="0">
                <a:solidFill>
                  <a:srgbClr val="000000"/>
                </a:solidFill>
              </a:rPr>
              <a:t>pomocy bezrobotnym i poszukującym </a:t>
            </a:r>
            <a:r>
              <a:rPr lang="pl-PL" sz="2400" dirty="0" smtClean="0">
                <a:solidFill>
                  <a:srgbClr val="000000"/>
                </a:solidFill>
              </a:rPr>
              <a:t>pracy </a:t>
            </a:r>
            <a:r>
              <a:rPr lang="pl-PL" sz="2400" dirty="0">
                <a:solidFill>
                  <a:srgbClr val="000000"/>
                </a:solidFill>
              </a:rPr>
              <a:t>w uzyskaniu odpowiedniego zatrudnienia oraz </a:t>
            </a:r>
            <a:r>
              <a:rPr lang="pl-PL" sz="2400" dirty="0" smtClean="0">
                <a:solidFill>
                  <a:srgbClr val="000000"/>
                </a:solidFill>
              </a:rPr>
              <a:t>pracodawcom w </a:t>
            </a:r>
            <a:r>
              <a:rPr lang="pl-PL" sz="2400" dirty="0">
                <a:solidFill>
                  <a:srgbClr val="000000"/>
                </a:solidFill>
              </a:rPr>
              <a:t>pozyskiwaniu pracowników </a:t>
            </a:r>
            <a:r>
              <a:rPr lang="pl-PL" sz="2400" dirty="0" smtClean="0">
                <a:solidFill>
                  <a:srgbClr val="000000"/>
                </a:solidFill>
              </a:rPr>
              <a:t>                 o </a:t>
            </a:r>
            <a:r>
              <a:rPr lang="pl-PL" sz="2400" dirty="0">
                <a:solidFill>
                  <a:srgbClr val="000000"/>
                </a:solidFill>
              </a:rPr>
              <a:t>poszukiwanych kwalifikacjach </a:t>
            </a:r>
            <a:r>
              <a:rPr lang="pl-PL" sz="2400" dirty="0" smtClean="0">
                <a:solidFill>
                  <a:srgbClr val="000000"/>
                </a:solidFill>
              </a:rPr>
              <a:t>zawodowych,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pozyskiwanie i upowszechnianie ofert pracy,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udzielanie pracodawcom informacji o kandydatach do pracy w związku ze zgłoszoną ofertą pracy,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informowanie bezrobotnych o przysługujących im prawach i obowiązkach.</a:t>
            </a:r>
            <a:endParaRPr lang="pl-PL" sz="24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185" y="5996682"/>
            <a:ext cx="1240693" cy="861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 dirty="0">
                <a:solidFill>
                  <a:srgbClr val="00B050"/>
                </a:solidFill>
              </a:rPr>
              <a:t>  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683568" y="2000250"/>
            <a:ext cx="7920880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 smtClean="0">
                <a:solidFill>
                  <a:srgbClr val="00B050"/>
                </a:solidFill>
              </a:rPr>
              <a:t>PORADNICTWO ZAWODOWE: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udzielanie bezrobotnym </a:t>
            </a:r>
            <a:r>
              <a:rPr lang="pl-PL" sz="2400" dirty="0">
                <a:solidFill>
                  <a:srgbClr val="000000"/>
                </a:solidFill>
              </a:rPr>
              <a:t>i poszukującym pracy pomocy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w </a:t>
            </a:r>
            <a:r>
              <a:rPr lang="pl-PL" sz="2400" dirty="0">
                <a:solidFill>
                  <a:srgbClr val="000000"/>
                </a:solidFill>
              </a:rPr>
              <a:t>wyborze odpowiedniego zawodu </a:t>
            </a:r>
            <a:r>
              <a:rPr lang="pl-PL" sz="2400" dirty="0" smtClean="0">
                <a:solidFill>
                  <a:srgbClr val="000000"/>
                </a:solidFill>
              </a:rPr>
              <a:t>lub miejsca pracy oraz w planowaniu kariery zawodowej,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>
                <a:solidFill>
                  <a:srgbClr val="000000"/>
                </a:solidFill>
              </a:rPr>
              <a:t>u</a:t>
            </a:r>
            <a:r>
              <a:rPr lang="pl-PL" sz="2400" dirty="0" smtClean="0">
                <a:solidFill>
                  <a:srgbClr val="000000"/>
                </a:solidFill>
              </a:rPr>
              <a:t>dzielanie porad z wykorzystaniem standaryzowanych metod ułatwiających wybór zawodu,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>
                <a:solidFill>
                  <a:srgbClr val="000000"/>
                </a:solidFill>
              </a:rPr>
              <a:t>u</a:t>
            </a:r>
            <a:r>
              <a:rPr lang="pl-PL" sz="2400" dirty="0" smtClean="0">
                <a:solidFill>
                  <a:srgbClr val="000000"/>
                </a:solidFill>
              </a:rPr>
              <a:t>dzielanie pracodawcom pomocy w doborze kandydatów do pracy.</a:t>
            </a: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411" y="5999162"/>
            <a:ext cx="1243013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4265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809750" y="549275"/>
            <a:ext cx="672306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 dirty="0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8229600" cy="5318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B050"/>
                </a:solidFill>
              </a:rPr>
              <a:t>ORGANIZACJA SZKOLEŃ </a:t>
            </a:r>
            <a:r>
              <a:rPr lang="pl-PL" sz="2400" b="1" dirty="0">
                <a:solidFill>
                  <a:srgbClr val="000000"/>
                </a:solidFill>
              </a:rPr>
              <a:t>–</a:t>
            </a:r>
            <a:r>
              <a:rPr lang="pl-PL" sz="2400" dirty="0">
                <a:solidFill>
                  <a:srgbClr val="000000"/>
                </a:solidFill>
              </a:rPr>
              <a:t> </a:t>
            </a:r>
            <a:r>
              <a:rPr lang="pl-PL" sz="2400" dirty="0" smtClean="0">
                <a:solidFill>
                  <a:srgbClr val="000000"/>
                </a:solidFill>
              </a:rPr>
              <a:t>inicjowanie, organizowanie </a:t>
            </a:r>
            <a:r>
              <a:rPr lang="pl-PL" sz="2400" dirty="0">
                <a:solidFill>
                  <a:srgbClr val="000000"/>
                </a:solidFill>
              </a:rPr>
              <a:t>i finansowanie z FUNDUSZU PRACY             i EUROPEJSKIEGO FUNDUSZU SPOŁECZNEGO pozaszkolnych zajęć mających na celu uzyskanie, uzupełnienie lub doskonalenie umiejętności i kwalifikacji zawodowych w celu zwiększenia szans bezrobotnych na uzyskanie zatrudnienia lub innej pracy zarobkowej, </a:t>
            </a:r>
            <a:r>
              <a:rPr lang="pl-PL" sz="2400" dirty="0" smtClean="0">
                <a:solidFill>
                  <a:srgbClr val="000000"/>
                </a:solidFill>
              </a:rPr>
              <a:t>podwyższenia </a:t>
            </a:r>
            <a:r>
              <a:rPr lang="pl-PL" sz="2400" dirty="0">
                <a:solidFill>
                  <a:srgbClr val="000000"/>
                </a:solidFill>
              </a:rPr>
              <a:t>kwalifikacji zawodowych lub </a:t>
            </a:r>
            <a:r>
              <a:rPr lang="pl-PL" sz="2400" dirty="0" smtClean="0">
                <a:solidFill>
                  <a:srgbClr val="000000"/>
                </a:solidFill>
              </a:rPr>
              <a:t>zwiększenia </a:t>
            </a:r>
            <a:r>
              <a:rPr lang="pl-PL" sz="2400" dirty="0">
                <a:solidFill>
                  <a:srgbClr val="000000"/>
                </a:solidFill>
              </a:rPr>
              <a:t>aktywności zawodowej. 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954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999162"/>
            <a:ext cx="1243013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17724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564904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81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pole tekstowe 2"/>
          <p:cNvSpPr txBox="1">
            <a:spLocks noChangeArrowheads="1"/>
          </p:cNvSpPr>
          <p:nvPr/>
        </p:nvSpPr>
        <p:spPr bwMode="auto">
          <a:xfrm>
            <a:off x="611560" y="1844824"/>
            <a:ext cx="7848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Wykonując usługę pośrednictwa pracy w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2016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r. pracownicy Powiatowego Urzędu Pracy dla Powiatu Warszawskiego Zachodniego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pozyskali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do współpracy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433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pracodawców, przyjęli do realizacji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5129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miejsc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pracy, w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tym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4 617</a:t>
            </a:r>
            <a:r>
              <a:rPr lang="pl-PL" sz="24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niesubsydiowanych,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298 subsydiowanych,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zorganizowano 214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staży.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857250"/>
            <a:ext cx="4078287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3200" b="1" dirty="0">
                <a:solidFill>
                  <a:srgbClr val="00B050"/>
                </a:solidFill>
              </a:rPr>
              <a:t>Pośrednictwo pracy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892" y="5302438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10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468313" y="1196752"/>
            <a:ext cx="8280151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Największe problemy wystąpiły przy realizacji ofert pracy związanych z koniecznością posiadania określonych kwalifikacji zawodowych wymaganych przez pracodawców.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indent="-174625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Do zawodów</a:t>
            </a:r>
            <a:r>
              <a:rPr lang="pl-PL" sz="24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deficytowych* należą: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Robotnicy wykonujący proste prace polowe,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Pracownicy przygotowujący posiłki typu fast food,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Projektanci i administratorzy baz danych,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Mistrzowie produkcji w przemyśle przetwórczym.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tabLst>
                <a:tab pos="360363" algn="l"/>
              </a:tabLst>
              <a:defRPr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tabLst>
                <a:tab pos="360363" algn="l"/>
              </a:tabLst>
              <a:defRPr/>
            </a:pP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*</a:t>
            </a:r>
            <a:r>
              <a:rPr lang="pl-PL" sz="1200" dirty="0" smtClean="0">
                <a:solidFill>
                  <a:schemeClr val="tx1"/>
                </a:solidFill>
                <a:cs typeface="Times New Roman" pitchFamily="18" charset="0"/>
              </a:rPr>
              <a:t>zawody</a:t>
            </a:r>
            <a:r>
              <a:rPr lang="pl-PL" sz="1200" dirty="0">
                <a:solidFill>
                  <a:schemeClr val="tx1"/>
                </a:solidFill>
                <a:cs typeface="Times New Roman" pitchFamily="18" charset="0"/>
              </a:rPr>
              <a:t>, na które występuje na rynku pracy wyższe zapotrzebowanie niż liczba osób poszukujących </a:t>
            </a:r>
            <a:endParaRPr lang="pl-PL" sz="12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tabLst>
                <a:tab pos="360363" algn="l"/>
              </a:tabLst>
              <a:defRPr/>
            </a:pPr>
            <a:r>
              <a:rPr lang="pl-PL" sz="1200" dirty="0" smtClean="0">
                <a:solidFill>
                  <a:schemeClr val="tx1"/>
                </a:solidFill>
                <a:cs typeface="Times New Roman" pitchFamily="18" charset="0"/>
              </a:rPr>
              <a:t>pracy </a:t>
            </a:r>
            <a:r>
              <a:rPr lang="pl-PL" sz="1200" dirty="0">
                <a:solidFill>
                  <a:schemeClr val="tx1"/>
                </a:solidFill>
                <a:cs typeface="Times New Roman" pitchFamily="18" charset="0"/>
              </a:rPr>
              <a:t>w danym zawodzie.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pole tekstowe 2"/>
          <p:cNvSpPr txBox="1">
            <a:spLocks noChangeArrowheads="1"/>
          </p:cNvSpPr>
          <p:nvPr/>
        </p:nvSpPr>
        <p:spPr bwMode="auto">
          <a:xfrm>
            <a:off x="827088" y="1341438"/>
            <a:ext cx="756133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Najwięcej</a:t>
            </a:r>
            <a:r>
              <a:rPr lang="pl-PL" sz="28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realizowanych ofert pracy to oferty na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stanowiskach: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– 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magazynier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92 oferty,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– pracownik biurowy – 90 ofert,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pracownik 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utrzymania czystości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31 ofert,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sprzedawca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32 oferty,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kierowca kat.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B, C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, C+E, D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25 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ofert,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kasjer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12 ofert,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operator wózka widłowego 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22 oferty,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pomoc kuchenna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23 oferty,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pracownik produkcji –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45 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ofert.</a:t>
            </a:r>
          </a:p>
          <a:p>
            <a:pPr>
              <a:buClr>
                <a:srgbClr val="000000"/>
              </a:buClr>
              <a:buSzPct val="100000"/>
              <a:defRPr/>
            </a:pPr>
            <a:endParaRPr lang="pl-PL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endParaRPr lang="pl-PL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260" y="5306466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8137525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Powiatowy Urząd Pracy dla Powiatu </a:t>
            </a:r>
            <a:r>
              <a:rPr lang="pl-PL" sz="2400" b="1" dirty="0" smtClean="0">
                <a:solidFill>
                  <a:schemeClr val="tx1"/>
                </a:solidFill>
              </a:rPr>
              <a:t>Warszawskiego Zachodniego zorganizował w 2016 r. 22 Giełdy Pracy </a:t>
            </a:r>
            <a:r>
              <a:rPr lang="pl-PL" sz="2400" b="1" dirty="0">
                <a:solidFill>
                  <a:schemeClr val="tx1"/>
                </a:solidFill>
              </a:rPr>
              <a:t>m.in. na </a:t>
            </a:r>
            <a:r>
              <a:rPr lang="pl-PL" sz="2400" b="1" dirty="0" smtClean="0">
                <a:solidFill>
                  <a:schemeClr val="tx1"/>
                </a:solidFill>
              </a:rPr>
              <a:t>stanowiska: 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Pracownik restauracji </a:t>
            </a:r>
            <a:r>
              <a:rPr lang="pl-PL" sz="2300" b="1" dirty="0" smtClean="0">
                <a:solidFill>
                  <a:schemeClr val="tx1"/>
                </a:solidFill>
              </a:rPr>
              <a:t>dla: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MC </a:t>
            </a:r>
            <a:r>
              <a:rPr lang="pl-PL" sz="2400" dirty="0" err="1" smtClean="0">
                <a:solidFill>
                  <a:schemeClr val="tx1"/>
                </a:solidFill>
              </a:rPr>
              <a:t>Donalds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Sprzedawca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Media </a:t>
            </a:r>
            <a:r>
              <a:rPr lang="pl-PL" sz="2400" dirty="0" err="1" smtClean="0">
                <a:solidFill>
                  <a:schemeClr val="tx1"/>
                </a:solidFill>
              </a:rPr>
              <a:t>Expert</a:t>
            </a: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Kasjer, pracownik działu mięso/ser/wędliny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Carrefour</a:t>
            </a: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5" y="5726360"/>
            <a:ext cx="753039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129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83506" y="908720"/>
            <a:ext cx="8137525" cy="700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Kasjer oraz pracownik hali dla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 Auchan Polska sp. z o.o.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Pracownik magazynu </a:t>
            </a:r>
            <a:r>
              <a:rPr lang="pl-PL" sz="2400" b="1" dirty="0">
                <a:solidFill>
                  <a:schemeClr val="tx1"/>
                </a:solidFill>
              </a:rPr>
              <a:t>farmaceutycznego, pracownik porządkowy oraz operator wózków </a:t>
            </a:r>
            <a:r>
              <a:rPr lang="pl-PL" sz="2400" b="1" dirty="0" smtClean="0">
                <a:solidFill>
                  <a:schemeClr val="tx1"/>
                </a:solidFill>
              </a:rPr>
              <a:t>widłowych dla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agencji zatrudnienia </a:t>
            </a:r>
            <a:r>
              <a:rPr lang="pl-PL" sz="2400" dirty="0">
                <a:solidFill>
                  <a:schemeClr val="tx1"/>
                </a:solidFill>
              </a:rPr>
              <a:t>DK PARTNER </a:t>
            </a:r>
            <a:r>
              <a:rPr lang="pl-PL" sz="2400" dirty="0" smtClean="0">
                <a:solidFill>
                  <a:schemeClr val="tx1"/>
                </a:solidFill>
              </a:rPr>
              <a:t>Sp. z o.o.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Magazynier, sprzedawca, kasjer dla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  </a:t>
            </a:r>
            <a:r>
              <a:rPr lang="pl-PL" sz="2400" dirty="0" err="1" smtClean="0">
                <a:solidFill>
                  <a:schemeClr val="tx1"/>
                </a:solidFill>
              </a:rPr>
              <a:t>MarcPol</a:t>
            </a:r>
            <a:r>
              <a:rPr lang="pl-PL" sz="2400" dirty="0" smtClean="0">
                <a:solidFill>
                  <a:schemeClr val="tx1"/>
                </a:solidFill>
              </a:rPr>
              <a:t> S.A.,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Pracownik </a:t>
            </a:r>
            <a:r>
              <a:rPr lang="pl-PL" sz="2400" b="1" dirty="0" smtClean="0">
                <a:solidFill>
                  <a:schemeClr val="tx1"/>
                </a:solidFill>
              </a:rPr>
              <a:t>magazynu, </a:t>
            </a:r>
            <a:r>
              <a:rPr lang="pl-PL" sz="2400" b="1" dirty="0">
                <a:solidFill>
                  <a:schemeClr val="tx1"/>
                </a:solidFill>
              </a:rPr>
              <a:t>pracownik </a:t>
            </a:r>
            <a:r>
              <a:rPr lang="pl-PL" sz="2400" b="1" dirty="0" smtClean="0">
                <a:solidFill>
                  <a:schemeClr val="tx1"/>
                </a:solidFill>
              </a:rPr>
              <a:t>archiwum </a:t>
            </a:r>
            <a:r>
              <a:rPr lang="pl-PL" sz="2400" b="1" dirty="0">
                <a:solidFill>
                  <a:schemeClr val="tx1"/>
                </a:solidFill>
              </a:rPr>
              <a:t>dla: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</a:rPr>
              <a:t>Wadowicz</a:t>
            </a:r>
            <a:r>
              <a:rPr lang="pl-PL" sz="2400" dirty="0" smtClean="0">
                <a:solidFill>
                  <a:schemeClr val="tx1"/>
                </a:solidFill>
              </a:rPr>
              <a:t> sp. z o.o.,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268" y="5302249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62993" y="941140"/>
            <a:ext cx="8137525" cy="60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Pracownik archiwum w magazynie dla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 </a:t>
            </a:r>
            <a:r>
              <a:rPr lang="pl-PL" sz="2800" dirty="0" err="1" smtClean="0">
                <a:solidFill>
                  <a:schemeClr val="tx1"/>
                </a:solidFill>
              </a:rPr>
              <a:t>Wadowicz</a:t>
            </a:r>
            <a:r>
              <a:rPr lang="pl-PL" sz="2800" dirty="0" smtClean="0">
                <a:solidFill>
                  <a:schemeClr val="tx1"/>
                </a:solidFill>
              </a:rPr>
              <a:t>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Magazynier powierzchni sprzedaży dla:</a:t>
            </a:r>
            <a:r>
              <a:rPr lang="pl-PL" sz="2800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 smtClean="0">
                <a:solidFill>
                  <a:schemeClr val="tx1"/>
                </a:solidFill>
              </a:rPr>
              <a:t> </a:t>
            </a:r>
            <a:r>
              <a:rPr lang="pl-PL" sz="2800" dirty="0" err="1" smtClean="0">
                <a:solidFill>
                  <a:schemeClr val="tx1"/>
                </a:solidFill>
              </a:rPr>
              <a:t>Randstad</a:t>
            </a:r>
            <a:r>
              <a:rPr lang="pl-PL" sz="2800" dirty="0" smtClean="0">
                <a:solidFill>
                  <a:schemeClr val="tx1"/>
                </a:solidFill>
              </a:rPr>
              <a:t>,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Monter, magazynier dla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 </a:t>
            </a:r>
            <a:r>
              <a:rPr lang="pl-PL" sz="2800" dirty="0" err="1" smtClean="0">
                <a:solidFill>
                  <a:schemeClr val="tx1"/>
                </a:solidFill>
              </a:rPr>
              <a:t>Lavaro</a:t>
            </a:r>
            <a:r>
              <a:rPr lang="pl-PL" sz="2800" dirty="0" smtClean="0">
                <a:solidFill>
                  <a:schemeClr val="tx1"/>
                </a:solidFill>
              </a:rPr>
              <a:t> Sp. z o.o.,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137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20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23528" y="1484784"/>
            <a:ext cx="8137525" cy="60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Sprzątacz biura, mechanik pojazdów samochodowych dla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</a:t>
            </a:r>
            <a:r>
              <a:rPr lang="pl-PL" sz="2800" dirty="0" err="1" smtClean="0">
                <a:solidFill>
                  <a:schemeClr val="tx1"/>
                </a:solidFill>
              </a:rPr>
              <a:t>Helplaw</a:t>
            </a:r>
            <a:r>
              <a:rPr lang="pl-PL" sz="2800" dirty="0" smtClean="0">
                <a:solidFill>
                  <a:schemeClr val="tx1"/>
                </a:solidFill>
              </a:rPr>
              <a:t>,</a:t>
            </a: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Kontroler towarów dla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 </a:t>
            </a:r>
            <a:r>
              <a:rPr lang="pl-PL" sz="2800" dirty="0" smtClean="0">
                <a:solidFill>
                  <a:schemeClr val="tx1"/>
                </a:solidFill>
              </a:rPr>
              <a:t>Spektra,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Pracownik magazynowy dla:</a:t>
            </a:r>
            <a:r>
              <a:rPr lang="pl-PL" sz="2800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 smtClean="0">
                <a:solidFill>
                  <a:schemeClr val="tx1"/>
                </a:solidFill>
              </a:rPr>
              <a:t> Praca Bis.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466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650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ext Box 4"/>
          <p:cNvSpPr txBox="1">
            <a:spLocks noChangeArrowheads="1"/>
          </p:cNvSpPr>
          <p:nvPr/>
        </p:nvSpPr>
        <p:spPr bwMode="auto">
          <a:xfrm>
            <a:off x="818251" y="2204864"/>
            <a:ext cx="7488237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800" b="1" dirty="0" smtClean="0">
                <a:solidFill>
                  <a:schemeClr val="tx1"/>
                </a:solidFill>
              </a:rPr>
              <a:t>Odbyło się spotkanie </a:t>
            </a:r>
            <a:r>
              <a:rPr lang="pl-PL" sz="2800" b="1" dirty="0" err="1" smtClean="0">
                <a:solidFill>
                  <a:schemeClr val="tx1"/>
                </a:solidFill>
              </a:rPr>
              <a:t>informacyjno</a:t>
            </a:r>
            <a:r>
              <a:rPr lang="pl-PL" sz="2800" b="1" dirty="0" smtClean="0">
                <a:solidFill>
                  <a:schemeClr val="tx1"/>
                </a:solidFill>
              </a:rPr>
              <a:t> -</a:t>
            </a:r>
            <a:r>
              <a:rPr lang="pl-PL" sz="2800" b="1" dirty="0">
                <a:solidFill>
                  <a:schemeClr val="tx1"/>
                </a:solidFill>
              </a:rPr>
              <a:t>rekrutacyjne dla Centrum Kształcenia </a:t>
            </a:r>
            <a:r>
              <a:rPr lang="pl-PL" sz="2800" b="1" dirty="0" smtClean="0">
                <a:solidFill>
                  <a:schemeClr val="tx1"/>
                </a:solidFill>
              </a:rPr>
              <a:t/>
            </a:r>
            <a:br>
              <a:rPr lang="pl-PL" sz="2800" b="1" dirty="0" smtClean="0">
                <a:solidFill>
                  <a:schemeClr val="tx1"/>
                </a:solidFill>
              </a:rPr>
            </a:br>
            <a:r>
              <a:rPr lang="pl-PL" sz="2800" b="1" dirty="0" smtClean="0">
                <a:solidFill>
                  <a:schemeClr val="tx1"/>
                </a:solidFill>
              </a:rPr>
              <a:t>i </a:t>
            </a:r>
            <a:r>
              <a:rPr lang="pl-PL" sz="2800" b="1" dirty="0">
                <a:solidFill>
                  <a:schemeClr val="tx1"/>
                </a:solidFill>
              </a:rPr>
              <a:t>Animacji CKIA Danuta </a:t>
            </a:r>
            <a:r>
              <a:rPr lang="pl-PL" sz="2800" b="1" dirty="0" smtClean="0">
                <a:solidFill>
                  <a:schemeClr val="tx1"/>
                </a:solidFill>
              </a:rPr>
              <a:t>Zakrzewska. </a:t>
            </a:r>
            <a:r>
              <a:rPr lang="pl-PL" sz="2800" dirty="0">
                <a:solidFill>
                  <a:schemeClr val="tx1"/>
                </a:solidFill>
              </a:rPr>
              <a:t>Pracodawca poszukiwał pięciu osób na stanowisko animatora czasu wolnego</a:t>
            </a:r>
            <a:r>
              <a:rPr lang="pl-PL" sz="2800" dirty="0" smtClean="0">
                <a:solidFill>
                  <a:schemeClr val="tx1"/>
                </a:solidFill>
              </a:rPr>
              <a:t>.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  <a:br>
              <a:rPr lang="pl-PL" sz="2800" dirty="0">
                <a:solidFill>
                  <a:schemeClr val="tx1"/>
                </a:solidFill>
              </a:rPr>
            </a:b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827584" y="1268761"/>
            <a:ext cx="741682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 smtClean="0">
                <a:solidFill>
                  <a:schemeClr val="tx1"/>
                </a:solidFill>
              </a:rPr>
              <a:t>Pracownicy Urzędu uczestniczyli w spotkaniu zorganizowanym w Departamencie Rynku Pracy Ministerstwa Rodziny, Pracy i Polityki Społecznej. Wzięła w nim udział  delegacja Ministerstwa Spraw Społecznych Estonii. </a:t>
            </a:r>
          </a:p>
          <a:p>
            <a:pPr algn="just"/>
            <a:r>
              <a:rPr lang="pl-PL" sz="2200" dirty="0" smtClean="0">
                <a:solidFill>
                  <a:schemeClr val="tx1"/>
                </a:solidFill>
              </a:rPr>
              <a:t>Strony wymieniły doświadczenia dotyczące kształcenia pracowników. Reprezentantki Urzędu przedstawiły praktyczne oblicze KFS tzn. sposób aplikowania, liczbę złożonych wniosków i zawartych umów, wysokość przyznanych środków oraz przeznaczenie przyznanej pomocy. 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96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66124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476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11560" y="1916832"/>
            <a:ext cx="799288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b="1" dirty="0"/>
              <a:t>ochronie miejsc pracy"</a:t>
            </a:r>
            <a:endParaRPr lang="pl-PL" dirty="0"/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Pracownicy Urzędu wzięli udział w </a:t>
            </a:r>
            <a:r>
              <a:rPr lang="pl-PL" sz="2400" dirty="0">
                <a:solidFill>
                  <a:schemeClr val="tx1"/>
                </a:solidFill>
              </a:rPr>
              <a:t>spotkaniu  „Gmina 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>
                <a:solidFill>
                  <a:schemeClr val="tx1"/>
                </a:solidFill>
              </a:rPr>
              <a:t>dla biznesu, biznes dla </a:t>
            </a:r>
            <a:r>
              <a:rPr lang="pl-PL" sz="2400" dirty="0" smtClean="0">
                <a:solidFill>
                  <a:schemeClr val="tx1"/>
                </a:solidFill>
              </a:rPr>
              <a:t>gminy” z cyklu </a:t>
            </a:r>
            <a:r>
              <a:rPr lang="pl-PL" sz="2400" dirty="0">
                <a:solidFill>
                  <a:schemeClr val="tx1"/>
                </a:solidFill>
              </a:rPr>
              <a:t>„Biznes w Babicach” </a:t>
            </a:r>
            <a:r>
              <a:rPr lang="pl-PL" sz="2400" dirty="0" smtClean="0">
                <a:solidFill>
                  <a:schemeClr val="tx1"/>
                </a:solidFill>
              </a:rPr>
              <a:t>zorganizowanym </a:t>
            </a:r>
            <a:r>
              <a:rPr lang="pl-PL" sz="2400" dirty="0">
                <a:solidFill>
                  <a:schemeClr val="tx1"/>
                </a:solidFill>
              </a:rPr>
              <a:t>dla przedsiębiorców z tego </a:t>
            </a:r>
            <a:r>
              <a:rPr lang="pl-PL" sz="2400" dirty="0" smtClean="0">
                <a:solidFill>
                  <a:schemeClr val="tx1"/>
                </a:solidFill>
              </a:rPr>
              <a:t>terenu przez Urząd Gminy w Starych Babicach. Wystąpili z prezentacją pt. „Zainwestuj w pracowników” – dofinansowanie kosztów kształcenia ustawicznego pracowników i pracodawców w ramach Krajowego Funduszu Szkoleniowego. 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89240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9991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825148" y="1124744"/>
            <a:ext cx="7272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 październiku 2016 r</a:t>
            </a:r>
            <a:r>
              <a:rPr lang="pl-PL" sz="2400" dirty="0">
                <a:solidFill>
                  <a:schemeClr val="tx1"/>
                </a:solidFill>
              </a:rPr>
              <a:t>. </a:t>
            </a:r>
            <a:r>
              <a:rPr lang="pl-PL" sz="2400" dirty="0" smtClean="0">
                <a:solidFill>
                  <a:schemeClr val="tx1"/>
                </a:solidFill>
              </a:rPr>
              <a:t>odbyła się konferencja podsumowująca  wdrażanie Krajowego </a:t>
            </a:r>
            <a:r>
              <a:rPr lang="pl-PL" sz="2400" dirty="0">
                <a:solidFill>
                  <a:schemeClr val="tx1"/>
                </a:solidFill>
              </a:rPr>
              <a:t>Funduszu Szkoleniowego zorganizowana przez </a:t>
            </a:r>
            <a:r>
              <a:rPr lang="pl-PL" sz="2400" dirty="0" smtClean="0">
                <a:solidFill>
                  <a:schemeClr val="tx1"/>
                </a:solidFill>
              </a:rPr>
              <a:t>Wojewódzki Urząd Pracy w Warszawie.</a:t>
            </a:r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spotkaniu uczestniczyli </a:t>
            </a:r>
            <a:r>
              <a:rPr lang="pl-PL" sz="2400" dirty="0" smtClean="0">
                <a:solidFill>
                  <a:schemeClr val="tx1"/>
                </a:solidFill>
              </a:rPr>
              <a:t>reprezentanci </a:t>
            </a:r>
            <a:r>
              <a:rPr lang="pl-PL" sz="2400" dirty="0">
                <a:solidFill>
                  <a:schemeClr val="tx1"/>
                </a:solidFill>
              </a:rPr>
              <a:t>wojewódzkich i powiatowych urzędów </a:t>
            </a:r>
            <a:r>
              <a:rPr lang="pl-PL" sz="2400" dirty="0" smtClean="0">
                <a:solidFill>
                  <a:schemeClr val="tx1"/>
                </a:solidFill>
              </a:rPr>
              <a:t>pracy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 oraz organizacji pracodawców.</a:t>
            </a:r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 trakcie spotkania swoimi spostrzeżeniami podzielili się m.in. Dyrektor WUP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 w Warszawie, prezes POLMO S.A. Łomianki oraz przedstawiciel naszego urzędu.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59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21469" y="1017588"/>
            <a:ext cx="8137525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chemeClr val="tx1"/>
                </a:solidFill>
              </a:rPr>
              <a:t>6 grudnia 2016 r.</a:t>
            </a: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dirty="0" smtClean="0">
                <a:solidFill>
                  <a:schemeClr val="tx1"/>
                </a:solidFill>
              </a:rPr>
              <a:t>w siedzibie 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dirty="0" smtClean="0">
                <a:solidFill>
                  <a:schemeClr val="tx1"/>
                </a:solidFill>
              </a:rPr>
              <a:t>Powiatowego Urzędu Pracy</a:t>
            </a:r>
            <a:endParaRPr lang="pl-PL" sz="3600" b="1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</a:rPr>
              <a:t>odbyły się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</a:rPr>
              <a:t> </a:t>
            </a: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</a:rPr>
              <a:t>Warszawskie Zachodnie Targi Pracy</a:t>
            </a:r>
          </a:p>
          <a:p>
            <a:pPr algn="ctr">
              <a:buClr>
                <a:srgbClr val="000000"/>
              </a:buClr>
              <a:buSzPct val="100000"/>
            </a:pPr>
            <a:endParaRPr lang="pl-PL" sz="36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i="1" dirty="0">
                <a:solidFill>
                  <a:schemeClr val="tx1"/>
                </a:solidFill>
              </a:rPr>
              <a:t>udział </a:t>
            </a:r>
            <a:r>
              <a:rPr lang="pl-PL" sz="3600" i="1" dirty="0" smtClean="0">
                <a:solidFill>
                  <a:schemeClr val="tx1"/>
                </a:solidFill>
              </a:rPr>
              <a:t>wzięło ponad 850 osób bezrobotnych</a:t>
            </a:r>
            <a:endParaRPr lang="pl-PL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791" y="551723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21469" y="1017588"/>
            <a:ext cx="813752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</a:rPr>
              <a:t>Warszawskie Zachodnie Targi Pracy</a:t>
            </a:r>
            <a:endParaRPr lang="pl-PL" sz="36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zaproszeni zostali eksperci z</a:t>
            </a:r>
            <a:r>
              <a:rPr lang="pl-PL" sz="2400" b="1" dirty="0" smtClean="0">
                <a:solidFill>
                  <a:schemeClr val="tx1"/>
                </a:solidFill>
              </a:rPr>
              <a:t>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Wojewódzkiego Urzędu Pracy w Warszawie,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Okręgowego Inspektoratu Pracy w Warszawie,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Zakładu Ubezpieczeń Społecznych,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</a:t>
            </a:r>
            <a:r>
              <a:rPr lang="pl-PL" sz="2400" b="1" dirty="0" smtClean="0">
                <a:solidFill>
                  <a:schemeClr val="tx1"/>
                </a:solidFill>
              </a:rPr>
              <a:t>Izby Skarbowej </a:t>
            </a:r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smtClean="0">
                <a:solidFill>
                  <a:schemeClr val="tx1"/>
                </a:solidFill>
              </a:rPr>
              <a:t>Urzędu Skarbowego </a:t>
            </a:r>
            <a:r>
              <a:rPr lang="pl-PL" sz="2400" b="1" dirty="0">
                <a:solidFill>
                  <a:schemeClr val="tx1"/>
                </a:solidFill>
              </a:rPr>
              <a:t>Warszawa – Bielany.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07" y="530909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712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21469" y="1017588"/>
            <a:ext cx="81375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accent5">
                    <a:lumMod val="75000"/>
                  </a:schemeClr>
                </a:solidFill>
              </a:rPr>
              <a:t>W </a:t>
            </a:r>
            <a:r>
              <a:rPr lang="pl-PL" sz="1600" dirty="0">
                <a:solidFill>
                  <a:schemeClr val="accent5">
                    <a:lumMod val="75000"/>
                  </a:schemeClr>
                </a:solidFill>
              </a:rPr>
              <a:t>Targach Pracy udział wzięli przedstawiciele następujących firm</a:t>
            </a:r>
            <a:r>
              <a:rPr lang="pl-PL" sz="1600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accent5">
                    <a:lumMod val="75000"/>
                  </a:schemeClr>
                </a:solidFill>
              </a:rPr>
              <a:t>	</a:t>
            </a:r>
            <a:r>
              <a:rPr lang="pl-PL" sz="1600" dirty="0">
                <a:solidFill>
                  <a:schemeClr val="tx1"/>
                </a:solidFill>
              </a:rPr>
              <a:t>Adecco Poland Sp. z o.o.,</a:t>
            </a:r>
          </a:p>
          <a:p>
            <a:pPr>
              <a:buClr>
                <a:srgbClr val="000000"/>
              </a:buClr>
              <a:buSzPct val="100000"/>
            </a:pPr>
            <a:r>
              <a:rPr lang="pl-PL" sz="1600" dirty="0">
                <a:solidFill>
                  <a:schemeClr val="tx1"/>
                </a:solidFill>
              </a:rPr>
              <a:t>	Alter Ego Sp. z o.o</a:t>
            </a:r>
            <a:r>
              <a:rPr lang="pl-PL" sz="1600" dirty="0" smtClean="0">
                <a:solidFill>
                  <a:schemeClr val="tx1"/>
                </a:solidFill>
              </a:rPr>
              <a:t>., 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</a:rPr>
              <a:t>	Art.-</a:t>
            </a:r>
            <a:r>
              <a:rPr lang="pl-PL" sz="1600" dirty="0" err="1" smtClean="0">
                <a:solidFill>
                  <a:schemeClr val="tx1"/>
                </a:solidFill>
              </a:rPr>
              <a:t>View</a:t>
            </a:r>
            <a:r>
              <a:rPr lang="pl-PL" sz="1600" dirty="0" smtClean="0">
                <a:solidFill>
                  <a:schemeClr val="tx1"/>
                </a:solidFill>
              </a:rPr>
              <a:t> Izabela Lesiak.,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</a:rPr>
              <a:t></a:t>
            </a:r>
            <a:r>
              <a:rPr lang="pl-PL" sz="1600" dirty="0">
                <a:solidFill>
                  <a:schemeClr val="tx1"/>
                </a:solidFill>
              </a:rPr>
              <a:t>	</a:t>
            </a:r>
            <a:r>
              <a:rPr lang="pl-PL" sz="1600" dirty="0" err="1" smtClean="0">
                <a:solidFill>
                  <a:schemeClr val="tx1"/>
                </a:solidFill>
              </a:rPr>
              <a:t>Aterima</a:t>
            </a:r>
            <a:r>
              <a:rPr lang="pl-PL" sz="1600" dirty="0" smtClean="0">
                <a:solidFill>
                  <a:schemeClr val="tx1"/>
                </a:solidFill>
              </a:rPr>
              <a:t> Med.,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Auchan Polska Sp. z o.o.,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</a:rPr>
              <a:t>Barg</a:t>
            </a:r>
            <a:r>
              <a:rPr lang="pl-PL" sz="1600" dirty="0" smtClean="0">
                <a:solidFill>
                  <a:schemeClr val="tx1"/>
                </a:solidFill>
              </a:rPr>
              <a:t> Naprawy i Wzmocnienia </a:t>
            </a:r>
            <a:r>
              <a:rPr lang="pl-PL" sz="1600" dirty="0">
                <a:solidFill>
                  <a:schemeClr val="tx1"/>
                </a:solidFill>
              </a:rPr>
              <a:t>K</a:t>
            </a:r>
            <a:r>
              <a:rPr lang="pl-PL" sz="1600" dirty="0" smtClean="0">
                <a:solidFill>
                  <a:schemeClr val="tx1"/>
                </a:solidFill>
              </a:rPr>
              <a:t>onstrukcji Budowlanych Sp. z o.o.,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Centrum inicjatyw Osób Niepełnosprawnych Fundacji </a:t>
            </a:r>
            <a:r>
              <a:rPr lang="pl-PL" sz="1600" dirty="0" err="1" smtClean="0">
                <a:solidFill>
                  <a:schemeClr val="tx1"/>
                </a:solidFill>
              </a:rPr>
              <a:t>Tus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Carrefour Polska Sp. z o.o.,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DSV Road Sp. z o.o.,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Instytut </a:t>
            </a:r>
            <a:r>
              <a:rPr lang="pl-PL" sz="1600" dirty="0" smtClean="0">
                <a:solidFill>
                  <a:schemeClr val="tx1"/>
                </a:solidFill>
              </a:rPr>
              <a:t>Studiów Podyplomowych,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Jaga </a:t>
            </a:r>
            <a:r>
              <a:rPr lang="pl-PL" sz="1600" dirty="0">
                <a:solidFill>
                  <a:schemeClr val="tx1"/>
                </a:solidFill>
              </a:rPr>
              <a:t>Temp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Jeronimo </a:t>
            </a:r>
            <a:r>
              <a:rPr lang="pl-PL" sz="1600" dirty="0" err="1" smtClean="0">
                <a:solidFill>
                  <a:schemeClr val="tx1"/>
                </a:solidFill>
              </a:rPr>
              <a:t>Martins</a:t>
            </a:r>
            <a:r>
              <a:rPr lang="pl-PL" sz="1600" dirty="0" smtClean="0">
                <a:solidFill>
                  <a:schemeClr val="tx1"/>
                </a:solidFill>
              </a:rPr>
              <a:t> Polska S.A.,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</a:rPr>
              <a:t>Konsalnet</a:t>
            </a:r>
            <a:endParaRPr lang="pl-PL" sz="16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Mazowiecka Wojewódzka</a:t>
            </a:r>
            <a:br>
              <a:rPr lang="pl-PL" sz="1600" dirty="0" smtClean="0">
                <a:solidFill>
                  <a:schemeClr val="tx1"/>
                </a:solidFill>
              </a:rPr>
            </a:br>
            <a:r>
              <a:rPr lang="pl-PL" sz="1600" dirty="0" smtClean="0">
                <a:solidFill>
                  <a:schemeClr val="tx1"/>
                </a:solidFill>
              </a:rPr>
              <a:t> Komenda OHP,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Mc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Donald’s</a:t>
            </a:r>
            <a:r>
              <a:rPr lang="pl-PL" sz="1600" dirty="0">
                <a:solidFill>
                  <a:schemeClr val="tx1"/>
                </a:solidFill>
              </a:rPr>
              <a:t> Polska Sp. z o.o</a:t>
            </a:r>
            <a:r>
              <a:rPr lang="pl-PL" sz="1600" dirty="0" smtClean="0">
                <a:solidFill>
                  <a:schemeClr val="tx1"/>
                </a:solidFill>
              </a:rPr>
              <a:t>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Nor-Gaz Andrzej </a:t>
            </a:r>
            <a:r>
              <a:rPr lang="pl-PL" sz="1600" dirty="0" err="1" smtClean="0">
                <a:solidFill>
                  <a:schemeClr val="tx1"/>
                </a:solidFill>
              </a:rPr>
              <a:t>Gocan</a:t>
            </a:r>
            <a:r>
              <a:rPr lang="pl-PL" sz="1600" dirty="0" smtClean="0">
                <a:solidFill>
                  <a:schemeClr val="tx1"/>
                </a:solidFill>
              </a:rPr>
              <a:t>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Piotr i Paweł Detal Sp. z o.o.,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Polski HR-A-TRYBUT S.A.,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</a:rPr>
              <a:t>Putka</a:t>
            </a:r>
            <a:r>
              <a:rPr lang="pl-PL" sz="1600" dirty="0" smtClean="0">
                <a:solidFill>
                  <a:schemeClr val="tx1"/>
                </a:solidFill>
              </a:rPr>
              <a:t> sp. z o.o.,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Selgros </a:t>
            </a:r>
            <a:r>
              <a:rPr lang="pl-PL" sz="1600" dirty="0" err="1" smtClean="0">
                <a:solidFill>
                  <a:schemeClr val="tx1"/>
                </a:solidFill>
              </a:rPr>
              <a:t>Cash&amp;Carry</a:t>
            </a:r>
            <a:r>
              <a:rPr lang="pl-PL" sz="1600" dirty="0" smtClean="0">
                <a:solidFill>
                  <a:schemeClr val="tx1"/>
                </a:solidFill>
              </a:rPr>
              <a:t>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Solid Security,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</a:rPr>
              <a:t>Staamp</a:t>
            </a:r>
            <a:r>
              <a:rPr lang="pl-PL" sz="1600" dirty="0" smtClean="0">
                <a:solidFill>
                  <a:schemeClr val="tx1"/>
                </a:solidFill>
              </a:rPr>
              <a:t> Poland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</a:rPr>
              <a:t>Work</a:t>
            </a:r>
            <a:r>
              <a:rPr lang="pl-PL" sz="1600" dirty="0" smtClean="0">
                <a:solidFill>
                  <a:schemeClr val="tx1"/>
                </a:solidFill>
              </a:rPr>
              <a:t> Force Sp. z o.o.,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</a:rPr>
              <a:t>Remondis</a:t>
            </a:r>
            <a:r>
              <a:rPr lang="pl-PL" sz="1600" dirty="0" smtClean="0">
                <a:solidFill>
                  <a:schemeClr val="tx1"/>
                </a:solidFill>
              </a:rPr>
              <a:t> </a:t>
            </a:r>
            <a:r>
              <a:rPr lang="pl-PL" sz="1600" dirty="0" err="1" smtClean="0">
                <a:solidFill>
                  <a:schemeClr val="tx1"/>
                </a:solidFill>
              </a:rPr>
              <a:t>Electrorecycling</a:t>
            </a:r>
            <a:r>
              <a:rPr lang="pl-PL" sz="1600" dirty="0" smtClean="0">
                <a:solidFill>
                  <a:schemeClr val="tx1"/>
                </a:solidFill>
              </a:rPr>
              <a:t> ,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smtClean="0">
                <a:solidFill>
                  <a:schemeClr val="tx1"/>
                </a:solidFill>
              </a:rPr>
              <a:t>Impel S.A.;</a:t>
            </a: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1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0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07" y="530909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8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6788460" cy="1150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96952"/>
            <a:ext cx="3453582" cy="2077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trzałka kolista 2"/>
          <p:cNvSpPr/>
          <p:nvPr/>
        </p:nvSpPr>
        <p:spPr>
          <a:xfrm>
            <a:off x="2267744" y="2780928"/>
            <a:ext cx="4248472" cy="2088232"/>
          </a:xfrm>
          <a:prstGeom prst="circularArrow">
            <a:avLst>
              <a:gd name="adj1" fmla="val 13854"/>
              <a:gd name="adj2" fmla="val 1142319"/>
              <a:gd name="adj3" fmla="val 20272397"/>
              <a:gd name="adj4" fmla="val 11485338"/>
              <a:gd name="adj5" fmla="val 1838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71500" y="1714500"/>
            <a:ext cx="813752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2016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</a:rPr>
              <a:t>realizował </a:t>
            </a:r>
            <a:r>
              <a:rPr lang="pl-PL" sz="2400" dirty="0">
                <a:solidFill>
                  <a:schemeClr val="tx1"/>
                </a:solidFill>
              </a:rPr>
              <a:t>zadania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</a:t>
            </a:r>
            <a:r>
              <a:rPr lang="pl-PL" sz="2400" dirty="0">
                <a:solidFill>
                  <a:schemeClr val="tx1"/>
                </a:solidFill>
              </a:rPr>
              <a:t>zakresu poradnictwa zawodowego </a:t>
            </a:r>
            <a:r>
              <a:rPr lang="pl-PL" sz="2400" dirty="0" smtClean="0">
                <a:solidFill>
                  <a:schemeClr val="tx1"/>
                </a:solidFill>
              </a:rPr>
              <a:t>poprzez</a:t>
            </a:r>
            <a:r>
              <a:rPr lang="pl-PL" sz="2400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udzielanie informacji o zawodach, rynku pracy, możliwościach szkolenia,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udzielanie porad indywidualnych z wykorzystaniem standaryzowanych metod ułatwiających wybór zawodu,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organizowanie grupowych porad zawodowych.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843808" y="1019969"/>
            <a:ext cx="423703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rgbClr val="00B050"/>
                </a:solidFill>
              </a:rPr>
              <a:t>Poradnictwo zawodowe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691" y="5589240"/>
            <a:ext cx="1221334" cy="73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478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1147402"/>
              </p:ext>
            </p:extLst>
          </p:nvPr>
        </p:nvGraphicFramePr>
        <p:xfrm>
          <a:off x="357188" y="1755775"/>
          <a:ext cx="8985250" cy="430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" name="Arkusz" r:id="rId4" imgW="9372645" imgH="4457756" progId="Excel.Sheet.8">
                  <p:embed/>
                </p:oleObj>
              </mc:Choice>
              <mc:Fallback>
                <p:oleObj name="Arkusz" r:id="rId4" imgW="9372645" imgH="4457756" progId="Excel.Sheet.8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1755775"/>
                        <a:ext cx="8985250" cy="43037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 Box 354"/>
          <p:cNvSpPr txBox="1">
            <a:spLocks noChangeArrowheads="1"/>
          </p:cNvSpPr>
          <p:nvPr/>
        </p:nvSpPr>
        <p:spPr bwMode="auto">
          <a:xfrm>
            <a:off x="2751138" y="712788"/>
            <a:ext cx="419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Poradnictwo zawodowe</a:t>
            </a: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927" y="5733256"/>
            <a:ext cx="1085382" cy="65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24" y="5877272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7" name="Prostokąt 1"/>
          <p:cNvSpPr>
            <a:spLocks noChangeArrowheads="1"/>
          </p:cNvSpPr>
          <p:nvPr/>
        </p:nvSpPr>
        <p:spPr bwMode="auto">
          <a:xfrm>
            <a:off x="657807" y="2397081"/>
            <a:ext cx="7559675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q"/>
            </a:pPr>
            <a:r>
              <a:rPr lang="pl-PL" sz="2400" b="1" dirty="0" smtClean="0">
                <a:solidFill>
                  <a:srgbClr val="00B050"/>
                </a:solidFill>
              </a:rPr>
              <a:t>Targi Pracy i Edukacji </a:t>
            </a:r>
            <a:r>
              <a:rPr lang="pl-PL" sz="2400" dirty="0" smtClean="0">
                <a:solidFill>
                  <a:schemeClr val="tx1"/>
                </a:solidFill>
              </a:rPr>
              <a:t>zorganizowane przez Centrum Kształcenia Zawodowego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Ustawicznego w Warszawie, Centrum Edukacji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Pracy Młodzieży oraz Ochotnicze Hufce Pracy</a:t>
            </a:r>
            <a:r>
              <a:rPr lang="pl-PL" sz="2400" b="1" dirty="0" smtClean="0">
                <a:solidFill>
                  <a:srgbClr val="00B050"/>
                </a:solidFill>
              </a:rPr>
              <a:t>.</a:t>
            </a:r>
            <a:endParaRPr lang="pl-PL" sz="24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/>
            </a:r>
            <a:br>
              <a:rPr lang="pl-PL" sz="2400" dirty="0">
                <a:solidFill>
                  <a:schemeClr val="tx1"/>
                </a:solidFill>
              </a:rPr>
            </a:br>
            <a:endParaRPr lang="pl-PL" sz="2400" i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i="1" dirty="0" smtClean="0">
                <a:solidFill>
                  <a:schemeClr val="tx1"/>
                </a:solidFill>
              </a:rPr>
              <a:t>Pracownicy </a:t>
            </a:r>
            <a:r>
              <a:rPr lang="pl-PL" sz="2000" i="1" dirty="0">
                <a:solidFill>
                  <a:schemeClr val="tx1"/>
                </a:solidFill>
              </a:rPr>
              <a:t>Powiatowego Urzędu Pracy dla Powiatu Warszawskiego </a:t>
            </a:r>
            <a:r>
              <a:rPr lang="pl-PL" sz="2000" i="1" dirty="0" smtClean="0">
                <a:solidFill>
                  <a:schemeClr val="tx1"/>
                </a:solidFill>
              </a:rPr>
              <a:t>Zachodniego </a:t>
            </a:r>
            <a:r>
              <a:rPr lang="pl-PL" sz="2000" i="1" dirty="0">
                <a:solidFill>
                  <a:schemeClr val="tx1"/>
                </a:solidFill>
              </a:rPr>
              <a:t>zapoznawali uczestników targów </a:t>
            </a:r>
            <a:r>
              <a:rPr lang="pl-PL" sz="2000" i="1" dirty="0" smtClean="0">
                <a:solidFill>
                  <a:schemeClr val="tx1"/>
                </a:solidFill>
              </a:rPr>
              <a:t/>
            </a:r>
            <a:br>
              <a:rPr lang="pl-PL" sz="2000" i="1" dirty="0" smtClean="0">
                <a:solidFill>
                  <a:schemeClr val="tx1"/>
                </a:solidFill>
              </a:rPr>
            </a:br>
            <a:r>
              <a:rPr lang="pl-PL" sz="2000" i="1" dirty="0" smtClean="0">
                <a:solidFill>
                  <a:schemeClr val="tx1"/>
                </a:solidFill>
              </a:rPr>
              <a:t>z </a:t>
            </a:r>
            <a:r>
              <a:rPr lang="pl-PL" sz="2000" i="1" dirty="0">
                <a:solidFill>
                  <a:schemeClr val="tx1"/>
                </a:solidFill>
              </a:rPr>
              <a:t>usługami rynku pracy oraz prawami i obowiązkami osób bezrobotnych. Chętni mogli skorzystać z konsultacji z doradcą zawodowym</a:t>
            </a:r>
            <a:r>
              <a:rPr lang="pl-PL" sz="2400" i="1" dirty="0">
                <a:solidFill>
                  <a:schemeClr val="tx1"/>
                </a:solidFill>
              </a:rPr>
              <a:t>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i="1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683568" y="1196752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pl-PL" sz="2400" b="1" dirty="0" smtClean="0">
                <a:solidFill>
                  <a:srgbClr val="00B050"/>
                </a:solidFill>
              </a:rPr>
              <a:t>VI </a:t>
            </a:r>
            <a:r>
              <a:rPr lang="pl-PL" sz="2400" b="1" dirty="0">
                <a:solidFill>
                  <a:srgbClr val="00B050"/>
                </a:solidFill>
              </a:rPr>
              <a:t>Targi </a:t>
            </a:r>
            <a:r>
              <a:rPr lang="pl-PL" sz="2400" b="1" dirty="0" smtClean="0">
                <a:solidFill>
                  <a:srgbClr val="00B050"/>
                </a:solidFill>
              </a:rPr>
              <a:t>Pracy </a:t>
            </a:r>
            <a:r>
              <a:rPr lang="pl-PL" sz="2400" dirty="0" smtClean="0">
                <a:solidFill>
                  <a:schemeClr val="tx1"/>
                </a:solidFill>
              </a:rPr>
              <a:t>zorganizowane przez Biuro Karier Wyższej Szkoły Ekologii i Zarządzania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Warszawie.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Prostokąt 1"/>
          <p:cNvSpPr>
            <a:spLocks noChangeArrowheads="1"/>
          </p:cNvSpPr>
          <p:nvPr/>
        </p:nvSpPr>
        <p:spPr bwMode="auto">
          <a:xfrm>
            <a:off x="553367" y="1190487"/>
            <a:ext cx="8136706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 smtClean="0">
                <a:solidFill>
                  <a:schemeClr val="tx1"/>
                </a:solidFill>
              </a:rPr>
              <a:t>Doradcy zawodowi przeprowadzili warsztaty dla uczniów z: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</a:pPr>
            <a:r>
              <a:rPr lang="pl-PL" sz="2000" dirty="0" smtClean="0">
                <a:solidFill>
                  <a:schemeClr val="tx1"/>
                </a:solidFill>
              </a:rPr>
              <a:t> I Liceum Ogólnokształcącym im. W. Broniewskiego w Błoniu,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smtClean="0">
                <a:solidFill>
                  <a:schemeClr val="tx1"/>
                </a:solidFill>
              </a:rPr>
              <a:t>Zespołu </a:t>
            </a:r>
            <a:r>
              <a:rPr lang="pl-PL" sz="2000" dirty="0">
                <a:solidFill>
                  <a:schemeClr val="tx1"/>
                </a:solidFill>
              </a:rPr>
              <a:t>Szkół nr 1 w Błoniu im. Melchiora </a:t>
            </a:r>
            <a:r>
              <a:rPr lang="pl-PL" sz="2000" dirty="0" smtClean="0">
                <a:solidFill>
                  <a:schemeClr val="tx1"/>
                </a:solidFill>
              </a:rPr>
              <a:t>Wańkowicza.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</a:pPr>
            <a:endParaRPr lang="pl-PL" sz="20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r>
              <a:rPr lang="pl-PL" sz="2000" dirty="0" smtClean="0">
                <a:solidFill>
                  <a:schemeClr val="tx1"/>
                </a:solidFill>
              </a:rPr>
              <a:t>Uczestnicy spotkań poznali zawody deficytowe i nadwyżkowe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w województwie mazowieckim oraz tendencje na lokalnym rynku pracy. Przekazano uczniom informacje dotyczące możliwości dalszego kształcenia w kraju i za granicą oraz wskazówki wyboru szkoły lub uczelni. Uczniowie mieli także możliwość zapoznania się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z zasadami tworzenia dokumentów aplikacyjnych. Doradcy przeprowadzili ćwiczenia związane  z prawidłowym przebiegiem rozmowy kwalifikacyjnej.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</a:rPr>
              <a:t>Pracownicy </a:t>
            </a:r>
            <a:r>
              <a:rPr lang="pl-PL" sz="2000" dirty="0" smtClean="0">
                <a:solidFill>
                  <a:schemeClr val="tx1"/>
                </a:solidFill>
              </a:rPr>
              <a:t>Urzędu </a:t>
            </a:r>
            <a:r>
              <a:rPr lang="pl-PL" sz="2000" dirty="0">
                <a:solidFill>
                  <a:schemeClr val="tx1"/>
                </a:solidFill>
              </a:rPr>
              <a:t>zapoznali </a:t>
            </a:r>
            <a:r>
              <a:rPr lang="pl-PL" sz="2000" dirty="0" smtClean="0">
                <a:solidFill>
                  <a:schemeClr val="tx1"/>
                </a:solidFill>
              </a:rPr>
              <a:t>również uczestników </a:t>
            </a:r>
            <a:r>
              <a:rPr lang="pl-PL" sz="2000" dirty="0">
                <a:solidFill>
                  <a:schemeClr val="tx1"/>
                </a:solidFill>
              </a:rPr>
              <a:t>z usługami rynku </a:t>
            </a:r>
            <a:r>
              <a:rPr lang="pl-PL" sz="2000" dirty="0" smtClean="0">
                <a:solidFill>
                  <a:schemeClr val="tx1"/>
                </a:solidFill>
              </a:rPr>
              <a:t>pracy oraz prawami i obowiązkami </a:t>
            </a:r>
            <a:r>
              <a:rPr lang="pl-PL" sz="2000" dirty="0">
                <a:solidFill>
                  <a:schemeClr val="tx1"/>
                </a:solidFill>
              </a:rPr>
              <a:t>osób </a:t>
            </a:r>
            <a:r>
              <a:rPr lang="pl-PL" sz="2000" dirty="0" smtClean="0">
                <a:solidFill>
                  <a:schemeClr val="tx1"/>
                </a:solidFill>
              </a:rPr>
              <a:t>bezrobotnych.</a:t>
            </a:r>
            <a:endParaRPr lang="pl-PL" sz="2000" dirty="0">
              <a:solidFill>
                <a:schemeClr val="tx1"/>
              </a:solidFill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223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Prostokąt 1"/>
          <p:cNvSpPr>
            <a:spLocks noChangeArrowheads="1"/>
          </p:cNvSpPr>
          <p:nvPr/>
        </p:nvSpPr>
        <p:spPr bwMode="auto">
          <a:xfrm>
            <a:off x="539750" y="1720850"/>
            <a:ext cx="813670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Przeprowadzili też spotkania </a:t>
            </a:r>
            <a:r>
              <a:rPr lang="pl-PL" sz="2400" dirty="0">
                <a:solidFill>
                  <a:schemeClr val="tx1"/>
                </a:solidFill>
              </a:rPr>
              <a:t>informacyjne </a:t>
            </a:r>
            <a:r>
              <a:rPr lang="pl-PL" sz="2400" dirty="0" smtClean="0">
                <a:solidFill>
                  <a:schemeClr val="tx1"/>
                </a:solidFill>
              </a:rPr>
              <a:t>dla uczniów </a:t>
            </a:r>
            <a:r>
              <a:rPr lang="pl-PL" sz="2400" dirty="0">
                <a:solidFill>
                  <a:schemeClr val="tx1"/>
                </a:solidFill>
              </a:rPr>
              <a:t>Specjalnego Ośrodka Szkolno – Wychowawczego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Lesznie</a:t>
            </a:r>
            <a:r>
              <a:rPr lang="pl-PL" sz="2400" dirty="0" smtClean="0">
                <a:solidFill>
                  <a:schemeClr val="tx1"/>
                </a:solidFill>
              </a:rPr>
              <a:t>. Uczestniczyli w nich uczniowie klas </a:t>
            </a:r>
            <a:r>
              <a:rPr lang="pl-PL" sz="2400" dirty="0">
                <a:solidFill>
                  <a:schemeClr val="tx1"/>
                </a:solidFill>
              </a:rPr>
              <a:t>zawodowych. Doradcy zawodowi przedstawili uczestnikom </a:t>
            </a:r>
            <a:r>
              <a:rPr lang="pl-PL" sz="2400" dirty="0" smtClean="0">
                <a:solidFill>
                  <a:schemeClr val="tx1"/>
                </a:solidFill>
              </a:rPr>
              <a:t>usługi i </a:t>
            </a:r>
            <a:r>
              <a:rPr lang="pl-PL" sz="2400" dirty="0">
                <a:solidFill>
                  <a:schemeClr val="tx1"/>
                </a:solidFill>
              </a:rPr>
              <a:t>instrumenty rynku pracy realizowane przez </a:t>
            </a:r>
            <a:r>
              <a:rPr lang="pl-PL" sz="2400" dirty="0" smtClean="0">
                <a:solidFill>
                  <a:schemeClr val="tx1"/>
                </a:solidFill>
              </a:rPr>
              <a:t>PUP oraz prawa </a:t>
            </a:r>
            <a:r>
              <a:rPr lang="pl-PL" sz="2400" dirty="0">
                <a:solidFill>
                  <a:schemeClr val="tx1"/>
                </a:solidFill>
              </a:rPr>
              <a:t>i obowiązki osób </a:t>
            </a:r>
            <a:r>
              <a:rPr lang="pl-PL" sz="2400" dirty="0" smtClean="0">
                <a:solidFill>
                  <a:schemeClr val="tx1"/>
                </a:solidFill>
              </a:rPr>
              <a:t>bezrobotnych.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223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768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Prostokąt 1"/>
          <p:cNvSpPr>
            <a:spLocks noChangeArrowheads="1"/>
          </p:cNvSpPr>
          <p:nvPr/>
        </p:nvSpPr>
        <p:spPr bwMode="auto">
          <a:xfrm>
            <a:off x="554178" y="1844824"/>
            <a:ext cx="813670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Pracownicy Urzędu uczestniczyli w panelu </a:t>
            </a:r>
            <a:r>
              <a:rPr lang="pl-PL" sz="2400" dirty="0">
                <a:solidFill>
                  <a:schemeClr val="tx1"/>
                </a:solidFill>
              </a:rPr>
              <a:t>e</a:t>
            </a:r>
            <a:r>
              <a:rPr lang="pl-PL" sz="2400" dirty="0" smtClean="0">
                <a:solidFill>
                  <a:schemeClr val="tx1"/>
                </a:solidFill>
              </a:rPr>
              <a:t>kspertów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związku z prowadzoną prognozą zapotrzebowania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na pracowników w 2017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r. w ramach „Barometrów zawodów”. Spotkanie odbyło się w siedzibie Powiatowego Urzędu Pracy dla Powiatu Warszawskiego Zachodniego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Błoniu. 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223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732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93440" y="1752253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W 2016 roku doradcy klienta indywidualnego:</a:t>
            </a:r>
          </a:p>
          <a:p>
            <a:pPr algn="just"/>
            <a:endParaRPr lang="pl-PL" sz="24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ustalili </a:t>
            </a:r>
            <a:r>
              <a:rPr lang="pl-PL" sz="2400" dirty="0">
                <a:solidFill>
                  <a:schemeClr val="tx1"/>
                </a:solidFill>
                <a:cs typeface="Arial" charset="0"/>
              </a:rPr>
              <a:t>profil pomocy dla </a:t>
            </a:r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2888 osób bezrobotnych,</a:t>
            </a:r>
          </a:p>
          <a:p>
            <a:pPr algn="just"/>
            <a:endParaRPr lang="pl-PL" sz="2400" dirty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założyli 2888 Indywidualnych Planów Działania; </a:t>
            </a:r>
            <a:br>
              <a:rPr lang="pl-PL" sz="2400" dirty="0" smtClean="0">
                <a:solidFill>
                  <a:schemeClr val="tx1"/>
                </a:solidFill>
                <a:cs typeface="Arial" charset="0"/>
              </a:rPr>
            </a:br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w czasie ich realizacji klienci mieli możliwość określenia swoich mocnych i słabych stron, rozwijania umiejętności poszukiwania pracy oraz zdobywania nowych kompetencji zawodowych.</a:t>
            </a:r>
          </a:p>
          <a:p>
            <a:pPr algn="just"/>
            <a:endParaRPr lang="pl-PL" sz="24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endParaRPr lang="pl-PL" sz="2400" dirty="0"/>
          </a:p>
        </p:txBody>
      </p:sp>
      <p:sp>
        <p:nvSpPr>
          <p:cNvPr id="5" name="Prostokąt 4"/>
          <p:cNvSpPr/>
          <p:nvPr/>
        </p:nvSpPr>
        <p:spPr>
          <a:xfrm>
            <a:off x="2123728" y="836712"/>
            <a:ext cx="54655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rgbClr val="00B050"/>
                </a:solidFill>
                <a:cs typeface="Arial" charset="0"/>
              </a:rPr>
              <a:t>Indywidualny Plan Działania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094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22587"/>
            <a:ext cx="4698034" cy="171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01008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900112" y="1341438"/>
            <a:ext cx="7632327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</a:rPr>
              <a:t>2016 </a:t>
            </a:r>
            <a:r>
              <a:rPr lang="pl-PL" sz="2400" b="1" dirty="0">
                <a:solidFill>
                  <a:schemeClr val="tx1"/>
                </a:solidFill>
              </a:rPr>
              <a:t>roku Powiatowy Urząd Pracy dla Powiatu Warszawskiego Zachodniego </a:t>
            </a:r>
            <a:r>
              <a:rPr lang="pl-PL" sz="2400" b="1" dirty="0" smtClean="0">
                <a:solidFill>
                  <a:schemeClr val="tx1"/>
                </a:solidFill>
              </a:rPr>
              <a:t>skierował </a:t>
            </a:r>
            <a:r>
              <a:rPr lang="pl-PL" sz="2400" b="1" dirty="0">
                <a:solidFill>
                  <a:schemeClr val="tx1"/>
                </a:solidFill>
              </a:rPr>
              <a:t>na szkolenia indywidualne </a:t>
            </a:r>
            <a:r>
              <a:rPr lang="pl-PL" sz="2400" b="1" dirty="0" smtClean="0">
                <a:solidFill>
                  <a:schemeClr val="tx1"/>
                </a:solidFill>
              </a:rPr>
              <a:t>79 </a:t>
            </a:r>
            <a:r>
              <a:rPr lang="pl-PL" sz="2400" b="1" dirty="0">
                <a:solidFill>
                  <a:schemeClr val="tx1"/>
                </a:solidFill>
              </a:rPr>
              <a:t>osób </a:t>
            </a:r>
            <a:r>
              <a:rPr lang="pl-PL" sz="2400" b="1" dirty="0" smtClean="0">
                <a:solidFill>
                  <a:schemeClr val="tx1"/>
                </a:solidFill>
              </a:rPr>
              <a:t>bezrobotnych.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Największym </a:t>
            </a:r>
            <a:r>
              <a:rPr lang="pl-PL" sz="2400" dirty="0">
                <a:solidFill>
                  <a:schemeClr val="tx1"/>
                </a:solidFill>
              </a:rPr>
              <a:t>zainteresowaniem cieszyły się szkolenia z zakresu</a:t>
            </a:r>
            <a:r>
              <a:rPr lang="pl-PL" sz="2400" dirty="0" smtClean="0">
                <a:solidFill>
                  <a:schemeClr val="tx1"/>
                </a:solidFill>
              </a:rPr>
              <a:t>: </a:t>
            </a:r>
            <a:endParaRPr lang="pl-PL" sz="2000" dirty="0" smtClean="0">
              <a:solidFill>
                <a:schemeClr val="tx1"/>
              </a:solidFill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</a:rPr>
              <a:t>k</a:t>
            </a:r>
            <a:r>
              <a:rPr lang="pl-PL" sz="2400" dirty="0" smtClean="0">
                <a:solidFill>
                  <a:schemeClr val="tx1"/>
                </a:solidFill>
              </a:rPr>
              <a:t>sięgowości oraz kadr i płac,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szkolenia okresowe kierowców,</a:t>
            </a:r>
            <a:endParaRPr lang="pl-PL" sz="2400" dirty="0" smtClean="0">
              <a:solidFill>
                <a:srgbClr val="FF0000"/>
              </a:solidFill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kwalifikacji wstępnej przyśpieszonej, 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</a:rPr>
              <a:t>u</a:t>
            </a:r>
            <a:r>
              <a:rPr lang="pl-PL" sz="2400" dirty="0" smtClean="0">
                <a:solidFill>
                  <a:schemeClr val="tx1"/>
                </a:solidFill>
              </a:rPr>
              <a:t>prawnienia SEP,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</a:rPr>
              <a:t>k</a:t>
            </a:r>
            <a:r>
              <a:rPr lang="pl-PL" sz="2400" dirty="0" smtClean="0">
                <a:solidFill>
                  <a:schemeClr val="tx1"/>
                </a:solidFill>
              </a:rPr>
              <a:t>asjer, sprzedawca z obsługą kasy fiskalnej,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kurs komputerowy ECDL.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8132" name="Prostokąt 4"/>
          <p:cNvSpPr>
            <a:spLocks noChangeArrowheads="1"/>
          </p:cNvSpPr>
          <p:nvPr/>
        </p:nvSpPr>
        <p:spPr bwMode="auto">
          <a:xfrm>
            <a:off x="3563938" y="549275"/>
            <a:ext cx="1841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Szkolenia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1943" y="5589240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796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539553" y="1341438"/>
            <a:ext cx="7848872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dirty="0" smtClean="0">
                <a:solidFill>
                  <a:schemeClr val="tx1"/>
                </a:solidFill>
              </a:rPr>
              <a:t>Spośród 80 osób (w tym 2 osoby z 2015 r.), które ukończyły szkolenia – 37 osób zostało wyrejestrowanych z tytułu podjęcia zatrudnienia w trakcie szkolenia lub w terminie 3 m-</a:t>
            </a:r>
            <a:r>
              <a:rPr lang="pl-PL" sz="2800" dirty="0" err="1" smtClean="0">
                <a:solidFill>
                  <a:schemeClr val="tx1"/>
                </a:solidFill>
              </a:rPr>
              <a:t>cy</a:t>
            </a:r>
            <a:r>
              <a:rPr lang="pl-PL" sz="2800" dirty="0" smtClean="0">
                <a:solidFill>
                  <a:schemeClr val="tx1"/>
                </a:solidFill>
              </a:rPr>
              <a:t> od jego zakończenia lub z tytułu podjęcia działalności gospodarczej. 3 osoby zostały skierowane na staż.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rgbClr val="FF0000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589240"/>
            <a:ext cx="936104" cy="8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539552" y="1484784"/>
            <a:ext cx="792088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Powiatowy Urząd Pracy dla </a:t>
            </a:r>
            <a:r>
              <a:rPr lang="pl-PL" sz="2800" dirty="0" smtClean="0">
                <a:solidFill>
                  <a:schemeClr val="tx1"/>
                </a:solidFill>
              </a:rPr>
              <a:t>Powiatu Warszawskiego </a:t>
            </a:r>
            <a:r>
              <a:rPr lang="pl-PL" sz="2800" dirty="0">
                <a:solidFill>
                  <a:schemeClr val="tx1"/>
                </a:solidFill>
              </a:rPr>
              <a:t>Zachodniego </a:t>
            </a:r>
            <a:r>
              <a:rPr lang="pl-PL" sz="2800" dirty="0" smtClean="0">
                <a:solidFill>
                  <a:schemeClr val="tx1"/>
                </a:solidFill>
              </a:rPr>
              <a:t>skierował </a:t>
            </a:r>
            <a:r>
              <a:rPr lang="pl-PL" sz="2800" b="1" dirty="0" smtClean="0">
                <a:solidFill>
                  <a:schemeClr val="tx1"/>
                </a:solidFill>
              </a:rPr>
              <a:t>2</a:t>
            </a:r>
            <a:r>
              <a:rPr lang="pl-PL" sz="2800" dirty="0" smtClean="0">
                <a:solidFill>
                  <a:schemeClr val="tx1"/>
                </a:solidFill>
              </a:rPr>
              <a:t> osoby niepełnosprawne, zarejestrowane </a:t>
            </a:r>
            <a:r>
              <a:rPr lang="pl-PL" sz="2800" dirty="0">
                <a:solidFill>
                  <a:schemeClr val="tx1"/>
                </a:solidFill>
              </a:rPr>
              <a:t>jako </a:t>
            </a:r>
            <a:r>
              <a:rPr lang="pl-PL" sz="2800" dirty="0" smtClean="0">
                <a:solidFill>
                  <a:schemeClr val="tx1"/>
                </a:solidFill>
              </a:rPr>
              <a:t>poszukujące </a:t>
            </a:r>
            <a:r>
              <a:rPr lang="pl-PL" sz="2800" dirty="0">
                <a:solidFill>
                  <a:schemeClr val="tx1"/>
                </a:solidFill>
              </a:rPr>
              <a:t>pracy na </a:t>
            </a:r>
            <a:r>
              <a:rPr lang="pl-PL" sz="2800" dirty="0" smtClean="0">
                <a:solidFill>
                  <a:schemeClr val="tx1"/>
                </a:solidFill>
              </a:rPr>
              <a:t>szkolenie </a:t>
            </a:r>
            <a:r>
              <a:rPr lang="pl-PL" sz="2800" dirty="0">
                <a:solidFill>
                  <a:schemeClr val="tx1"/>
                </a:solidFill>
              </a:rPr>
              <a:t>ze środków </a:t>
            </a:r>
            <a:r>
              <a:rPr lang="pl-PL" sz="2800" dirty="0" smtClean="0">
                <a:solidFill>
                  <a:schemeClr val="tx1"/>
                </a:solidFill>
              </a:rPr>
              <a:t>PFRON. Osoby uczestniczyły w szkoleniach: Kurs masażu I stopnia o profilu rozszerzonym oraz kadry i płace z Płatnikiem. </a:t>
            </a:r>
            <a:endParaRPr lang="pl-PL" sz="2800" b="1" dirty="0" smtClean="0">
              <a:solidFill>
                <a:schemeClr val="tx1"/>
              </a:solidFill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764" y="5445224"/>
            <a:ext cx="1014689" cy="8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409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650032"/>
            <a:ext cx="860227" cy="753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851" y="1052513"/>
            <a:ext cx="8352606" cy="6109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>
                <a:solidFill>
                  <a:schemeClr val="tx1"/>
                </a:solidFill>
              </a:rPr>
              <a:t>Powiatowy Urząd Pracy dla Powiatu Warszawskiego Zachodniego </a:t>
            </a:r>
            <a:r>
              <a:rPr lang="pl-PL" sz="2300" dirty="0" smtClean="0">
                <a:solidFill>
                  <a:schemeClr val="tx1"/>
                </a:solidFill>
              </a:rPr>
              <a:t>sfinansował </a:t>
            </a:r>
            <a:r>
              <a:rPr lang="pl-PL" sz="2300" dirty="0">
                <a:solidFill>
                  <a:schemeClr val="tx1"/>
                </a:solidFill>
              </a:rPr>
              <a:t>studia podyplomowe dla </a:t>
            </a:r>
            <a:r>
              <a:rPr lang="pl-PL" sz="2300" b="1" dirty="0" smtClean="0">
                <a:solidFill>
                  <a:schemeClr val="tx1"/>
                </a:solidFill>
              </a:rPr>
              <a:t>3 </a:t>
            </a:r>
            <a:r>
              <a:rPr lang="pl-PL" sz="2300" dirty="0">
                <a:solidFill>
                  <a:schemeClr val="tx1"/>
                </a:solidFill>
              </a:rPr>
              <a:t>osób </a:t>
            </a:r>
            <a:r>
              <a:rPr lang="pl-PL" sz="2300" dirty="0" smtClean="0">
                <a:solidFill>
                  <a:schemeClr val="tx1"/>
                </a:solidFill>
              </a:rPr>
              <a:t>bezrobotnych.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Były </a:t>
            </a:r>
            <a:r>
              <a:rPr lang="pl-PL" sz="2300" dirty="0">
                <a:solidFill>
                  <a:schemeClr val="tx1"/>
                </a:solidFill>
              </a:rPr>
              <a:t>to studia z zakresu: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Prawa pracy i ubezpieczeń społecznych,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Przygotowania pedagogicznego,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Wspomagania rozwoju dzieci (0-5).</a:t>
            </a:r>
          </a:p>
          <a:p>
            <a:pPr marL="174625" indent="-174625">
              <a:buClr>
                <a:srgbClr val="000000"/>
              </a:buClr>
              <a:buSzPct val="100000"/>
              <a:defRPr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>
                <a:solidFill>
                  <a:schemeClr val="tx1"/>
                </a:solidFill>
              </a:rPr>
              <a:t>2</a:t>
            </a:r>
            <a:r>
              <a:rPr lang="pl-PL" sz="2300" dirty="0" smtClean="0">
                <a:solidFill>
                  <a:schemeClr val="tx1"/>
                </a:solidFill>
              </a:rPr>
              <a:t> osoby, które rozpoczęły studia w 2015 r. oraz 2 osoby, które miały częściowo dofinansowanie studiów (1 semestr) ukończyły je. Pracę w trakcie studiów podyplomowych pojęły 2 osoby.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 </a:t>
            </a:r>
            <a:br>
              <a:rPr lang="pl-PL" sz="2300" dirty="0" smtClean="0">
                <a:solidFill>
                  <a:schemeClr val="tx1"/>
                </a:solidFill>
              </a:rPr>
            </a:br>
            <a:endParaRPr lang="pl-PL" sz="2300" dirty="0">
              <a:solidFill>
                <a:schemeClr val="tx1"/>
              </a:solidFill>
            </a:endParaRPr>
          </a:p>
          <a:p>
            <a:pPr marL="174625" indent="-174625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sz="2300" dirty="0">
              <a:solidFill>
                <a:schemeClr val="tx1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2411413" y="476250"/>
            <a:ext cx="37988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Studia podyplomowe</a:t>
            </a: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653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467544" y="1832273"/>
            <a:ext cx="811289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Powiatowy Urząd Pracy dla Powiatu Warszawskiego Zachodniego </a:t>
            </a:r>
            <a:r>
              <a:rPr lang="pl-PL" sz="2800" dirty="0" smtClean="0">
                <a:solidFill>
                  <a:schemeClr val="tx1"/>
                </a:solidFill>
              </a:rPr>
              <a:t>przyznał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b="1" dirty="0" smtClean="0">
                <a:solidFill>
                  <a:schemeClr val="tx1"/>
                </a:solidFill>
              </a:rPr>
              <a:t>1</a:t>
            </a:r>
            <a:r>
              <a:rPr lang="pl-PL" sz="2800" dirty="0" smtClean="0">
                <a:solidFill>
                  <a:schemeClr val="tx1"/>
                </a:solidFill>
              </a:rPr>
              <a:t> osobie bezrobotnej stypendium na kontynuowanie nauki.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835696" y="548680"/>
            <a:ext cx="6516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Stypendium na kontynuowanie nauki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26" y="5445224"/>
            <a:ext cx="994160" cy="870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</a:rPr>
              <a:t>W </a:t>
            </a:r>
            <a:r>
              <a:rPr lang="pl-PL" sz="2200" dirty="0" smtClean="0">
                <a:solidFill>
                  <a:schemeClr val="tx1"/>
                </a:solidFill>
              </a:rPr>
              <a:t>2016 </a:t>
            </a:r>
            <a:r>
              <a:rPr lang="pl-PL" sz="2200" dirty="0">
                <a:solidFill>
                  <a:schemeClr val="tx1"/>
                </a:solidFill>
              </a:rPr>
              <a:t>r. przyznany limit na realizację kształcenia ustawicznego w ramach Krajowego Funduszu Szkoleniowego wyniósł </a:t>
            </a:r>
            <a:r>
              <a:rPr lang="pl-PL" sz="2200" dirty="0" smtClean="0">
                <a:solidFill>
                  <a:schemeClr val="tx1"/>
                </a:solidFill>
              </a:rPr>
              <a:t>800</a:t>
            </a:r>
            <a:r>
              <a:rPr lang="pl-PL" sz="2200" dirty="0">
                <a:solidFill>
                  <a:schemeClr val="tx1"/>
                </a:solidFill>
              </a:rPr>
              <a:t> 000,00 zł. Urząd wydatkował kwotę </a:t>
            </a:r>
            <a:r>
              <a:rPr lang="pl-PL" sz="2200" dirty="0" smtClean="0">
                <a:solidFill>
                  <a:schemeClr val="tx1"/>
                </a:solidFill>
              </a:rPr>
              <a:t>769 318,26zł.</a:t>
            </a:r>
          </a:p>
          <a:p>
            <a:pPr algn="just"/>
            <a:r>
              <a:rPr lang="pl-PL" sz="2200" dirty="0" smtClean="0">
                <a:solidFill>
                  <a:schemeClr val="tx1"/>
                </a:solidFill>
              </a:rPr>
              <a:t>podpisał </a:t>
            </a:r>
            <a:r>
              <a:rPr lang="pl-PL" sz="2200" dirty="0">
                <a:solidFill>
                  <a:schemeClr val="tx1"/>
                </a:solidFill>
              </a:rPr>
              <a:t>umowy na dofinansowanie </a:t>
            </a:r>
            <a:r>
              <a:rPr lang="pl-PL" sz="2200" dirty="0" smtClean="0">
                <a:solidFill>
                  <a:schemeClr val="tx1"/>
                </a:solidFill>
              </a:rPr>
              <a:t>z </a:t>
            </a:r>
            <a:r>
              <a:rPr lang="pl-PL" sz="2200" b="1" dirty="0" smtClean="0">
                <a:solidFill>
                  <a:schemeClr val="tx1"/>
                </a:solidFill>
              </a:rPr>
              <a:t>41 </a:t>
            </a:r>
            <a:r>
              <a:rPr lang="pl-PL" sz="2200" b="1" dirty="0">
                <a:solidFill>
                  <a:schemeClr val="tx1"/>
                </a:solidFill>
              </a:rPr>
              <a:t>pracodawcami</a:t>
            </a:r>
            <a:r>
              <a:rPr lang="pl-PL" sz="2200" dirty="0">
                <a:solidFill>
                  <a:schemeClr val="tx1"/>
                </a:solidFill>
              </a:rPr>
              <a:t>. Pracodawcy korzystali </a:t>
            </a:r>
            <a:r>
              <a:rPr lang="pl-PL" sz="2200" dirty="0" smtClean="0">
                <a:solidFill>
                  <a:schemeClr val="tx1"/>
                </a:solidFill>
              </a:rPr>
              <a:t>z </a:t>
            </a:r>
            <a:r>
              <a:rPr lang="pl-PL" sz="2200" dirty="0">
                <a:solidFill>
                  <a:schemeClr val="tx1"/>
                </a:solidFill>
              </a:rPr>
              <a:t>dofinansowania kosztów kursów, studiów </a:t>
            </a:r>
            <a:r>
              <a:rPr lang="pl-PL" sz="2200" dirty="0" smtClean="0">
                <a:solidFill>
                  <a:schemeClr val="tx1"/>
                </a:solidFill>
              </a:rPr>
              <a:t>podyplomowych, egzaminów oraz badań lekarskich dla siebie i pracowników. </a:t>
            </a:r>
            <a:r>
              <a:rPr lang="pl-PL" sz="2200" dirty="0">
                <a:solidFill>
                  <a:schemeClr val="tx1"/>
                </a:solidFill>
              </a:rPr>
              <a:t>Ze wsparcia skorzystali przedsiębiorcy (mikro oraz więksi </a:t>
            </a:r>
            <a:r>
              <a:rPr lang="pl-PL" sz="2200" dirty="0" smtClean="0">
                <a:solidFill>
                  <a:schemeClr val="tx1"/>
                </a:solidFill>
              </a:rPr>
              <a:t>przedsiębiorcy), a </a:t>
            </a:r>
            <a:r>
              <a:rPr lang="pl-PL" sz="2200" dirty="0">
                <a:solidFill>
                  <a:schemeClr val="tx1"/>
                </a:solidFill>
              </a:rPr>
              <a:t>także jednostki samorządowe (urzędy gmin i miast, ośrodki pomocy społecznej, domy </a:t>
            </a:r>
            <a:r>
              <a:rPr lang="pl-PL" sz="2200" dirty="0" smtClean="0">
                <a:solidFill>
                  <a:schemeClr val="tx1"/>
                </a:solidFill>
              </a:rPr>
              <a:t>pomocy </a:t>
            </a:r>
            <a:r>
              <a:rPr lang="pl-PL" sz="2200" dirty="0">
                <a:solidFill>
                  <a:schemeClr val="tx1"/>
                </a:solidFill>
              </a:rPr>
              <a:t>społecznej). </a:t>
            </a:r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r>
              <a:rPr lang="pl-PL" sz="2200" dirty="0" smtClean="0">
                <a:solidFill>
                  <a:schemeClr val="tx1"/>
                </a:solidFill>
              </a:rPr>
              <a:t>Urząd </a:t>
            </a:r>
            <a:r>
              <a:rPr lang="pl-PL" sz="2200" dirty="0">
                <a:solidFill>
                  <a:schemeClr val="tx1"/>
                </a:solidFill>
              </a:rPr>
              <a:t>dofinansował koszty kształcenia ustawicznego dla łącznej liczby </a:t>
            </a:r>
            <a:r>
              <a:rPr lang="pl-PL" sz="2200" dirty="0" smtClean="0">
                <a:solidFill>
                  <a:schemeClr val="tx1"/>
                </a:solidFill>
              </a:rPr>
              <a:t>706 osób.</a:t>
            </a:r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2461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</a:rPr>
              <a:t>PRACODAWCY</a:t>
            </a:r>
            <a:r>
              <a:rPr lang="pl-PL" sz="22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Kampinoski Park Narodowy,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err="1" smtClean="0">
                <a:solidFill>
                  <a:schemeClr val="tx1"/>
                </a:solidFill>
              </a:rPr>
              <a:t>Sealed</a:t>
            </a:r>
            <a:r>
              <a:rPr lang="pl-PL" sz="2200" dirty="0" smtClean="0">
                <a:solidFill>
                  <a:schemeClr val="tx1"/>
                </a:solidFill>
              </a:rPr>
              <a:t> </a:t>
            </a:r>
            <a:r>
              <a:rPr lang="pl-PL" sz="2200" dirty="0" err="1">
                <a:solidFill>
                  <a:schemeClr val="tx1"/>
                </a:solidFill>
              </a:rPr>
              <a:t>Air</a:t>
            </a:r>
            <a:r>
              <a:rPr lang="pl-PL" sz="2200" dirty="0">
                <a:solidFill>
                  <a:schemeClr val="tx1"/>
                </a:solidFill>
              </a:rPr>
              <a:t> </a:t>
            </a:r>
            <a:r>
              <a:rPr lang="pl-PL" sz="2200" dirty="0" smtClean="0">
                <a:solidFill>
                  <a:schemeClr val="tx1"/>
                </a:solidFill>
              </a:rPr>
              <a:t>Polska,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Centrum Body&amp; </a:t>
            </a:r>
            <a:r>
              <a:rPr lang="pl-PL" sz="2200" dirty="0" err="1" smtClean="0">
                <a:solidFill>
                  <a:schemeClr val="tx1"/>
                </a:solidFill>
              </a:rPr>
              <a:t>Beauty</a:t>
            </a:r>
            <a:r>
              <a:rPr lang="pl-PL" sz="2200" dirty="0" smtClean="0">
                <a:solidFill>
                  <a:schemeClr val="tx1"/>
                </a:solidFill>
              </a:rPr>
              <a:t> s.c.,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err="1" smtClean="0">
                <a:solidFill>
                  <a:schemeClr val="tx1"/>
                </a:solidFill>
              </a:rPr>
              <a:t>Professtax</a:t>
            </a:r>
            <a:r>
              <a:rPr lang="pl-PL" sz="2200" dirty="0" smtClean="0">
                <a:solidFill>
                  <a:schemeClr val="tx1"/>
                </a:solidFill>
              </a:rPr>
              <a:t> Katarzyna Jurkowska,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POLMO </a:t>
            </a:r>
            <a:r>
              <a:rPr lang="pl-PL" sz="2200" dirty="0">
                <a:solidFill>
                  <a:schemeClr val="tx1"/>
                </a:solidFill>
              </a:rPr>
              <a:t>Łomianki </a:t>
            </a:r>
            <a:r>
              <a:rPr lang="pl-PL" sz="2200" dirty="0" smtClean="0">
                <a:solidFill>
                  <a:schemeClr val="tx1"/>
                </a:solidFill>
              </a:rPr>
              <a:t>S.A.,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Wiki Company S.A. 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King dystrybucja sp. z o.o.,</a:t>
            </a:r>
          </a:p>
          <a:p>
            <a:pPr marL="342900" indent="-342900" algn="just">
              <a:buFontTx/>
              <a:buChar char="-"/>
            </a:pPr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3299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</a:rPr>
              <a:t>Kierunki studiów podyplomowych</a:t>
            </a:r>
            <a:r>
              <a:rPr lang="pl-PL" sz="2200" dirty="0" smtClean="0">
                <a:solidFill>
                  <a:schemeClr val="tx1"/>
                </a:solidFill>
              </a:rPr>
              <a:t>: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Wspomaganie </a:t>
            </a:r>
            <a:r>
              <a:rPr lang="pl-PL" sz="2200" dirty="0">
                <a:solidFill>
                  <a:schemeClr val="tx1"/>
                </a:solidFill>
              </a:rPr>
              <a:t>rozwoju dziecka z autyzmem i zespołem </a:t>
            </a:r>
            <a:r>
              <a:rPr lang="pl-PL" sz="2200" dirty="0" smtClean="0">
                <a:solidFill>
                  <a:schemeClr val="tx1"/>
                </a:solidFill>
              </a:rPr>
              <a:t>Aspergera</a:t>
            </a:r>
            <a:r>
              <a:rPr lang="pl-PL" sz="2200" dirty="0">
                <a:solidFill>
                  <a:schemeClr val="tx1"/>
                </a:solidFill>
              </a:rPr>
              <a:t>, 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Gospodarka łowiecka i ochrona zwierzyny, 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Gleboznawstwo i gleboznawcza klasyfikacja gruntów kartografia gleb , 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Turystyka i edukacja leśna na terenie niezurbanizowanym,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Relacje </a:t>
            </a:r>
            <a:r>
              <a:rPr lang="pl-PL" sz="2200" dirty="0">
                <a:solidFill>
                  <a:schemeClr val="tx1"/>
                </a:solidFill>
              </a:rPr>
              <a:t>interpersonalne i profilaktyka uzależnień,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Rehabilitacja w geriatrii,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Zarządzanie w administracji publicznej,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</a:rPr>
              <a:t>Audyt wewnętrzny i kontrola zarządcza.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92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6863417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r>
              <a:rPr lang="pl-PL" b="1" dirty="0">
                <a:solidFill>
                  <a:schemeClr val="tx1"/>
                </a:solidFill>
              </a:rPr>
              <a:t>Tematyka kursów</a:t>
            </a:r>
            <a:r>
              <a:rPr lang="pl-PL" b="1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pl-PL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Diabetyka I,II,III stopnia, 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Kurs ADR, 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Kontrola zarządcza, 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Analizy przestrzenne,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Opiekun w żłobku lub klubie dziecięcym, 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Prowadzenie biura rachunkowego,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Rozliczenie czasu pracy kierowców, 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Certyfikowany kurs kadr i płac, 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Kursy fryzjerskie, 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Kursy kosmetyczne,</a:t>
            </a:r>
            <a:endParaRPr lang="pl-P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Kursy językowe.</a:t>
            </a: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r>
              <a:rPr lang="pl-PL" sz="11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418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55576" y="2276872"/>
            <a:ext cx="77593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b="1" dirty="0" smtClean="0">
                <a:solidFill>
                  <a:srgbClr val="0070C0"/>
                </a:solidFill>
              </a:rPr>
              <a:t>INSTRUMENTY </a:t>
            </a:r>
            <a:r>
              <a:rPr lang="pl-PL" sz="4000" b="1" dirty="0">
                <a:solidFill>
                  <a:srgbClr val="0070C0"/>
                </a:solidFill>
              </a:rPr>
              <a:t>RYNKU PRACY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7724"/>
            <a:ext cx="2952328" cy="195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dirty="0">
                <a:solidFill>
                  <a:srgbClr val="000000"/>
                </a:solidFill>
              </a:rPr>
              <a:t>Podstawowe usługi rynku pracy wspierane są </a:t>
            </a:r>
            <a:br>
              <a:rPr lang="pl-PL" sz="2800" b="1" dirty="0">
                <a:solidFill>
                  <a:srgbClr val="000000"/>
                </a:solidFill>
              </a:rPr>
            </a:br>
            <a:r>
              <a:rPr lang="pl-PL" sz="2800" b="1" dirty="0">
                <a:solidFill>
                  <a:srgbClr val="0070C0"/>
                </a:solidFill>
              </a:rPr>
              <a:t>INSTRUMENTAMI RYNKU PRACY</a:t>
            </a:r>
          </a:p>
        </p:txBody>
      </p:sp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285750" y="2500313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Korzystanie z instrumentów rynku pracy oznacza,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uzyskanie przez pracodawcę bezpośredniego wsparcia finansowego </a:t>
            </a:r>
            <a:r>
              <a:rPr lang="pl-PL" sz="2800" dirty="0">
                <a:solidFill>
                  <a:schemeClr val="tx1"/>
                </a:solidFill>
              </a:rPr>
              <a:t>lub brak ponoszenia kosztów na działania związane z zatrudnieniem </a:t>
            </a:r>
            <a:r>
              <a:rPr lang="pl-PL" sz="2800" dirty="0" smtClean="0">
                <a:solidFill>
                  <a:schemeClr val="tx1"/>
                </a:solidFill>
              </a:rPr>
              <a:t>osób bezrobotnych. 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906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5299" name="Text Box 2"/>
          <p:cNvSpPr txBox="1">
            <a:spLocks noChangeArrowheads="1"/>
          </p:cNvSpPr>
          <p:nvPr/>
        </p:nvSpPr>
        <p:spPr bwMode="auto">
          <a:xfrm>
            <a:off x="395536" y="476672"/>
            <a:ext cx="8572500" cy="31683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70C0"/>
                </a:solidFill>
              </a:rPr>
              <a:t>INSTRUMENTAMI WSPIERAJĄCYMI PODSTAWOWE USŁUGI RYNKU PRACY SĄ: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Prace interwencyjne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Staże</a:t>
            </a:r>
            <a:endParaRPr lang="pl-PL" sz="24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Jednorazowe środki na podjęcie działalności gospodarczej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Doposażenie stanowiska pracy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Prace społecznie </a:t>
            </a:r>
            <a:r>
              <a:rPr lang="pl-PL" sz="2400" dirty="0" smtClean="0">
                <a:solidFill>
                  <a:schemeClr val="tx1"/>
                </a:solidFill>
              </a:rPr>
              <a:t>użyteczne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Dofinansowanie wynagrodzenia zatrudnienia skierowanego bezrobotnego 50+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Bony stażowe, zatrudnieniowe, na zasiedlenie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Refundacja wynagrodzenia osób do 30 roku życia</a:t>
            </a:r>
            <a:endParaRPr lang="pl-PL" sz="24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6323" name="Text Box 2"/>
          <p:cNvSpPr txBox="1">
            <a:spLocks noChangeArrowheads="1"/>
          </p:cNvSpPr>
          <p:nvPr/>
        </p:nvSpPr>
        <p:spPr bwMode="auto">
          <a:xfrm>
            <a:off x="179388" y="76517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ramach robót publicznych w </a:t>
            </a:r>
            <a:r>
              <a:rPr lang="pl-PL" sz="2800" dirty="0" smtClean="0">
                <a:solidFill>
                  <a:schemeClr val="tx1"/>
                </a:solidFill>
              </a:rPr>
              <a:t>2016 </a:t>
            </a:r>
            <a:r>
              <a:rPr lang="pl-PL" sz="2800" dirty="0">
                <a:solidFill>
                  <a:schemeClr val="tx1"/>
                </a:solidFill>
              </a:rPr>
              <a:t>r. zatrudnienie </a:t>
            </a:r>
            <a:r>
              <a:rPr lang="pl-PL" sz="2800" dirty="0" smtClean="0">
                <a:solidFill>
                  <a:schemeClr val="tx1"/>
                </a:solidFill>
              </a:rPr>
              <a:t>znalazły 222 osoby bezrobotne.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Najwięcej miejsc pracy zorganizowały </a:t>
            </a:r>
            <a:r>
              <a:rPr lang="pl-PL" sz="2800" dirty="0" smtClean="0">
                <a:solidFill>
                  <a:schemeClr val="tx1"/>
                </a:solidFill>
              </a:rPr>
              <a:t>gminy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 </a:t>
            </a:r>
            <a:r>
              <a:rPr lang="pl-PL" sz="2800" dirty="0">
                <a:solidFill>
                  <a:schemeClr val="tx1"/>
                </a:solidFill>
              </a:rPr>
              <a:t>Leszno i </a:t>
            </a:r>
            <a:r>
              <a:rPr lang="pl-PL" sz="2800" dirty="0" smtClean="0">
                <a:solidFill>
                  <a:schemeClr val="tx1"/>
                </a:solidFill>
              </a:rPr>
              <a:t>Kampinos.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Osoby bezrobotne kierowane były przeważnie do Urzędów Gmin i Gminnych Spółek Wodnych. </a:t>
            </a: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23" y="246956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23528" y="1628775"/>
            <a:ext cx="8461375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175" indent="17463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200" dirty="0">
                <a:solidFill>
                  <a:schemeClr val="tx1"/>
                </a:solidFill>
              </a:rPr>
              <a:t>Powiatowy Urząd Pracy dla Powiatu Warszawskiego Zachodniego </a:t>
            </a:r>
            <a:r>
              <a:rPr lang="pl-PL" sz="2200" dirty="0" smtClean="0">
                <a:solidFill>
                  <a:schemeClr val="tx1"/>
                </a:solidFill>
              </a:rPr>
              <a:t>w</a:t>
            </a:r>
            <a:r>
              <a:rPr lang="pl-PL" sz="2200" b="1" dirty="0" smtClean="0">
                <a:solidFill>
                  <a:schemeClr val="tx1"/>
                </a:solidFill>
              </a:rPr>
              <a:t> </a:t>
            </a:r>
            <a:r>
              <a:rPr lang="pl-PL" sz="2200" dirty="0" smtClean="0">
                <a:solidFill>
                  <a:schemeClr val="tx1"/>
                </a:solidFill>
              </a:rPr>
              <a:t>2016 roku </a:t>
            </a:r>
            <a:r>
              <a:rPr lang="pl-PL" sz="2200" dirty="0">
                <a:solidFill>
                  <a:schemeClr val="tx1"/>
                </a:solidFill>
              </a:rPr>
              <a:t>skierował na prace interwencyjne </a:t>
            </a:r>
            <a:r>
              <a:rPr lang="pl-PL" sz="2200" b="1" dirty="0" smtClean="0">
                <a:solidFill>
                  <a:schemeClr val="tx1"/>
                </a:solidFill>
              </a:rPr>
              <a:t>17 </a:t>
            </a:r>
            <a:r>
              <a:rPr lang="pl-PL" sz="2200" dirty="0">
                <a:solidFill>
                  <a:schemeClr val="tx1"/>
                </a:solidFill>
              </a:rPr>
              <a:t>osób </a:t>
            </a:r>
            <a:r>
              <a:rPr lang="pl-PL" sz="2200" dirty="0" smtClean="0">
                <a:solidFill>
                  <a:schemeClr val="tx1"/>
                </a:solidFill>
              </a:rPr>
              <a:t>m.in. do n/w </a:t>
            </a:r>
            <a:r>
              <a:rPr lang="pl-PL" sz="2200" dirty="0">
                <a:solidFill>
                  <a:schemeClr val="tx1"/>
                </a:solidFill>
              </a:rPr>
              <a:t>pracodawców</a:t>
            </a:r>
            <a:r>
              <a:rPr lang="pl-PL" sz="2200" b="1" dirty="0" smtClean="0">
                <a:solidFill>
                  <a:schemeClr val="tx1"/>
                </a:solidFill>
              </a:rPr>
              <a:t>:</a:t>
            </a:r>
            <a:endParaRPr lang="pl-PL" sz="22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STAAMP Sp. z o.o.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CORKPOL,</a:t>
            </a:r>
            <a:endParaRPr lang="pl-PL" sz="22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LANARD Sp. z o.o.,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P.U. Snajper 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PCF </a:t>
            </a:r>
            <a:r>
              <a:rPr lang="pl-PL" sz="2200" dirty="0" err="1" smtClean="0">
                <a:solidFill>
                  <a:schemeClr val="tx1"/>
                </a:solidFill>
              </a:rPr>
              <a:t>sp</a:t>
            </a:r>
            <a:r>
              <a:rPr lang="pl-PL" sz="2200" dirty="0" smtClean="0">
                <a:solidFill>
                  <a:schemeClr val="tx1"/>
                </a:solidFill>
              </a:rPr>
              <a:t> z o.o.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MIRA LUX – INTERNATIONAL LTD Sp. z o.o.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b="1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2428875" y="1000125"/>
            <a:ext cx="47756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70C0"/>
                </a:solidFill>
              </a:rPr>
              <a:t>Prace interwencyjne 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93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34466" y="1213585"/>
            <a:ext cx="8358187" cy="409342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Powiatowy Urząd Pracy dla Powiatu Warszawskiego Zachodniego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w</a:t>
            </a:r>
            <a:r>
              <a:rPr lang="pl-PL" sz="2000" b="1" dirty="0" smtClean="0">
                <a:solidFill>
                  <a:schemeClr val="tx1"/>
                </a:solidFill>
              </a:rPr>
              <a:t> </a:t>
            </a:r>
            <a:r>
              <a:rPr lang="pl-PL" sz="2000" dirty="0" smtClean="0">
                <a:solidFill>
                  <a:schemeClr val="tx1"/>
                </a:solidFill>
              </a:rPr>
              <a:t>2016 roku skierował 216 osób do odbycia stażu m.in. do n/w pracodawców: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err="1" smtClean="0">
                <a:solidFill>
                  <a:schemeClr val="tx1"/>
                </a:solidFill>
              </a:rPr>
              <a:t>Supergift</a:t>
            </a:r>
            <a:r>
              <a:rPr lang="pl-PL" sz="2000" dirty="0" smtClean="0">
                <a:solidFill>
                  <a:schemeClr val="tx1"/>
                </a:solidFill>
              </a:rPr>
              <a:t> </a:t>
            </a:r>
            <a:r>
              <a:rPr lang="pl-PL" sz="2000" dirty="0" err="1" smtClean="0">
                <a:solidFill>
                  <a:schemeClr val="tx1"/>
                </a:solidFill>
              </a:rPr>
              <a:t>promotion</a:t>
            </a:r>
            <a:r>
              <a:rPr lang="pl-PL" sz="2000" dirty="0" smtClean="0">
                <a:solidFill>
                  <a:schemeClr val="tx1"/>
                </a:solidFill>
              </a:rPr>
              <a:t>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King Dystrybucja sp. z o.o.,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err="1" smtClean="0">
                <a:solidFill>
                  <a:schemeClr val="tx1"/>
                </a:solidFill>
              </a:rPr>
              <a:t>Raben</a:t>
            </a:r>
            <a:r>
              <a:rPr lang="pl-PL" sz="2000" dirty="0" smtClean="0">
                <a:solidFill>
                  <a:schemeClr val="tx1"/>
                </a:solidFill>
              </a:rPr>
              <a:t> Polska,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Polmo Łomianki S. A.,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Urząd Miejski w Ożarowie Mazowieckim,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Komenda Powiatowa Policji dla Powiatu Warszawskiego Zachodniego z siedzibą w Starych Babicach, 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Starostwo Powiatu Warszawskiego Zachodniego</a:t>
            </a:r>
            <a:r>
              <a:rPr lang="pl-PL" sz="2000" dirty="0">
                <a:solidFill>
                  <a:schemeClr val="tx1"/>
                </a:solidFill>
              </a:rPr>
              <a:t>.</a:t>
            </a:r>
            <a:endParaRPr lang="pl-PL" sz="2000" dirty="0" smtClean="0">
              <a:solidFill>
                <a:schemeClr val="tx1"/>
              </a:solidFill>
            </a:endParaRP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000" dirty="0" smtClean="0">
              <a:solidFill>
                <a:schemeClr val="tx1"/>
              </a:solidFill>
            </a:endParaRP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 zakończeniu stażu zatrudnienie znalazły 153 osoby bezrobotne.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779838" y="549275"/>
            <a:ext cx="166744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4000" b="1" dirty="0">
                <a:solidFill>
                  <a:srgbClr val="0070C0"/>
                </a:solidFill>
              </a:rPr>
              <a:t>Staże </a:t>
            </a:r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729" y="5490097"/>
            <a:ext cx="1193915" cy="78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86930" y="2708920"/>
            <a:ext cx="8358187" cy="11541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Powiatowy Urząd Pracy dla Powiatu Warszawskiego Zachodniego w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2016 roku przyznał 1 osobie bon zasiedleniowy.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771800" y="1484784"/>
            <a:ext cx="43140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rgbClr val="0070C0"/>
                </a:solidFill>
              </a:rPr>
              <a:t>Bon zasiedleniowy</a:t>
            </a:r>
            <a:endParaRPr lang="pl-PL" sz="3600" b="1" dirty="0">
              <a:solidFill>
                <a:srgbClr val="0070C0"/>
              </a:solidFill>
            </a:endParaRPr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517232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9395" name="Text Box 2"/>
          <p:cNvSpPr txBox="1">
            <a:spLocks noChangeArrowheads="1"/>
          </p:cNvSpPr>
          <p:nvPr/>
        </p:nvSpPr>
        <p:spPr bwMode="auto">
          <a:xfrm>
            <a:off x="323850" y="1019175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</a:rPr>
              <a:t>Jednorazowe środki na podjęcie działalności gospodarczej</a:t>
            </a:r>
            <a:r>
              <a:rPr lang="pl-PL" sz="3600" dirty="0">
                <a:solidFill>
                  <a:srgbClr val="0070C0"/>
                </a:solidFill>
              </a:rPr>
              <a:t> 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3600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Powiatowy Urząd Pracy w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2016 </a:t>
            </a:r>
            <a:r>
              <a:rPr lang="pl-PL" sz="2800" dirty="0">
                <a:solidFill>
                  <a:schemeClr val="tx1"/>
                </a:solidFill>
              </a:rPr>
              <a:t>roku przyznał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89 </a:t>
            </a:r>
            <a:r>
              <a:rPr lang="pl-PL" sz="2800" dirty="0">
                <a:solidFill>
                  <a:schemeClr val="tx1"/>
                </a:solidFill>
              </a:rPr>
              <a:t>osobom bezrobotnym jednorazowe środki na podjęcie własnej działalności gospodarczej.</a:t>
            </a:r>
            <a:endParaRPr lang="pl-PL" sz="28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15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rostokąt 2"/>
          <p:cNvSpPr>
            <a:spLocks noChangeArrowheads="1"/>
          </p:cNvSpPr>
          <p:nvPr/>
        </p:nvSpPr>
        <p:spPr bwMode="auto">
          <a:xfrm>
            <a:off x="813383" y="1196752"/>
            <a:ext cx="7993063" cy="5242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Rodzaj działalności prowadzonej przez osoby bezrobotne otrzymujące jednorazowe środki to m.in</a:t>
            </a:r>
            <a:r>
              <a:rPr lang="pl-PL" sz="2400" dirty="0" smtClean="0">
                <a:solidFill>
                  <a:schemeClr val="tx1"/>
                </a:solidFill>
              </a:rPr>
              <a:t>.: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Produkcja opakowań drewnianych,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Produkcja mebli biurowych i sklepowych,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Produkcja mebli kuchennych,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Naprawa i konserwacja maszyn,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Zakładanie stolarki meblowej,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Wykonywanie pozostałych robót budowlanych wykończeniowych,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Pozostałe specjalistyczne roboty budowlane, gdzie indziej niesklasyfikowane.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―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l-PL" sz="2400" dirty="0" smtClean="0">
              <a:solidFill>
                <a:schemeClr val="tx1"/>
              </a:solidFill>
            </a:endParaRP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607839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395536" y="692150"/>
            <a:ext cx="8284914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>
                <a:solidFill>
                  <a:srgbClr val="0070C0"/>
                </a:solidFill>
              </a:rPr>
              <a:t>Jednorazowe środki na podjęcie działalności gospodarczej ze środków </a:t>
            </a:r>
            <a:r>
              <a:rPr lang="pl-PL" sz="3200" b="1" dirty="0" smtClean="0">
                <a:solidFill>
                  <a:srgbClr val="0070C0"/>
                </a:solidFill>
              </a:rPr>
              <a:t>PFRON</a:t>
            </a:r>
            <a:endParaRPr lang="pl-PL" sz="26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W</a:t>
            </a:r>
            <a:r>
              <a:rPr lang="pl-PL" sz="2600" b="1" dirty="0" smtClean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2016 </a:t>
            </a:r>
            <a:r>
              <a:rPr lang="pl-PL" sz="2600" dirty="0">
                <a:solidFill>
                  <a:schemeClr val="tx1"/>
                </a:solidFill>
              </a:rPr>
              <a:t>roku </a:t>
            </a:r>
            <a:r>
              <a:rPr lang="pl-PL" sz="2600" dirty="0" smtClean="0">
                <a:solidFill>
                  <a:schemeClr val="tx1"/>
                </a:solidFill>
              </a:rPr>
              <a:t>2 osoby niepełnosprawne otrzymały </a:t>
            </a:r>
            <a:r>
              <a:rPr lang="pl-PL" sz="2600" dirty="0">
                <a:solidFill>
                  <a:schemeClr val="tx1"/>
                </a:solidFill>
              </a:rPr>
              <a:t>jednorazowe środki na podjęcie własnej działalności gospodarczej. 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Rodzaj </a:t>
            </a:r>
            <a:r>
              <a:rPr lang="pl-PL" sz="2400" dirty="0" smtClean="0">
                <a:solidFill>
                  <a:schemeClr val="tx1"/>
                </a:solidFill>
              </a:rPr>
              <a:t>prowadzonej działalności:</a:t>
            </a:r>
          </a:p>
          <a:p>
            <a:r>
              <a:rPr lang="pl-PL" sz="2400" dirty="0" smtClean="0">
                <a:solidFill>
                  <a:schemeClr val="tx1"/>
                </a:solidFill>
              </a:rPr>
              <a:t>Sprzedaż </a:t>
            </a:r>
            <a:r>
              <a:rPr lang="pl-PL" sz="2400" dirty="0">
                <a:solidFill>
                  <a:schemeClr val="tx1"/>
                </a:solidFill>
              </a:rPr>
              <a:t>detaliczna prowadzona przez domy sprzedaży wysyłkowej lub </a:t>
            </a:r>
            <a:r>
              <a:rPr lang="pl-PL" sz="2400" dirty="0" smtClean="0">
                <a:solidFill>
                  <a:schemeClr val="tx1"/>
                </a:solidFill>
              </a:rPr>
              <a:t>Internet oraz działalność </a:t>
            </a:r>
            <a:r>
              <a:rPr lang="pl-PL" sz="2400" dirty="0">
                <a:solidFill>
                  <a:schemeClr val="tx1"/>
                </a:solidFill>
              </a:rPr>
              <a:t>agentów i brokerów </a:t>
            </a:r>
            <a:r>
              <a:rPr lang="pl-PL" sz="2400" dirty="0" smtClean="0">
                <a:solidFill>
                  <a:schemeClr val="tx1"/>
                </a:solidFill>
              </a:rPr>
              <a:t>ubezpieczeniowych.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558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517232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467544" y="908720"/>
            <a:ext cx="828092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>
                <a:solidFill>
                  <a:srgbClr val="0070C0"/>
                </a:solidFill>
              </a:rPr>
              <a:t>Doposażenie stanowiska pracy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2016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</a:rPr>
              <a:t>zrefundował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6 pracodawcom </a:t>
            </a:r>
            <a:r>
              <a:rPr lang="pl-PL" sz="2400" dirty="0">
                <a:solidFill>
                  <a:schemeClr val="tx1"/>
                </a:solidFill>
              </a:rPr>
              <a:t>koszty wyposażenia lub doposażenia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7 stanowisk </a:t>
            </a:r>
            <a:r>
              <a:rPr lang="pl-PL" sz="2400" dirty="0">
                <a:solidFill>
                  <a:schemeClr val="tx1"/>
                </a:solidFill>
              </a:rPr>
              <a:t>pracy dla </a:t>
            </a:r>
            <a:r>
              <a:rPr lang="pl-PL" sz="2400" dirty="0" smtClean="0">
                <a:solidFill>
                  <a:schemeClr val="tx1"/>
                </a:solidFill>
              </a:rPr>
              <a:t>skierowanych osób bezrobotnych </a:t>
            </a:r>
            <a:r>
              <a:rPr lang="pl-PL" sz="2400" dirty="0">
                <a:solidFill>
                  <a:schemeClr val="tx1"/>
                </a:solidFill>
              </a:rPr>
              <a:t>na </a:t>
            </a:r>
            <a:r>
              <a:rPr lang="pl-PL" sz="2400" dirty="0" smtClean="0">
                <a:solidFill>
                  <a:schemeClr val="tx1"/>
                </a:solidFill>
              </a:rPr>
              <a:t>stanowiska:</a:t>
            </a:r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kierowca-magazynier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operator maszyn i urządzeń do obróbki drewna,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pomocnik produkcji,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kucharz,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technik prac biurowych, 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inżynier mechanik.</a:t>
            </a:r>
            <a:endParaRPr lang="pl-PL" sz="2800" dirty="0" smtClean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560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852895"/>
            <a:ext cx="1253084" cy="82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706894" y="908050"/>
            <a:ext cx="7776864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 smtClean="0">
                <a:solidFill>
                  <a:srgbClr val="0070C0"/>
                </a:solidFill>
              </a:rPr>
              <a:t>Dofinansowanie wynagrodzenia zatrudnienia bezrobotnego, który ukończył 50 r. ż.</a:t>
            </a:r>
            <a:endParaRPr lang="pl-PL" sz="3200" b="1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>
                <a:solidFill>
                  <a:schemeClr val="tx1"/>
                </a:solidFill>
              </a:rPr>
              <a:t>W </a:t>
            </a:r>
            <a:r>
              <a:rPr lang="pl-PL" sz="2300" dirty="0" smtClean="0">
                <a:solidFill>
                  <a:schemeClr val="tx1"/>
                </a:solidFill>
              </a:rPr>
              <a:t>2016 </a:t>
            </a:r>
            <a:r>
              <a:rPr lang="pl-PL" sz="2300" dirty="0">
                <a:solidFill>
                  <a:schemeClr val="tx1"/>
                </a:solidFill>
              </a:rPr>
              <a:t>r. Powiatowy Urząd Pracy dla Powiatu Warszawskiego Zachodniego </a:t>
            </a:r>
            <a:r>
              <a:rPr lang="pl-PL" sz="2300" dirty="0" smtClean="0">
                <a:solidFill>
                  <a:schemeClr val="tx1"/>
                </a:solidFill>
              </a:rPr>
              <a:t>dofinansował </a:t>
            </a:r>
            <a:br>
              <a:rPr lang="pl-PL" sz="2300" dirty="0" smtClean="0">
                <a:solidFill>
                  <a:schemeClr val="tx1"/>
                </a:solidFill>
              </a:rPr>
            </a:br>
            <a:r>
              <a:rPr lang="pl-PL" sz="2300" dirty="0" smtClean="0">
                <a:solidFill>
                  <a:schemeClr val="tx1"/>
                </a:solidFill>
              </a:rPr>
              <a:t>24 pracodawcom wynagrodzenie zatrudnienia bezrobotnego, który ukończył 50 r. ż. Dofinansowanie otrzymali m.in. następujący pracodawcy: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Centrum Medyczne SORNO,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Gospodarstwo agroturystyczne Wędrowniczek,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err="1" smtClean="0">
                <a:solidFill>
                  <a:schemeClr val="tx1"/>
                </a:solidFill>
              </a:rPr>
              <a:t>Eurotir</a:t>
            </a:r>
            <a:r>
              <a:rPr lang="pl-PL" sz="2300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 smtClean="0">
                <a:solidFill>
                  <a:schemeClr val="tx1"/>
                </a:solidFill>
              </a:rPr>
              <a:t>Kontynuowano dofinansowanie wynagrodzenia dla 5 osób  z roku poprzedniego.</a:t>
            </a:r>
            <a:endParaRPr lang="pl-PL" sz="20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38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208" y="4725144"/>
            <a:ext cx="1275141" cy="8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706893" y="836712"/>
            <a:ext cx="7776864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 smtClean="0">
                <a:solidFill>
                  <a:srgbClr val="0070C0"/>
                </a:solidFill>
              </a:rPr>
              <a:t>Dofinansowanie wynagrodzenia zatrudnienia bezrobotnego</a:t>
            </a:r>
            <a:r>
              <a:rPr lang="pl-PL" sz="3200" b="1" dirty="0">
                <a:solidFill>
                  <a:srgbClr val="0070C0"/>
                </a:solidFill>
              </a:rPr>
              <a:t> </a:t>
            </a:r>
            <a:r>
              <a:rPr lang="pl-PL" sz="3200" b="1" dirty="0" smtClean="0">
                <a:solidFill>
                  <a:srgbClr val="0070C0"/>
                </a:solidFill>
              </a:rPr>
              <a:t>do 30 r.ż.</a:t>
            </a:r>
            <a:endParaRPr lang="pl-PL" sz="3200" b="1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W </a:t>
            </a:r>
            <a:r>
              <a:rPr lang="pl-PL" dirty="0" smtClean="0">
                <a:solidFill>
                  <a:schemeClr val="tx1"/>
                </a:solidFill>
              </a:rPr>
              <a:t>2016 </a:t>
            </a:r>
            <a:r>
              <a:rPr lang="pl-PL" dirty="0">
                <a:solidFill>
                  <a:schemeClr val="tx1"/>
                </a:solidFill>
              </a:rPr>
              <a:t>r. Powiatowy Urząd Pracy dla Powiatu Warszawskiego Zachodniego </a:t>
            </a: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>
                <a:solidFill>
                  <a:schemeClr val="tx1"/>
                </a:solidFill>
              </a:rPr>
              <a:t>ramach refundacji kosztów poniesionych na wynagrodzenia, nagrody oraz składki na ubezpieczenia społeczne skierowanych bezrobotnych do 30 roku życia </a:t>
            </a:r>
            <a:r>
              <a:rPr lang="pl-PL" dirty="0" smtClean="0">
                <a:solidFill>
                  <a:schemeClr val="tx1"/>
                </a:solidFill>
              </a:rPr>
              <a:t>zorganizował </a:t>
            </a:r>
            <a:r>
              <a:rPr lang="pl-PL" dirty="0">
                <a:solidFill>
                  <a:schemeClr val="tx1"/>
                </a:solidFill>
              </a:rPr>
              <a:t>51 miejsc pracy.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Wśród pracodawców byli: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1.	Ostrowski Handel Internetowy </a:t>
            </a:r>
            <a:r>
              <a:rPr lang="pl-PL" dirty="0" smtClean="0">
                <a:solidFill>
                  <a:schemeClr val="tx1"/>
                </a:solidFill>
              </a:rPr>
              <a:t>– zatrudnienie na stanowisku: handlowiec</a:t>
            </a:r>
            <a:endParaRPr lang="pl-PL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2.	Szczęśliwa Gwiazdeczka </a:t>
            </a:r>
            <a:r>
              <a:rPr lang="pl-PL" dirty="0" smtClean="0">
                <a:solidFill>
                  <a:schemeClr val="tx1"/>
                </a:solidFill>
              </a:rPr>
              <a:t>    - </a:t>
            </a:r>
            <a:r>
              <a:rPr lang="pl-PL" dirty="0">
                <a:solidFill>
                  <a:schemeClr val="tx1"/>
                </a:solidFill>
              </a:rPr>
              <a:t>woźny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3.	</a:t>
            </a:r>
            <a:r>
              <a:rPr lang="pl-PL" dirty="0" err="1">
                <a:solidFill>
                  <a:schemeClr val="tx1"/>
                </a:solidFill>
              </a:rPr>
              <a:t>Terdens</a:t>
            </a:r>
            <a:r>
              <a:rPr lang="pl-PL" dirty="0">
                <a:solidFill>
                  <a:schemeClr val="tx1"/>
                </a:solidFill>
              </a:rPr>
              <a:t> S. C. </a:t>
            </a:r>
            <a:r>
              <a:rPr lang="pl-PL" dirty="0" smtClean="0">
                <a:solidFill>
                  <a:schemeClr val="tx1"/>
                </a:solidFill>
              </a:rPr>
              <a:t>                       </a:t>
            </a:r>
            <a:r>
              <a:rPr lang="pl-PL" dirty="0">
                <a:solidFill>
                  <a:schemeClr val="tx1"/>
                </a:solidFill>
              </a:rPr>
              <a:t>– technik prac biurowych, pakowacz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4.	</a:t>
            </a:r>
            <a:r>
              <a:rPr lang="pl-PL" dirty="0" err="1">
                <a:solidFill>
                  <a:schemeClr val="tx1"/>
                </a:solidFill>
              </a:rPr>
              <a:t>Staamp</a:t>
            </a:r>
            <a:r>
              <a:rPr lang="pl-PL" dirty="0">
                <a:solidFill>
                  <a:schemeClr val="tx1"/>
                </a:solidFill>
              </a:rPr>
              <a:t> Poland </a:t>
            </a:r>
            <a:r>
              <a:rPr lang="pl-PL" dirty="0" smtClean="0">
                <a:solidFill>
                  <a:schemeClr val="tx1"/>
                </a:solidFill>
              </a:rPr>
              <a:t>                    – </a:t>
            </a:r>
            <a:r>
              <a:rPr lang="pl-PL" dirty="0">
                <a:solidFill>
                  <a:schemeClr val="tx1"/>
                </a:solidFill>
              </a:rPr>
              <a:t>pracownik produkcji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5.	World of </a:t>
            </a:r>
            <a:r>
              <a:rPr lang="pl-PL" dirty="0" smtClean="0">
                <a:solidFill>
                  <a:schemeClr val="tx1"/>
                </a:solidFill>
              </a:rPr>
              <a:t>Asia                        </a:t>
            </a:r>
            <a:r>
              <a:rPr lang="pl-PL" dirty="0">
                <a:solidFill>
                  <a:schemeClr val="tx1"/>
                </a:solidFill>
              </a:rPr>
              <a:t>– magazynier-kierowca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6.	Bittner </a:t>
            </a:r>
            <a:r>
              <a:rPr lang="pl-PL" dirty="0" smtClean="0">
                <a:solidFill>
                  <a:schemeClr val="tx1"/>
                </a:solidFill>
              </a:rPr>
              <a:t>                                  – </a:t>
            </a:r>
            <a:r>
              <a:rPr lang="pl-PL" dirty="0">
                <a:solidFill>
                  <a:schemeClr val="tx1"/>
                </a:solidFill>
              </a:rPr>
              <a:t>pomocnik operatora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</a:rPr>
              <a:t>7.	</a:t>
            </a:r>
            <a:r>
              <a:rPr lang="pl-PL" dirty="0" err="1">
                <a:solidFill>
                  <a:schemeClr val="tx1"/>
                </a:solidFill>
              </a:rPr>
              <a:t>Frigipol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smtClean="0">
                <a:solidFill>
                  <a:schemeClr val="tx1"/>
                </a:solidFill>
              </a:rPr>
              <a:t>                                 – </a:t>
            </a:r>
            <a:r>
              <a:rPr lang="pl-PL" dirty="0">
                <a:solidFill>
                  <a:schemeClr val="tx1"/>
                </a:solidFill>
              </a:rPr>
              <a:t>pracownik myjni.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38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187" y="6015439"/>
            <a:ext cx="1275141" cy="8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2035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9" name="pole tekstowe 10"/>
          <p:cNvSpPr txBox="1">
            <a:spLocks noChangeArrowheads="1"/>
          </p:cNvSpPr>
          <p:nvPr/>
        </p:nvSpPr>
        <p:spPr bwMode="auto">
          <a:xfrm>
            <a:off x="1000125" y="1857375"/>
            <a:ext cx="76438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</a:rPr>
              <a:t>Inne zadania realizowane przez Powiatowy Urząd Pracy dla Powiatu Warszawskiego Zachodniego </a:t>
            </a:r>
            <a:r>
              <a:rPr lang="pl-PL" sz="3600" b="1" dirty="0" smtClean="0">
                <a:solidFill>
                  <a:srgbClr val="800000"/>
                </a:solidFill>
              </a:rPr>
              <a:t>w 2016 </a:t>
            </a:r>
            <a:r>
              <a:rPr lang="pl-PL" sz="3600" b="1" dirty="0">
                <a:solidFill>
                  <a:srgbClr val="800000"/>
                </a:solidFill>
              </a:rPr>
              <a:t>roku</a:t>
            </a:r>
            <a:r>
              <a:rPr lang="pl-PL" sz="36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57187" y="509587"/>
            <a:ext cx="835818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rgbClr val="800000"/>
                </a:solidFill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Powiatowy </a:t>
            </a:r>
            <a:r>
              <a:rPr lang="pl-PL" sz="2400" dirty="0">
                <a:solidFill>
                  <a:schemeClr val="tx1"/>
                </a:solidFill>
              </a:rPr>
              <a:t>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</a:rPr>
              <a:t>realizował </a:t>
            </a:r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2016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dwa </a:t>
            </a:r>
            <a:r>
              <a:rPr lang="pl-PL" sz="2400" dirty="0">
                <a:solidFill>
                  <a:schemeClr val="tx1"/>
                </a:solidFill>
              </a:rPr>
              <a:t>projekty 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współfinansowane z Europejskiego Funduszu Społecznego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sz="2400" b="1" dirty="0" smtClean="0">
                <a:solidFill>
                  <a:schemeClr val="tx1"/>
                </a:solidFill>
              </a:rPr>
              <a:t>Projekt „Program Operacyjny Wiedza Edukacja Rozwój” </a:t>
            </a:r>
            <a:r>
              <a:rPr lang="pl-PL" sz="2400" dirty="0" smtClean="0">
                <a:solidFill>
                  <a:schemeClr val="tx1"/>
                </a:solidFill>
              </a:rPr>
              <a:t>pt. „Aktywizacja osób młodych pozostających bez pracy w powiecie warszawskim zachodnim (II)”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Projekt „Regionalny Program Operacyjny Województwa Mazowieckiego”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pt. „Aktywizacja osób w wieku 30 lat i powyżej pozostających bez pracy w powiecie warszawskim zachodnim (I)”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23528" y="539675"/>
            <a:ext cx="813690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Projekt </a:t>
            </a:r>
            <a:r>
              <a:rPr lang="pl-PL" sz="2400" b="1" dirty="0" smtClean="0">
                <a:solidFill>
                  <a:schemeClr val="tx1"/>
                </a:solidFill>
              </a:rPr>
              <a:t>„Aktywizacja osób młodych pozostających bez pracy w powiecie warszawskim zachodnim (II)” 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ramach Programu Operacyjnego Wiedza Edukacja Rozwój 2014 – 2020 – Poddziałanie 1.1.1.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Celem projektu było zwiększenie możliwości zatrudnienia osób młodych w wieku 18-29 lat, które nie uczestniczą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kształceniu i szkoleniu (tzw. Młodzieży NEET).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Grupę docelową projektu stanowiło 110  osób bezrobotnych zakwalifikowanych do II profilu pomocy.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W ramach ww. projektu odbyło się 29 szkoleń, 50 staży oraz 30 osób otrzymało jednorazowe środki na podjęcie działalności gospodarczej.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95536" y="509587"/>
            <a:ext cx="8136904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Projekt </a:t>
            </a:r>
            <a:r>
              <a:rPr lang="pl-PL" sz="2400" b="1" dirty="0" smtClean="0">
                <a:solidFill>
                  <a:schemeClr val="tx1"/>
                </a:solidFill>
              </a:rPr>
              <a:t>„Aktywizacja osób w wieku 30 lat i powyżej pozostających bez pracy w powiecie warszawskim zachodnim (I)” </a:t>
            </a:r>
            <a:r>
              <a:rPr lang="pl-PL" sz="2400" dirty="0" smtClean="0">
                <a:solidFill>
                  <a:schemeClr val="tx1"/>
                </a:solidFill>
              </a:rPr>
              <a:t>w ramach Regionalnego Programu Operacyjnego Województwa Mazowieckiego na lata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2014 – 2020.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Celem projektu było zwiększenie możliwości zatrudnienia osób w wieku 30 lat i powyżej należących do grup </a:t>
            </a:r>
            <a:r>
              <a:rPr lang="pl-PL" sz="2400" dirty="0" err="1" smtClean="0">
                <a:solidFill>
                  <a:schemeClr val="tx1"/>
                </a:solidFill>
              </a:rPr>
              <a:t>defaworyzowanych</a:t>
            </a:r>
            <a:r>
              <a:rPr lang="pl-PL" sz="2400" dirty="0" smtClean="0">
                <a:solidFill>
                  <a:schemeClr val="tx1"/>
                </a:solidFill>
              </a:rPr>
              <a:t> pozostających bez pracy w powiecie warszawskim zachodnim.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Grupę docelową projektu </a:t>
            </a:r>
            <a:r>
              <a:rPr lang="pl-PL" sz="2400" dirty="0" smtClean="0">
                <a:solidFill>
                  <a:schemeClr val="tx1"/>
                </a:solidFill>
              </a:rPr>
              <a:t>stanowiło </a:t>
            </a:r>
            <a:r>
              <a:rPr lang="pl-PL" sz="2400" b="1" dirty="0" smtClean="0">
                <a:solidFill>
                  <a:schemeClr val="tx1"/>
                </a:solidFill>
              </a:rPr>
              <a:t>67</a:t>
            </a:r>
            <a:r>
              <a:rPr lang="pl-PL" sz="2400" dirty="0" smtClean="0">
                <a:solidFill>
                  <a:schemeClr val="tx1"/>
                </a:solidFill>
              </a:rPr>
              <a:t>  osób bezrobotnych zakwalifikowanych </a:t>
            </a:r>
            <a:r>
              <a:rPr lang="pl-PL" sz="2400" dirty="0">
                <a:solidFill>
                  <a:schemeClr val="tx1"/>
                </a:solidFill>
              </a:rPr>
              <a:t>do II profilu pomocy.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W ramach ww. projektu </a:t>
            </a:r>
            <a:r>
              <a:rPr lang="pl-PL" sz="2400" dirty="0" smtClean="0">
                <a:solidFill>
                  <a:schemeClr val="tx1"/>
                </a:solidFill>
              </a:rPr>
              <a:t>odbyło </a:t>
            </a:r>
            <a:r>
              <a:rPr lang="pl-PL" sz="2400" dirty="0">
                <a:solidFill>
                  <a:schemeClr val="tx1"/>
                </a:solidFill>
              </a:rPr>
              <a:t>się </a:t>
            </a:r>
            <a:r>
              <a:rPr lang="pl-PL" sz="2400" dirty="0" smtClean="0">
                <a:solidFill>
                  <a:schemeClr val="tx1"/>
                </a:solidFill>
              </a:rPr>
              <a:t>20 szkoleń, 62 staże </a:t>
            </a:r>
            <a:r>
              <a:rPr lang="pl-PL" sz="2400" dirty="0">
                <a:solidFill>
                  <a:schemeClr val="tx1"/>
                </a:solidFill>
              </a:rPr>
              <a:t>oraz </a:t>
            </a:r>
            <a:r>
              <a:rPr lang="pl-PL" sz="2400" dirty="0" smtClean="0">
                <a:solidFill>
                  <a:schemeClr val="tx1"/>
                </a:solidFill>
              </a:rPr>
              <a:t>9 </a:t>
            </a:r>
            <a:r>
              <a:rPr lang="pl-PL" sz="2400" dirty="0">
                <a:solidFill>
                  <a:schemeClr val="tx1"/>
                </a:solidFill>
              </a:rPr>
              <a:t>osób otrzymało jednorazowe środki na podjęcie działalności gospodarczej.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7785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97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428625" y="1147763"/>
            <a:ext cx="824706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800080"/>
                </a:solidFill>
              </a:rPr>
              <a:t>SZKOLENIA pracowników Urzędu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Pracownicy uczestniczyli w 13 szkoleniach płatnych oraz 18 bezpłatnych.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Zorganizowano 2 szkolenia grupowe pn.: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Ocena autentyczności dokumentów stwierdzających tożsamość oraz dokumentów administracyjnych;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KPA w codziennej pracy oraz ochrona danych osobowych.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476250" y="1147763"/>
            <a:ext cx="8247063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800080"/>
                </a:solidFill>
              </a:rPr>
              <a:t>SZKOLENIA pracowników Urzędu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</a:rPr>
              <a:t>s</a:t>
            </a:r>
            <a:r>
              <a:rPr lang="pl-PL" sz="2000" b="1" dirty="0" smtClean="0">
                <a:solidFill>
                  <a:schemeClr val="tx1"/>
                </a:solidFill>
              </a:rPr>
              <a:t>zkolenia indywidualne:</a:t>
            </a:r>
            <a:endParaRPr lang="pl-PL" sz="2000" b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</a:pPr>
            <a:r>
              <a:rPr lang="pl-PL" dirty="0">
                <a:solidFill>
                  <a:schemeClr val="tx1"/>
                </a:solidFill>
              </a:rPr>
              <a:t>1.</a:t>
            </a:r>
            <a:r>
              <a:rPr lang="pl-PL" b="1" dirty="0">
                <a:solidFill>
                  <a:schemeClr val="tx1"/>
                </a:solidFill>
              </a:rPr>
              <a:t>	</a:t>
            </a:r>
            <a:r>
              <a:rPr lang="pl-PL" dirty="0">
                <a:solidFill>
                  <a:schemeClr val="tx1"/>
                </a:solidFill>
              </a:rPr>
              <a:t>Krajowe ramy kwalifikacji (KRK) jako narzędzie w nowoczesnej aktywizacji           zawodowej w 2016 r. </a:t>
            </a:r>
            <a:endParaRPr lang="pl-PL" b="1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</a:pPr>
            <a:r>
              <a:rPr lang="pl-PL" dirty="0" smtClean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.	 Profesjonalna współpraca – główne zadania doradcy klienta instytucjonalnego.</a:t>
            </a: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>
                <a:solidFill>
                  <a:schemeClr val="tx1"/>
                </a:solidFill>
              </a:rPr>
              <a:t>Problematyka zatrudniania cudzoziemców w działalności PUP w 2016 r</a:t>
            </a:r>
            <a:r>
              <a:rPr lang="pl-PL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Prawne aspekty dostępu do informacji publicznej</a:t>
            </a: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Model walidacji i uzupełnienia kompetencji zawodowych osób 50+</a:t>
            </a: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Profilowanie pomocy dla osób bezrobotnych </a:t>
            </a: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Prawo pracy, umowy cywilno-prawne w związku z ustawą o promocji zatrudnienia i instytucjach rynku pracy</a:t>
            </a: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Ubezpieczenia społeczne oraz świadczenia wypłacane przez organ rentowy w kontekście przyznania prawa do zasiłku dla bezrobotnych </a:t>
            </a:r>
            <a:endParaRPr lang="pl-PL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 smtClean="0">
              <a:solidFill>
                <a:schemeClr val="tx1"/>
              </a:solidFill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108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381337" y="620688"/>
            <a:ext cx="8281168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800080"/>
                </a:solidFill>
              </a:rPr>
              <a:t>OŚWIADCZENIA DOT. CUDZOZIEMCÓW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 smtClean="0">
                <a:solidFill>
                  <a:schemeClr val="tx1"/>
                </a:solidFill>
              </a:rPr>
              <a:t>Rejestracja </a:t>
            </a:r>
            <a:r>
              <a:rPr lang="pl-PL" b="1" dirty="0">
                <a:solidFill>
                  <a:schemeClr val="tx1"/>
                </a:solidFill>
              </a:rPr>
              <a:t>OŚWIADCZEŃ O ZAMIARZE POWIERZENIA WYKONYWANIA PRACY OBYWATELOWI </a:t>
            </a:r>
            <a:r>
              <a:rPr lang="pl-PL" b="1" dirty="0" smtClean="0">
                <a:solidFill>
                  <a:schemeClr val="tx1"/>
                </a:solidFill>
              </a:rPr>
              <a:t>REPUBLIKI ARMENII, REPUBLIKI </a:t>
            </a:r>
            <a:r>
              <a:rPr lang="pl-PL" b="1" dirty="0">
                <a:solidFill>
                  <a:schemeClr val="tx1"/>
                </a:solidFill>
              </a:rPr>
              <a:t>BIAŁORUŚ, REPUBLIKI GRUZJI, REPUBLIKI MOŁDOWY, FEDERACJI ROSYJSKIEJ LUB UKRAINY</a:t>
            </a:r>
            <a:endParaRPr lang="pl-PL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na warunkach określonych </a:t>
            </a:r>
            <a:r>
              <a:rPr lang="pl-PL" dirty="0" smtClean="0">
                <a:solidFill>
                  <a:schemeClr val="tx1"/>
                </a:solidFill>
              </a:rPr>
              <a:t>rozporządzenia </a:t>
            </a:r>
            <a:r>
              <a:rPr lang="pl-PL" dirty="0">
                <a:solidFill>
                  <a:schemeClr val="tx1"/>
                </a:solidFill>
              </a:rPr>
              <a:t>Ministra Pracy </a:t>
            </a:r>
            <a:r>
              <a:rPr lang="pl-PL" dirty="0" smtClean="0">
                <a:solidFill>
                  <a:schemeClr val="tx1"/>
                </a:solidFill>
              </a:rPr>
              <a:t>i </a:t>
            </a:r>
            <a:r>
              <a:rPr lang="pl-PL" dirty="0">
                <a:solidFill>
                  <a:schemeClr val="tx1"/>
                </a:solidFill>
              </a:rPr>
              <a:t>Polityki Społecznej z dnia </a:t>
            </a:r>
            <a:r>
              <a:rPr lang="pl-PL" dirty="0" smtClean="0">
                <a:solidFill>
                  <a:schemeClr val="tx1"/>
                </a:solidFill>
              </a:rPr>
              <a:t>21 kwietnia 2015 r. w </a:t>
            </a:r>
            <a:r>
              <a:rPr lang="pl-PL" dirty="0">
                <a:solidFill>
                  <a:schemeClr val="tx1"/>
                </a:solidFill>
              </a:rPr>
              <a:t>sprawie przypadków, w których powierzenie wykonywania pracy cudzoziemcowi na </a:t>
            </a:r>
            <a:r>
              <a:rPr lang="pl-PL" dirty="0" smtClean="0">
                <a:solidFill>
                  <a:schemeClr val="tx1"/>
                </a:solidFill>
              </a:rPr>
              <a:t>terytorium Rzeczypospolitej </a:t>
            </a:r>
            <a:r>
              <a:rPr lang="pl-PL" dirty="0">
                <a:solidFill>
                  <a:schemeClr val="tx1"/>
                </a:solidFill>
              </a:rPr>
              <a:t>Polskiej jest dopuszczalne bez konieczności uzyskania zezwolenia na pracę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(</a:t>
            </a:r>
            <a:r>
              <a:rPr lang="pl-PL" dirty="0">
                <a:solidFill>
                  <a:schemeClr val="tx1"/>
                </a:solidFill>
              </a:rPr>
              <a:t>Dz</a:t>
            </a:r>
            <a:r>
              <a:rPr lang="pl-PL" dirty="0" smtClean="0">
                <a:solidFill>
                  <a:schemeClr val="tx1"/>
                </a:solidFill>
              </a:rPr>
              <a:t>. U</a:t>
            </a:r>
            <a:r>
              <a:rPr lang="pl-PL" dirty="0">
                <a:solidFill>
                  <a:schemeClr val="tx1"/>
                </a:solidFill>
              </a:rPr>
              <a:t>. z </a:t>
            </a:r>
            <a:r>
              <a:rPr lang="pl-PL" dirty="0" smtClean="0">
                <a:solidFill>
                  <a:schemeClr val="tx1"/>
                </a:solidFill>
              </a:rPr>
              <a:t>2015 </a:t>
            </a:r>
            <a:r>
              <a:rPr lang="pl-PL" dirty="0">
                <a:solidFill>
                  <a:schemeClr val="tx1"/>
                </a:solidFill>
              </a:rPr>
              <a:t>r., </a:t>
            </a:r>
            <a:r>
              <a:rPr lang="pl-PL" dirty="0" smtClean="0">
                <a:solidFill>
                  <a:schemeClr val="tx1"/>
                </a:solidFill>
              </a:rPr>
              <a:t>poz. 558)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04318" y="4172266"/>
            <a:ext cx="8358187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LICZBA zarejestrowanych </a:t>
            </a:r>
            <a:r>
              <a:rPr lang="pl-PL" dirty="0" smtClean="0">
                <a:solidFill>
                  <a:schemeClr val="tx1"/>
                </a:solidFill>
              </a:rPr>
              <a:t>oświadczeń w Powiatowym Urzędzie Pracy dla Powiatu Warszawskiego w 2016 </a:t>
            </a:r>
            <a:r>
              <a:rPr lang="pl-PL" dirty="0">
                <a:solidFill>
                  <a:schemeClr val="tx1"/>
                </a:solidFill>
              </a:rPr>
              <a:t>r. </a:t>
            </a:r>
            <a:r>
              <a:rPr lang="pl-PL" dirty="0" smtClean="0">
                <a:solidFill>
                  <a:schemeClr val="tx1"/>
                </a:solidFill>
              </a:rPr>
              <a:t>wyniosła </a:t>
            </a:r>
            <a:r>
              <a:rPr lang="pl-PL" dirty="0">
                <a:solidFill>
                  <a:schemeClr val="tx1"/>
                </a:solidFill>
              </a:rPr>
              <a:t>-  </a:t>
            </a:r>
            <a:r>
              <a:rPr lang="pl-PL" sz="2000" b="1" dirty="0" smtClean="0">
                <a:solidFill>
                  <a:schemeClr val="tx1"/>
                </a:solidFill>
              </a:rPr>
              <a:t>4209 </a:t>
            </a:r>
            <a:r>
              <a:rPr lang="pl-PL" sz="2000" b="1" dirty="0">
                <a:solidFill>
                  <a:schemeClr val="tx1"/>
                </a:solidFill>
              </a:rPr>
              <a:t>szt.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Zgłoszenia dotyczyły głównie pracowników – obywateli </a:t>
            </a:r>
            <a:r>
              <a:rPr lang="pl-PL" dirty="0" smtClean="0">
                <a:solidFill>
                  <a:schemeClr val="tx1"/>
                </a:solidFill>
              </a:rPr>
              <a:t>Ukrainy;</a:t>
            </a: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Najczęściej powtarzające się </a:t>
            </a:r>
            <a:r>
              <a:rPr lang="pl-PL" dirty="0" smtClean="0">
                <a:solidFill>
                  <a:schemeClr val="tx1"/>
                </a:solidFill>
              </a:rPr>
              <a:t>branże: </a:t>
            </a: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rolnictwo,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budownictwo,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usługi domowe (opieka, prowadzenie domu).</a:t>
            </a:r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094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pole tekstowe 3"/>
          <p:cNvSpPr txBox="1">
            <a:spLocks noChangeArrowheads="1"/>
          </p:cNvSpPr>
          <p:nvPr/>
        </p:nvSpPr>
        <p:spPr bwMode="auto">
          <a:xfrm>
            <a:off x="504012" y="1124744"/>
            <a:ext cx="771525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3399FF"/>
                </a:solidFill>
              </a:rPr>
              <a:t>DECYZJE ADMINISTRACYJNE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W 2016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toku postępowania administracyjnego wydał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rgbClr val="C00000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ogółem </a:t>
            </a:r>
            <a:r>
              <a:rPr lang="pl-PL" sz="2800" b="1" dirty="0">
                <a:solidFill>
                  <a:schemeClr val="tx1"/>
                </a:solidFill>
              </a:rPr>
              <a:t>8664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  <a:r>
              <a:rPr lang="pl-PL" sz="2800" b="1" dirty="0" smtClean="0">
                <a:solidFill>
                  <a:schemeClr val="tx1"/>
                </a:solidFill>
              </a:rPr>
              <a:t>decyzje</a:t>
            </a:r>
            <a:r>
              <a:rPr lang="pl-PL" sz="2400" dirty="0">
                <a:solidFill>
                  <a:schemeClr val="tx1"/>
                </a:solidFill>
              </a:rPr>
              <a:t>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rgbClr val="C00000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z tego zaskarżonych do II instancji – </a:t>
            </a:r>
            <a:r>
              <a:rPr lang="pl-PL" sz="2400" dirty="0" smtClean="0">
                <a:solidFill>
                  <a:schemeClr val="tx1"/>
                </a:solidFill>
              </a:rPr>
              <a:t>28, </a:t>
            </a:r>
            <a:r>
              <a:rPr lang="pl-PL" sz="2400" dirty="0">
                <a:solidFill>
                  <a:schemeClr val="tx1"/>
                </a:solidFill>
              </a:rPr>
              <a:t>z </a:t>
            </a:r>
            <a:r>
              <a:rPr lang="pl-PL" sz="2400" dirty="0" smtClean="0">
                <a:solidFill>
                  <a:schemeClr val="tx1"/>
                </a:solidFill>
              </a:rPr>
              <a:t>których 7 zostało uchylonych. 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pole tekstowe 3"/>
          <p:cNvSpPr txBox="1">
            <a:spLocks noChangeArrowheads="1"/>
          </p:cNvSpPr>
          <p:nvPr/>
        </p:nvSpPr>
        <p:spPr bwMode="auto">
          <a:xfrm>
            <a:off x="539552" y="2636912"/>
            <a:ext cx="771525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dirty="0" smtClean="0">
                <a:solidFill>
                  <a:schemeClr val="tx1"/>
                </a:solidFill>
              </a:rPr>
              <a:t>Dnia 21 listopada 2016 r. Powiatowy Urząd Pracy dla Powiatu Warszawskiego Zachodniego zmienił siedzibę na Ożarów Mazowiecki, ul. Poznańska 131A.</a:t>
            </a: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812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555875" y="2276475"/>
            <a:ext cx="4197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7200" b="1" dirty="0">
                <a:solidFill>
                  <a:srgbClr val="CC3300"/>
                </a:solidFill>
              </a:rPr>
              <a:t>FINANSE</a:t>
            </a: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14" y="4797152"/>
            <a:ext cx="2314791" cy="171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pole tekstowe 2"/>
          <p:cNvSpPr txBox="1">
            <a:spLocks noChangeArrowheads="1"/>
          </p:cNvSpPr>
          <p:nvPr/>
        </p:nvSpPr>
        <p:spPr bwMode="auto">
          <a:xfrm>
            <a:off x="1214438" y="1714500"/>
            <a:ext cx="1841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4" name="pole tekstowe 3"/>
          <p:cNvSpPr txBox="1">
            <a:spLocks noChangeArrowheads="1"/>
          </p:cNvSpPr>
          <p:nvPr/>
        </p:nvSpPr>
        <p:spPr bwMode="auto">
          <a:xfrm>
            <a:off x="1214438" y="1714500"/>
            <a:ext cx="184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5" name="pole tekstowe 5"/>
          <p:cNvSpPr txBox="1">
            <a:spLocks noChangeArrowheads="1"/>
          </p:cNvSpPr>
          <p:nvPr/>
        </p:nvSpPr>
        <p:spPr bwMode="auto">
          <a:xfrm>
            <a:off x="2411413" y="476250"/>
            <a:ext cx="61094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>
                <a:solidFill>
                  <a:schemeClr val="tx1"/>
                </a:solidFill>
              </a:rPr>
              <a:t>Aktywne formy przeciwdziałania bezrobociu w </a:t>
            </a:r>
            <a:r>
              <a:rPr lang="pl-PL" b="1" dirty="0" smtClean="0">
                <a:solidFill>
                  <a:schemeClr val="tx1"/>
                </a:solidFill>
              </a:rPr>
              <a:t>2016 </a:t>
            </a:r>
            <a:r>
              <a:rPr lang="pl-PL" b="1" dirty="0">
                <a:solidFill>
                  <a:schemeClr val="tx1"/>
                </a:solidFill>
              </a:rPr>
              <a:t>r. 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129883"/>
              </p:ext>
            </p:extLst>
          </p:nvPr>
        </p:nvGraphicFramePr>
        <p:xfrm>
          <a:off x="395536" y="846138"/>
          <a:ext cx="8208912" cy="5882708"/>
        </p:xfrm>
        <a:graphic>
          <a:graphicData uri="http://schemas.openxmlformats.org/drawingml/2006/table">
            <a:tbl>
              <a:tblPr/>
              <a:tblGrid>
                <a:gridCol w="1656184"/>
                <a:gridCol w="936104"/>
                <a:gridCol w="792088"/>
                <a:gridCol w="720080"/>
                <a:gridCol w="936104"/>
                <a:gridCol w="864096"/>
                <a:gridCol w="720080"/>
                <a:gridCol w="792088"/>
                <a:gridCol w="792088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PLAN na </a:t>
                      </a:r>
                      <a:r>
                        <a:rPr lang="pl-PL" sz="1000" b="1" i="0" u="none" strike="noStrike" dirty="0" smtClean="0">
                          <a:latin typeface="Times New Roman"/>
                        </a:rPr>
                        <a:t>2016 </a:t>
                      </a:r>
                      <a:r>
                        <a:rPr lang="pl-PL" sz="1000" b="1" i="0" u="none" strike="noStrike" dirty="0">
                          <a:latin typeface="Times New Roman"/>
                        </a:rPr>
                        <a:t>r.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WYDATKI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EFS – </a:t>
                      </a:r>
                      <a:b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</a:br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PO WER</a:t>
                      </a:r>
                      <a:endParaRPr lang="pl-PL" sz="10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EFS - RPO</a:t>
                      </a:r>
                      <a:endParaRPr lang="pl-PL" sz="1000" b="1" i="0" u="none" strike="noStrike" dirty="0">
                        <a:solidFill>
                          <a:srgbClr val="80008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EFS –</a:t>
                      </a:r>
                      <a:b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</a:br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 PO WER</a:t>
                      </a:r>
                      <a:endParaRPr lang="pl-PL" sz="10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EFS</a:t>
                      </a:r>
                      <a:r>
                        <a:rPr lang="pl-PL" sz="1000" b="1" i="0" u="none" strike="noStrike" baseline="0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 </a:t>
                      </a:r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- RPO</a:t>
                      </a:r>
                      <a:endParaRPr lang="pl-PL" sz="1000" b="1" i="0" u="none" strike="noStrike" dirty="0">
                        <a:solidFill>
                          <a:srgbClr val="80008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56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STAŻE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1 721 793,32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843 198,18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131 580,00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1 594 707,45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831 465,07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392 341,04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370 901,34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ROBOTY PUBLICZNE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714 571,50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714 571,50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689 552,34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689 552,34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PRACE INTERWENCYJNE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56 394,43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56 394,43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50 998,40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50 998,40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527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SZKOLENIA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304 685,80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112 956,00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131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580,00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60 149,80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226 445,13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100 895,48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76 076,45 </a:t>
                      </a:r>
                      <a:endParaRPr lang="pl-PL" sz="8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49 473,20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STUDIA PODYPLOMOWE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12 768,00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12 768,00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12 459,19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12 459,19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95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PRACE SPOŁECZNIE UŻYTECZNE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41 820,30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41 820,30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36 182,70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36 182,70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27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ŚRODKI NA PODJĘCIE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DZIAŁ.</a:t>
                      </a:r>
                      <a:r>
                        <a:rPr lang="pl-PL" sz="1000" b="0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GOSP.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1 597 320,00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713 120,00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699 000,00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185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1 562 282,58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711 816,21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665 266,37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185 200,00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5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ŚRODKI NA PODJĘCIE DZIAŁAL.</a:t>
                      </a:r>
                      <a:r>
                        <a:rPr lang="pl-PL" sz="1000" b="0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GOSP. SZKOLENIA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  4 355,06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355,06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4 355,06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4 355,06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108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STYPENDIUM NA KONTYNUACJĘ NAUKI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  7 460,10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7 460,10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7 460,10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7 460,10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82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DOPOSAŻENIE STANOWISKA PRACY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158 338,40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158 338,40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136 000,00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136 000,00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INNE WYDATKI (BADANIA BEZROBOTNYCH)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  1 626,00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1 626,00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1 026,00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1 026,00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56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BON STAŻOWY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  9 081,00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9 081,00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4 540,50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4 540,50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26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BON ZATRUDNIENIOWY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11 219,77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11 219,77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         11 219,77    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11 219,77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21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DOFINANSOWANIE WYNAGRODZENIA 50+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37 000,00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119 135,90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102 274,56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102 274,56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effectLst/>
                          <a:latin typeface="Times New Roman"/>
                        </a:rPr>
                        <a:t>OPIEKA NAD DZIECKIEM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380,00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  4 380,00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4 180,00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  4 180,00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06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1" i="0" u="none" strike="noStrike" dirty="0">
                          <a:latin typeface="Times New Roman"/>
                        </a:rPr>
                        <a:t>RAZEM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   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770 449,58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2 811 569,58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304 180,00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654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4 449 183,78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705 570,32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133 683,86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609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929,60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kumimoji="0" lang="pl-PL" sz="10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KRAJOWY FUNDUSZ SZKOLENIOWY</a:t>
                      </a:r>
                      <a:endParaRPr lang="pl-PL" sz="10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550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  550 000,00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519 949,66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        519 949,66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830">
                <a:tc>
                  <a:txBody>
                    <a:bodyPr/>
                    <a:lstStyle/>
                    <a:p>
                      <a:pPr algn="l" fontAlgn="b"/>
                      <a:r>
                        <a:rPr lang="pl-PL" sz="1000" b="1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OGÓŁEM</a:t>
                      </a:r>
                      <a:endParaRPr lang="pl-PL" sz="1000" b="1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320 449,58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361 569,58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1 304 180,00</a:t>
                      </a:r>
                      <a:endParaRPr lang="pl-PL" sz="10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654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700,00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969 133,44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225 519,98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133 683,86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609 </a:t>
                      </a:r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929,60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</a:tr>
              <a:tr h="257031">
                <a:tc gridSpan="8"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pole tekstowe 2"/>
          <p:cNvSpPr txBox="1">
            <a:spLocks noChangeArrowheads="1"/>
          </p:cNvSpPr>
          <p:nvPr/>
        </p:nvSpPr>
        <p:spPr bwMode="auto">
          <a:xfrm>
            <a:off x="1824261" y="692696"/>
            <a:ext cx="67832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Pasywne wydatki z Funduszu Pracy w </a:t>
            </a:r>
            <a:r>
              <a:rPr lang="pl-PL" sz="2400" b="1" dirty="0" smtClean="0">
                <a:solidFill>
                  <a:schemeClr val="tx1"/>
                </a:solidFill>
              </a:rPr>
              <a:t>2016 </a:t>
            </a:r>
            <a:r>
              <a:rPr lang="pl-PL" sz="2400" b="1" dirty="0">
                <a:solidFill>
                  <a:schemeClr val="tx1"/>
                </a:solidFill>
              </a:rPr>
              <a:t>r.</a:t>
            </a:r>
          </a:p>
        </p:txBody>
      </p:sp>
      <p:graphicFrame>
        <p:nvGraphicFramePr>
          <p:cNvPr id="66699" name="Group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030633"/>
              </p:ext>
            </p:extLst>
          </p:nvPr>
        </p:nvGraphicFramePr>
        <p:xfrm>
          <a:off x="1086473" y="1772816"/>
          <a:ext cx="7488238" cy="358616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</a:tblPr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 2016 r.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wydatkowana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kwota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zasiłki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dla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bezrobotnych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3 792 947,51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dodatki aktywizacyjne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130 858,40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wezwań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zawiadomień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99 068,27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systemu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informatycznego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272 262,06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szkolenia kadr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33 832,00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razem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FP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4 328 968,24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składka zdrowotna za osoby bezrobotne bez prawa do zasiłku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1 326 769,43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spekt">
  <a:themeElements>
    <a:clrScheme name="Niestandardowy 2">
      <a:dk1>
        <a:sysClr val="windowText" lastClr="000000"/>
      </a:dk1>
      <a:lt1>
        <a:sysClr val="window" lastClr="FFFFFF"/>
      </a:lt1>
      <a:dk2>
        <a:srgbClr val="CAE9C0"/>
      </a:dk2>
      <a:lt2>
        <a:srgbClr val="B0DFA0"/>
      </a:lt2>
      <a:accent1>
        <a:srgbClr val="3ECCB4"/>
      </a:accent1>
      <a:accent2>
        <a:srgbClr val="54A838"/>
      </a:accent2>
      <a:accent3>
        <a:srgbClr val="0B9B74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9733</TotalTime>
  <Words>2838</Words>
  <Application>Microsoft Office PowerPoint</Application>
  <PresentationFormat>Pokaz na ekranie (4:3)</PresentationFormat>
  <Paragraphs>894</Paragraphs>
  <Slides>77</Slides>
  <Notes>22</Notes>
  <HiddenSlides>0</HiddenSlides>
  <MMClips>0</MMClips>
  <ScaleCrop>false</ScaleCrop>
  <HeadingPairs>
    <vt:vector size="8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77</vt:i4>
      </vt:variant>
    </vt:vector>
  </HeadingPairs>
  <TitlesOfParts>
    <vt:vector size="87" baseType="lpstr">
      <vt:lpstr>Arial Unicode MS</vt:lpstr>
      <vt:lpstr>Arial</vt:lpstr>
      <vt:lpstr>Symbol</vt:lpstr>
      <vt:lpstr>Times New Roman</vt:lpstr>
      <vt:lpstr>Verdana</vt:lpstr>
      <vt:lpstr>Wingdings</vt:lpstr>
      <vt:lpstr>Wingdings 2</vt:lpstr>
      <vt:lpstr>Projekt domyślny</vt:lpstr>
      <vt:lpstr>Aspekt</vt:lpstr>
      <vt:lpstr>Arkusz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sprawozdanie z działalności PUP dla PWZ za 2016</dc:title>
  <dc:subject>sprawdzdania</dc:subject>
  <dc:creator>Magdalena Sachogłuchowicz</dc:creator>
  <cp:keywords>sprawozdania</cp:keywords>
  <cp:lastModifiedBy>Barbara Salak</cp:lastModifiedBy>
  <cp:revision>1012</cp:revision>
  <cp:lastPrinted>2017-03-02T12:00:23Z</cp:lastPrinted>
  <dcterms:created xsi:type="dcterms:W3CDTF">2008-06-02T06:50:43Z</dcterms:created>
  <dcterms:modified xsi:type="dcterms:W3CDTF">2017-05-11T13:15:33Z</dcterms:modified>
</cp:coreProperties>
</file>